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57" r:id="rId4"/>
  </p:sldMasterIdLst>
  <p:notesMasterIdLst>
    <p:notesMasterId r:id="rId70"/>
  </p:notesMasterIdLst>
  <p:sldIdLst>
    <p:sldId id="256" r:id="rId5"/>
    <p:sldId id="386" r:id="rId6"/>
    <p:sldId id="341" r:id="rId7"/>
    <p:sldId id="259" r:id="rId8"/>
    <p:sldId id="385" r:id="rId9"/>
    <p:sldId id="300" r:id="rId10"/>
    <p:sldId id="423" r:id="rId11"/>
    <p:sldId id="290" r:id="rId12"/>
    <p:sldId id="349" r:id="rId13"/>
    <p:sldId id="257" r:id="rId14"/>
    <p:sldId id="391" r:id="rId15"/>
    <p:sldId id="392" r:id="rId16"/>
    <p:sldId id="393" r:id="rId17"/>
    <p:sldId id="353" r:id="rId18"/>
    <p:sldId id="387" r:id="rId19"/>
    <p:sldId id="388" r:id="rId20"/>
    <p:sldId id="389" r:id="rId21"/>
    <p:sldId id="390" r:id="rId22"/>
    <p:sldId id="438" r:id="rId23"/>
    <p:sldId id="439" r:id="rId24"/>
    <p:sldId id="440" r:id="rId25"/>
    <p:sldId id="441" r:id="rId26"/>
    <p:sldId id="442" r:id="rId27"/>
    <p:sldId id="443" r:id="rId28"/>
    <p:sldId id="444" r:id="rId29"/>
    <p:sldId id="445" r:id="rId30"/>
    <p:sldId id="446" r:id="rId31"/>
    <p:sldId id="399" r:id="rId32"/>
    <p:sldId id="400" r:id="rId33"/>
    <p:sldId id="329" r:id="rId34"/>
    <p:sldId id="401" r:id="rId35"/>
    <p:sldId id="403" r:id="rId36"/>
    <p:sldId id="330" r:id="rId37"/>
    <p:sldId id="447" r:id="rId38"/>
    <p:sldId id="424" r:id="rId39"/>
    <p:sldId id="425" r:id="rId40"/>
    <p:sldId id="426" r:id="rId41"/>
    <p:sldId id="427" r:id="rId42"/>
    <p:sldId id="428" r:id="rId43"/>
    <p:sldId id="429" r:id="rId44"/>
    <p:sldId id="430" r:id="rId45"/>
    <p:sldId id="431" r:id="rId46"/>
    <p:sldId id="432" r:id="rId47"/>
    <p:sldId id="433" r:id="rId48"/>
    <p:sldId id="434" r:id="rId49"/>
    <p:sldId id="435" r:id="rId50"/>
    <p:sldId id="436" r:id="rId51"/>
    <p:sldId id="405" r:id="rId52"/>
    <p:sldId id="406" r:id="rId53"/>
    <p:sldId id="263" r:id="rId54"/>
    <p:sldId id="407" r:id="rId55"/>
    <p:sldId id="408" r:id="rId56"/>
    <p:sldId id="409" r:id="rId57"/>
    <p:sldId id="410" r:id="rId58"/>
    <p:sldId id="411" r:id="rId59"/>
    <p:sldId id="412" r:id="rId60"/>
    <p:sldId id="413" r:id="rId61"/>
    <p:sldId id="414" r:id="rId62"/>
    <p:sldId id="415" r:id="rId63"/>
    <p:sldId id="416" r:id="rId64"/>
    <p:sldId id="417" r:id="rId65"/>
    <p:sldId id="419" r:id="rId66"/>
    <p:sldId id="420" r:id="rId67"/>
    <p:sldId id="278" r:id="rId68"/>
    <p:sldId id="340" r:id="rId69"/>
  </p:sldIdLst>
  <p:sldSz cx="9144000" cy="5143500" type="screen16x9"/>
  <p:notesSz cx="6858000" cy="9144000"/>
  <p:embeddedFontLst>
    <p:embeddedFont>
      <p:font typeface="Arvo" panose="02000000000000000000" pitchFamily="2" charset="77"/>
      <p:regular r:id="rId71"/>
      <p:bold r:id="rId72"/>
      <p:italic r:id="rId73"/>
      <p:boldItalic r:id="rId74"/>
    </p:embeddedFont>
    <p:embeddedFont>
      <p:font typeface="Calibri" panose="020F0502020204030204" pitchFamily="34" charset="0"/>
      <p:regular r:id="rId75"/>
      <p:bold r:id="rId76"/>
      <p:italic r:id="rId77"/>
      <p:boldItalic r:id="rId78"/>
    </p:embeddedFont>
    <p:embeddedFont>
      <p:font typeface="Cambria" panose="02040503050406030204" pitchFamily="18" charset="0"/>
      <p:regular r:id="rId79"/>
      <p:bold r:id="rId80"/>
      <p:italic r:id="rId81"/>
      <p:boldItalic r:id="rId82"/>
    </p:embeddedFont>
    <p:embeddedFont>
      <p:font typeface="Roboto Condensed" panose="02000000000000000000" pitchFamily="2" charset="0"/>
      <p:regular r:id="rId83"/>
      <p:bold r:id="rId84"/>
      <p:italic r:id="rId85"/>
      <p:boldItalic r:id="rId86"/>
    </p:embeddedFont>
    <p:embeddedFont>
      <p:font typeface="Roboto Condensed Light" panose="02000000000000000000" pitchFamily="2" charset="0"/>
      <p:regular r:id="rId87"/>
      <p:bold r:id="rId88"/>
      <p:italic r:id="rId89"/>
      <p:boldItalic r:id="rId9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D6FF"/>
    <a:srgbClr val="0070C0"/>
    <a:srgbClr val="003B68"/>
    <a:srgbClr val="1D405D"/>
    <a:srgbClr val="0066FF"/>
    <a:srgbClr val="DBD600"/>
    <a:srgbClr val="263248"/>
    <a:srgbClr val="E8E6DA"/>
    <a:srgbClr val="002060"/>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9081A82-E969-45F4-A224-85AEE9730C5C}">
  <a:tblStyle styleId="{89081A82-E969-45F4-A224-85AEE9730C5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p:restoredTop sz="74960" autoAdjust="0"/>
  </p:normalViewPr>
  <p:slideViewPr>
    <p:cSldViewPr snapToGrid="0">
      <p:cViewPr varScale="1">
        <p:scale>
          <a:sx n="105" d="100"/>
          <a:sy n="105" d="100"/>
        </p:scale>
        <p:origin x="15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font" Target="fonts/font14.fntdata"/><Relationship Id="rId89" Type="http://schemas.openxmlformats.org/officeDocument/2006/relationships/font" Target="fonts/font19.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4.fntdata"/><Relationship Id="rId79" Type="http://schemas.openxmlformats.org/officeDocument/2006/relationships/font" Target="fonts/font9.fntdata"/><Relationship Id="rId5" Type="http://schemas.openxmlformats.org/officeDocument/2006/relationships/slide" Target="slides/slide1.xml"/><Relationship Id="rId90" Type="http://schemas.openxmlformats.org/officeDocument/2006/relationships/font" Target="fonts/font20.fntdata"/><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2.fntdata"/><Relationship Id="rId80" Type="http://schemas.openxmlformats.org/officeDocument/2006/relationships/font" Target="fonts/font10.fntdata"/><Relationship Id="rId85" Type="http://schemas.openxmlformats.org/officeDocument/2006/relationships/font" Target="fonts/font15.fntdata"/><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font" Target="fonts/font5.fntdata"/><Relationship Id="rId83" Type="http://schemas.openxmlformats.org/officeDocument/2006/relationships/font" Target="fonts/font13.fntdata"/><Relationship Id="rId88" Type="http://schemas.openxmlformats.org/officeDocument/2006/relationships/font" Target="fonts/font18.fntdata"/><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3.fntdata"/><Relationship Id="rId78" Type="http://schemas.openxmlformats.org/officeDocument/2006/relationships/font" Target="fonts/font8.fntdata"/><Relationship Id="rId81" Type="http://schemas.openxmlformats.org/officeDocument/2006/relationships/font" Target="fonts/font11.fntdata"/><Relationship Id="rId86" Type="http://schemas.openxmlformats.org/officeDocument/2006/relationships/font" Target="fonts/font16.fntdata"/><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6.fntdata"/><Relationship Id="rId7" Type="http://schemas.openxmlformats.org/officeDocument/2006/relationships/slide" Target="slides/slide3.xml"/><Relationship Id="rId71" Type="http://schemas.openxmlformats.org/officeDocument/2006/relationships/font" Target="fonts/font1.fntdata"/><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font" Target="fonts/font17.fntdata"/><Relationship Id="rId61" Type="http://schemas.openxmlformats.org/officeDocument/2006/relationships/slide" Target="slides/slide57.xml"/><Relationship Id="rId82" Type="http://schemas.openxmlformats.org/officeDocument/2006/relationships/font" Target="fonts/font12.fntdata"/><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font" Target="fonts/font7.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7.0846470006342796E-2"/>
          <c:y val="5.9402067379037915E-2"/>
          <c:w val="0.83777039244879981"/>
          <c:h val="0.88119586524192417"/>
        </c:manualLayout>
      </c:layout>
      <c:doughnutChart>
        <c:varyColors val="1"/>
        <c:ser>
          <c:idx val="0"/>
          <c:order val="0"/>
          <c:tx>
            <c:strRef>
              <c:f>Sheet1!$B$1</c:f>
              <c:strCache>
                <c:ptCount val="1"/>
                <c:pt idx="0">
                  <c:v>Freshman</c:v>
                </c:pt>
              </c:strCache>
            </c:strRef>
          </c:tx>
          <c:spPr>
            <a:solidFill>
              <a:schemeClr val="tx1">
                <a:lumMod val="10000"/>
                <a:lumOff val="90000"/>
              </a:schemeClr>
            </a:solidFill>
          </c:spPr>
          <c:dPt>
            <c:idx val="0"/>
            <c:bubble3D val="0"/>
            <c:spPr>
              <a:solidFill>
                <a:srgbClr val="113C53">
                  <a:alpha val="95000"/>
                </a:srgbClr>
              </a:solidFill>
              <a:ln w="28575">
                <a:solidFill>
                  <a:srgbClr val="113C53"/>
                </a:solidFill>
              </a:ln>
              <a:effectLst/>
            </c:spPr>
            <c:extLst>
              <c:ext xmlns:c16="http://schemas.microsoft.com/office/drawing/2014/chart" uri="{C3380CC4-5D6E-409C-BE32-E72D297353CC}">
                <c16:uniqueId val="{00000001-2214-421B-A7FB-A21858464DA0}"/>
              </c:ext>
            </c:extLst>
          </c:dPt>
          <c:dPt>
            <c:idx val="1"/>
            <c:bubble3D val="0"/>
            <c:spPr>
              <a:solidFill>
                <a:schemeClr val="accent1">
                  <a:alpha val="95000"/>
                </a:schemeClr>
              </a:solidFill>
              <a:ln w="28575">
                <a:solidFill>
                  <a:schemeClr val="accent1"/>
                </a:solidFill>
              </a:ln>
              <a:effectLst/>
            </c:spPr>
            <c:extLst>
              <c:ext xmlns:c16="http://schemas.microsoft.com/office/drawing/2014/chart" uri="{C3380CC4-5D6E-409C-BE32-E72D297353CC}">
                <c16:uniqueId val="{00000003-2214-421B-A7FB-A21858464DA0}"/>
              </c:ext>
            </c:extLst>
          </c:dPt>
          <c:dPt>
            <c:idx val="2"/>
            <c:bubble3D val="0"/>
            <c:spPr>
              <a:solidFill>
                <a:schemeClr val="accent3">
                  <a:alpha val="95000"/>
                </a:schemeClr>
              </a:solidFill>
              <a:ln w="28575">
                <a:solidFill>
                  <a:schemeClr val="accent3"/>
                </a:solidFill>
              </a:ln>
              <a:effectLst/>
            </c:spPr>
            <c:extLst>
              <c:ext xmlns:c16="http://schemas.microsoft.com/office/drawing/2014/chart" uri="{C3380CC4-5D6E-409C-BE32-E72D297353CC}">
                <c16:uniqueId val="{00000005-F30E-4FD8-8333-7AAF824633BC}"/>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Sheet1!$A$2:$A$4</c:f>
              <c:strCache>
                <c:ptCount val="3"/>
                <c:pt idx="0">
                  <c:v>1 School</c:v>
                </c:pt>
                <c:pt idx="1">
                  <c:v>2-4 Schools</c:v>
                </c:pt>
                <c:pt idx="2">
                  <c:v>5+ Schools</c:v>
                </c:pt>
              </c:strCache>
            </c:strRef>
          </c:cat>
          <c:val>
            <c:numRef>
              <c:f>Sheet1!$B$2:$B$4</c:f>
              <c:numCache>
                <c:formatCode>0.0%</c:formatCode>
                <c:ptCount val="3"/>
                <c:pt idx="0">
                  <c:v>0.56881999999999999</c:v>
                </c:pt>
                <c:pt idx="1">
                  <c:v>0.20985999999999999</c:v>
                </c:pt>
                <c:pt idx="2">
                  <c:v>0.22131999999999999</c:v>
                </c:pt>
              </c:numCache>
            </c:numRef>
          </c:val>
          <c:extLst>
            <c:ext xmlns:c16="http://schemas.microsoft.com/office/drawing/2014/chart" uri="{C3380CC4-5D6E-409C-BE32-E72D297353CC}">
              <c16:uniqueId val="{00000004-2214-421B-A7FB-A21858464DA0}"/>
            </c:ext>
          </c:extLst>
        </c:ser>
        <c:dLbls>
          <c:showLegendKey val="0"/>
          <c:showVal val="0"/>
          <c:showCatName val="0"/>
          <c:showSerName val="0"/>
          <c:showPercent val="0"/>
          <c:showBubbleSize val="0"/>
          <c:showLeaderLines val="1"/>
        </c:dLbls>
        <c:firstSliceAng val="180"/>
        <c:holeSize val="50"/>
      </c:doughnutChart>
      <c:spPr>
        <a:noFill/>
        <a:ln>
          <a:noFill/>
        </a:ln>
        <a:effectLst/>
      </c:spPr>
    </c:plotArea>
    <c:legend>
      <c:legendPos val="b"/>
      <c:layout>
        <c:manualLayout>
          <c:xMode val="edge"/>
          <c:yMode val="edge"/>
          <c:x val="0"/>
          <c:y val="0.86378231588161025"/>
          <c:w val="1"/>
          <c:h val="7.8078170886055231E-2"/>
        </c:manualLayout>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solidFill>
              <a:latin typeface="Franklin Gothic Book" panose="020B0503020102020204" pitchFamily="34" charset="0"/>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7.0846470006342796E-2"/>
          <c:y val="5.9402067379037915E-2"/>
          <c:w val="0.83777039244879981"/>
          <c:h val="0.88119586524192417"/>
        </c:manualLayout>
      </c:layout>
      <c:doughnutChart>
        <c:varyColors val="1"/>
        <c:ser>
          <c:idx val="0"/>
          <c:order val="0"/>
          <c:tx>
            <c:strRef>
              <c:f>Sheet1!$B$1</c:f>
              <c:strCache>
                <c:ptCount val="1"/>
                <c:pt idx="0">
                  <c:v>All Filers</c:v>
                </c:pt>
              </c:strCache>
              <c:extLst xmlns:c15="http://schemas.microsoft.com/office/drawing/2012/chart"/>
            </c:strRef>
          </c:tx>
          <c:spPr>
            <a:solidFill>
              <a:schemeClr val="tx1">
                <a:lumMod val="10000"/>
                <a:lumOff val="90000"/>
              </a:schemeClr>
            </a:solidFill>
          </c:spPr>
          <c:dPt>
            <c:idx val="0"/>
            <c:bubble3D val="0"/>
            <c:spPr>
              <a:solidFill>
                <a:srgbClr val="113C53">
                  <a:alpha val="95000"/>
                </a:srgbClr>
              </a:solidFill>
              <a:ln w="28575">
                <a:solidFill>
                  <a:srgbClr val="113C53"/>
                </a:solidFill>
              </a:ln>
              <a:effectLst/>
            </c:spPr>
            <c:extLst>
              <c:ext xmlns:c16="http://schemas.microsoft.com/office/drawing/2014/chart" uri="{C3380CC4-5D6E-409C-BE32-E72D297353CC}">
                <c16:uniqueId val="{00000001-9BBF-4590-AF0A-A62F11AEF4E3}"/>
              </c:ext>
            </c:extLst>
          </c:dPt>
          <c:dPt>
            <c:idx val="1"/>
            <c:bubble3D val="0"/>
            <c:spPr>
              <a:solidFill>
                <a:schemeClr val="accent1">
                  <a:alpha val="95000"/>
                </a:schemeClr>
              </a:solidFill>
              <a:ln w="28575">
                <a:solidFill>
                  <a:schemeClr val="accent1"/>
                </a:solidFill>
              </a:ln>
              <a:effectLst/>
            </c:spPr>
            <c:extLst>
              <c:ext xmlns:c16="http://schemas.microsoft.com/office/drawing/2014/chart" uri="{C3380CC4-5D6E-409C-BE32-E72D297353CC}">
                <c16:uniqueId val="{00000003-9BBF-4590-AF0A-A62F11AEF4E3}"/>
              </c:ext>
            </c:extLst>
          </c:dPt>
          <c:dPt>
            <c:idx val="2"/>
            <c:bubble3D val="0"/>
            <c:spPr>
              <a:solidFill>
                <a:schemeClr val="accent3">
                  <a:alpha val="95000"/>
                </a:schemeClr>
              </a:solidFill>
              <a:ln w="28575">
                <a:solidFill>
                  <a:schemeClr val="accent3"/>
                </a:solidFill>
              </a:ln>
              <a:effectLst/>
            </c:spPr>
            <c:extLst>
              <c:ext xmlns:c16="http://schemas.microsoft.com/office/drawing/2014/chart" uri="{C3380CC4-5D6E-409C-BE32-E72D297353CC}">
                <c16:uniqueId val="{00000005-9BBF-4590-AF0A-A62F11AEF4E3}"/>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Sheet1!$A$2:$A$4</c:f>
              <c:strCache>
                <c:ptCount val="3"/>
                <c:pt idx="0">
                  <c:v>1 School</c:v>
                </c:pt>
                <c:pt idx="1">
                  <c:v>2-4 Schools</c:v>
                </c:pt>
                <c:pt idx="2">
                  <c:v>5+ Schools</c:v>
                </c:pt>
              </c:strCache>
            </c:strRef>
          </c:cat>
          <c:val>
            <c:numRef>
              <c:f>Sheet1!$B$2:$B$4</c:f>
              <c:numCache>
                <c:formatCode>0.0%</c:formatCode>
                <c:ptCount val="3"/>
                <c:pt idx="0">
                  <c:v>0.78351000000000004</c:v>
                </c:pt>
                <c:pt idx="1">
                  <c:v>0.13320000000000001</c:v>
                </c:pt>
                <c:pt idx="2">
                  <c:v>8.3290000000000003E-2</c:v>
                </c:pt>
              </c:numCache>
            </c:numRef>
          </c:val>
          <c:extLst>
            <c:ext xmlns:c16="http://schemas.microsoft.com/office/drawing/2014/chart" uri="{C3380CC4-5D6E-409C-BE32-E72D297353CC}">
              <c16:uniqueId val="{00000006-9BBF-4590-AF0A-A62F11AEF4E3}"/>
            </c:ext>
          </c:extLst>
        </c:ser>
        <c:dLbls>
          <c:showLegendKey val="0"/>
          <c:showVal val="0"/>
          <c:showCatName val="0"/>
          <c:showSerName val="0"/>
          <c:showPercent val="0"/>
          <c:showBubbleSize val="0"/>
          <c:showLeaderLines val="1"/>
        </c:dLbls>
        <c:firstSliceAng val="180"/>
        <c:holeSize val="50"/>
      </c:doughnutChart>
      <c:spPr>
        <a:noFill/>
        <a:ln>
          <a:noFill/>
        </a:ln>
        <a:effectLst/>
      </c:spPr>
    </c:plotArea>
    <c:legend>
      <c:legendPos val="b"/>
      <c:layout>
        <c:manualLayout>
          <c:xMode val="edge"/>
          <c:yMode val="edge"/>
          <c:x val="1.8404448497239399E-2"/>
          <c:y val="0.84950848885570429"/>
          <c:w val="0.98159538467695606"/>
          <c:h val="7.3460591871824715E-2"/>
        </c:manualLayout>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614577-88F0-40C8-8ACD-51196FA378D7}" type="doc">
      <dgm:prSet loTypeId="urn:microsoft.com/office/officeart/2008/layout/LinedList" loCatId="list" qsTypeId="urn:microsoft.com/office/officeart/2005/8/quickstyle/simple2" qsCatId="simple" csTypeId="urn:microsoft.com/office/officeart/2005/8/colors/accent1_2#2" csCatId="accent1" phldr="1"/>
      <dgm:spPr/>
      <dgm:t>
        <a:bodyPr/>
        <a:lstStyle/>
        <a:p>
          <a:endParaRPr lang="en-US"/>
        </a:p>
      </dgm:t>
    </dgm:pt>
    <dgm:pt modelId="{B557B104-E47C-4891-9F76-42BDB6C94B8E}">
      <dgm:prSet phldrT="[Text]" custT="1"/>
      <dgm:spPr/>
      <dgm:t>
        <a:bodyPr/>
        <a:lstStyle/>
        <a:p>
          <a:pPr algn="ctr"/>
          <a:r>
            <a:rPr lang="en-US" sz="3600" dirty="0">
              <a:solidFill>
                <a:srgbClr val="1D405D"/>
              </a:solidFill>
              <a:latin typeface="Roboto Condensed Light" panose="02000000000000000000" pitchFamily="2" charset="0"/>
              <a:ea typeface="Roboto Condensed Light" panose="02000000000000000000" pitchFamily="2" charset="0"/>
            </a:rPr>
            <a:t>Pell Grant</a:t>
          </a:r>
        </a:p>
      </dgm:t>
    </dgm:pt>
    <dgm:pt modelId="{6CC1F8E9-BE15-460E-B123-F5FA6E5A296A}" type="parTrans" cxnId="{8900AF71-7724-4100-85A5-E5871C984D16}">
      <dgm:prSet/>
      <dgm:spPr/>
      <dgm:t>
        <a:bodyPr/>
        <a:lstStyle/>
        <a:p>
          <a:endParaRPr lang="en-US"/>
        </a:p>
      </dgm:t>
    </dgm:pt>
    <dgm:pt modelId="{461CEBB2-7B07-4BE0-81FF-13C1C2DB5D97}" type="sibTrans" cxnId="{8900AF71-7724-4100-85A5-E5871C984D16}">
      <dgm:prSet/>
      <dgm:spPr/>
      <dgm:t>
        <a:bodyPr/>
        <a:lstStyle/>
        <a:p>
          <a:endParaRPr lang="en-US"/>
        </a:p>
      </dgm:t>
    </dgm:pt>
    <dgm:pt modelId="{BD763FD5-F561-4605-8A85-C062D02FE02E}">
      <dgm:prSet phldrT="[Text]" custT="1"/>
      <dgm:spPr/>
      <dgm:t>
        <a:bodyPr/>
        <a:lstStyle/>
        <a:p>
          <a:pPr algn="ctr"/>
          <a:r>
            <a:rPr lang="en-US" sz="3600" dirty="0">
              <a:solidFill>
                <a:srgbClr val="1D405D"/>
              </a:solidFill>
              <a:latin typeface="Roboto Condensed Light" panose="02000000000000000000" pitchFamily="2" charset="0"/>
              <a:ea typeface="Roboto Condensed Light" panose="02000000000000000000" pitchFamily="2" charset="0"/>
            </a:rPr>
            <a:t>TEACH</a:t>
          </a:r>
        </a:p>
      </dgm:t>
    </dgm:pt>
    <dgm:pt modelId="{0BDA8BBF-6ECC-4304-BA36-69B07426F30C}" type="parTrans" cxnId="{B1540B01-48A5-454D-943C-ED9259A38221}">
      <dgm:prSet/>
      <dgm:spPr/>
      <dgm:t>
        <a:bodyPr/>
        <a:lstStyle/>
        <a:p>
          <a:endParaRPr lang="en-US"/>
        </a:p>
      </dgm:t>
    </dgm:pt>
    <dgm:pt modelId="{BA2F2EA3-B5D3-4B67-A75B-B9E74B0267F9}" type="sibTrans" cxnId="{B1540B01-48A5-454D-943C-ED9259A38221}">
      <dgm:prSet/>
      <dgm:spPr/>
      <dgm:t>
        <a:bodyPr/>
        <a:lstStyle/>
        <a:p>
          <a:endParaRPr lang="en-US"/>
        </a:p>
      </dgm:t>
    </dgm:pt>
    <dgm:pt modelId="{6593D94D-308E-4557-B032-5FDEF5AA6FBE}">
      <dgm:prSet phldrT="[Text]" custT="1"/>
      <dgm:spPr/>
      <dgm:t>
        <a:bodyPr/>
        <a:lstStyle/>
        <a:p>
          <a:pPr algn="ctr"/>
          <a:r>
            <a:rPr lang="en-US" sz="3600" dirty="0">
              <a:solidFill>
                <a:srgbClr val="1D405D"/>
              </a:solidFill>
              <a:latin typeface="Roboto Condensed Light" panose="02000000000000000000" pitchFamily="2" charset="0"/>
              <a:ea typeface="Roboto Condensed Light" panose="02000000000000000000" pitchFamily="2" charset="0"/>
            </a:rPr>
            <a:t>Campus Based Programs</a:t>
          </a:r>
        </a:p>
      </dgm:t>
    </dgm:pt>
    <dgm:pt modelId="{8282DB37-0582-4F41-AE2E-60D3F3FB3124}" type="parTrans" cxnId="{C342E90D-A7E8-4637-880D-7188F1334056}">
      <dgm:prSet/>
      <dgm:spPr/>
      <dgm:t>
        <a:bodyPr/>
        <a:lstStyle/>
        <a:p>
          <a:endParaRPr lang="en-US"/>
        </a:p>
      </dgm:t>
    </dgm:pt>
    <dgm:pt modelId="{923DEA11-ECD1-40A3-BE0D-6F5FA04A0735}" type="sibTrans" cxnId="{C342E90D-A7E8-4637-880D-7188F1334056}">
      <dgm:prSet/>
      <dgm:spPr/>
      <dgm:t>
        <a:bodyPr/>
        <a:lstStyle/>
        <a:p>
          <a:endParaRPr lang="en-US"/>
        </a:p>
      </dgm:t>
    </dgm:pt>
    <dgm:pt modelId="{4407D81D-E17C-49B7-B7F2-0FE3248515A7}">
      <dgm:prSet phldrT="[Text]" custT="1"/>
      <dgm:spPr/>
      <dgm:t>
        <a:bodyPr/>
        <a:lstStyle/>
        <a:p>
          <a:pPr algn="ctr"/>
          <a:r>
            <a:rPr lang="en-US" sz="3600" dirty="0">
              <a:solidFill>
                <a:srgbClr val="1D405D"/>
              </a:solidFill>
              <a:latin typeface="Roboto Condensed Light" panose="02000000000000000000" pitchFamily="2" charset="0"/>
              <a:ea typeface="Roboto Condensed Light" panose="02000000000000000000" pitchFamily="2" charset="0"/>
            </a:rPr>
            <a:t>Direct Loans</a:t>
          </a:r>
        </a:p>
      </dgm:t>
    </dgm:pt>
    <dgm:pt modelId="{FE8E2C47-DFC5-49A9-8323-7513103FF887}" type="parTrans" cxnId="{6DE4A03F-0A87-443A-8351-55677B88CFEF}">
      <dgm:prSet/>
      <dgm:spPr/>
      <dgm:t>
        <a:bodyPr/>
        <a:lstStyle/>
        <a:p>
          <a:endParaRPr lang="en-US"/>
        </a:p>
      </dgm:t>
    </dgm:pt>
    <dgm:pt modelId="{5EDEBA19-2BE1-41CC-8CC4-12CE48162B9E}" type="sibTrans" cxnId="{6DE4A03F-0A87-443A-8351-55677B88CFEF}">
      <dgm:prSet/>
      <dgm:spPr/>
      <dgm:t>
        <a:bodyPr/>
        <a:lstStyle/>
        <a:p>
          <a:endParaRPr lang="en-US"/>
        </a:p>
      </dgm:t>
    </dgm:pt>
    <dgm:pt modelId="{190EE884-328E-41A8-B7B6-53C15502F038}" type="pres">
      <dgm:prSet presAssocID="{FD614577-88F0-40C8-8ACD-51196FA378D7}" presName="vert0" presStyleCnt="0">
        <dgm:presLayoutVars>
          <dgm:dir/>
          <dgm:animOne val="branch"/>
          <dgm:animLvl val="lvl"/>
        </dgm:presLayoutVars>
      </dgm:prSet>
      <dgm:spPr/>
    </dgm:pt>
    <dgm:pt modelId="{C2B1DECE-5DFE-46C1-A625-B874765CE1D8}" type="pres">
      <dgm:prSet presAssocID="{B557B104-E47C-4891-9F76-42BDB6C94B8E}" presName="thickLine" presStyleLbl="alignNode1" presStyleIdx="0" presStyleCnt="4"/>
      <dgm:spPr/>
    </dgm:pt>
    <dgm:pt modelId="{6ABFAA5A-4B3A-4574-8A48-76E4DFB7F817}" type="pres">
      <dgm:prSet presAssocID="{B557B104-E47C-4891-9F76-42BDB6C94B8E}" presName="horz1" presStyleCnt="0"/>
      <dgm:spPr/>
    </dgm:pt>
    <dgm:pt modelId="{EF60C831-D0EE-4100-A6F1-AA90108D117F}" type="pres">
      <dgm:prSet presAssocID="{B557B104-E47C-4891-9F76-42BDB6C94B8E}" presName="tx1" presStyleLbl="revTx" presStyleIdx="0" presStyleCnt="4"/>
      <dgm:spPr/>
    </dgm:pt>
    <dgm:pt modelId="{0110A88E-20ED-40CE-B904-404F775EA8F4}" type="pres">
      <dgm:prSet presAssocID="{B557B104-E47C-4891-9F76-42BDB6C94B8E}" presName="vert1" presStyleCnt="0"/>
      <dgm:spPr/>
    </dgm:pt>
    <dgm:pt modelId="{7A47F861-D2BA-4432-BE3B-7AA31EE1EDA3}" type="pres">
      <dgm:prSet presAssocID="{BD763FD5-F561-4605-8A85-C062D02FE02E}" presName="thickLine" presStyleLbl="alignNode1" presStyleIdx="1" presStyleCnt="4"/>
      <dgm:spPr/>
    </dgm:pt>
    <dgm:pt modelId="{3040A711-BEDF-4444-AEFE-D2E905BE45AE}" type="pres">
      <dgm:prSet presAssocID="{BD763FD5-F561-4605-8A85-C062D02FE02E}" presName="horz1" presStyleCnt="0"/>
      <dgm:spPr/>
    </dgm:pt>
    <dgm:pt modelId="{7FE68C17-EE1D-4F06-B01F-D3A1622A58A1}" type="pres">
      <dgm:prSet presAssocID="{BD763FD5-F561-4605-8A85-C062D02FE02E}" presName="tx1" presStyleLbl="revTx" presStyleIdx="1" presStyleCnt="4"/>
      <dgm:spPr/>
    </dgm:pt>
    <dgm:pt modelId="{317FF462-0493-4229-AB89-5C992E9BCC00}" type="pres">
      <dgm:prSet presAssocID="{BD763FD5-F561-4605-8A85-C062D02FE02E}" presName="vert1" presStyleCnt="0"/>
      <dgm:spPr/>
    </dgm:pt>
    <dgm:pt modelId="{F3337E67-63C6-407C-8D12-F8594B8DAADD}" type="pres">
      <dgm:prSet presAssocID="{6593D94D-308E-4557-B032-5FDEF5AA6FBE}" presName="thickLine" presStyleLbl="alignNode1" presStyleIdx="2" presStyleCnt="4"/>
      <dgm:spPr/>
    </dgm:pt>
    <dgm:pt modelId="{A219CF0F-14AE-4A51-96F0-81E65E47C182}" type="pres">
      <dgm:prSet presAssocID="{6593D94D-308E-4557-B032-5FDEF5AA6FBE}" presName="horz1" presStyleCnt="0"/>
      <dgm:spPr/>
    </dgm:pt>
    <dgm:pt modelId="{067FFD3D-BAFA-4B69-857A-59C03D7D6B10}" type="pres">
      <dgm:prSet presAssocID="{6593D94D-308E-4557-B032-5FDEF5AA6FBE}" presName="tx1" presStyleLbl="revTx" presStyleIdx="2" presStyleCnt="4"/>
      <dgm:spPr/>
    </dgm:pt>
    <dgm:pt modelId="{A50F8047-1F92-4F03-8E57-519E1007EC4E}" type="pres">
      <dgm:prSet presAssocID="{6593D94D-308E-4557-B032-5FDEF5AA6FBE}" presName="vert1" presStyleCnt="0"/>
      <dgm:spPr/>
    </dgm:pt>
    <dgm:pt modelId="{F0BB87C3-B41B-450C-B38D-371C75103F5F}" type="pres">
      <dgm:prSet presAssocID="{4407D81D-E17C-49B7-B7F2-0FE3248515A7}" presName="thickLine" presStyleLbl="alignNode1" presStyleIdx="3" presStyleCnt="4"/>
      <dgm:spPr/>
    </dgm:pt>
    <dgm:pt modelId="{C26E9391-EC23-47E4-82A6-084CCDF2841B}" type="pres">
      <dgm:prSet presAssocID="{4407D81D-E17C-49B7-B7F2-0FE3248515A7}" presName="horz1" presStyleCnt="0"/>
      <dgm:spPr/>
    </dgm:pt>
    <dgm:pt modelId="{56D1B849-2C0D-4496-BF60-A2268CDE176A}" type="pres">
      <dgm:prSet presAssocID="{4407D81D-E17C-49B7-B7F2-0FE3248515A7}" presName="tx1" presStyleLbl="revTx" presStyleIdx="3" presStyleCnt="4"/>
      <dgm:spPr/>
    </dgm:pt>
    <dgm:pt modelId="{B51CBF86-A3F5-4409-8237-C674C1564538}" type="pres">
      <dgm:prSet presAssocID="{4407D81D-E17C-49B7-B7F2-0FE3248515A7}" presName="vert1" presStyleCnt="0"/>
      <dgm:spPr/>
    </dgm:pt>
  </dgm:ptLst>
  <dgm:cxnLst>
    <dgm:cxn modelId="{B1540B01-48A5-454D-943C-ED9259A38221}" srcId="{FD614577-88F0-40C8-8ACD-51196FA378D7}" destId="{BD763FD5-F561-4605-8A85-C062D02FE02E}" srcOrd="1" destOrd="0" parTransId="{0BDA8BBF-6ECC-4304-BA36-69B07426F30C}" sibTransId="{BA2F2EA3-B5D3-4B67-A75B-B9E74B0267F9}"/>
    <dgm:cxn modelId="{CF46CD0C-6395-D94B-95E8-EDD88373CCFD}" type="presOf" srcId="{FD614577-88F0-40C8-8ACD-51196FA378D7}" destId="{190EE884-328E-41A8-B7B6-53C15502F038}" srcOrd="0" destOrd="0" presId="urn:microsoft.com/office/officeart/2008/layout/LinedList"/>
    <dgm:cxn modelId="{C342E90D-A7E8-4637-880D-7188F1334056}" srcId="{FD614577-88F0-40C8-8ACD-51196FA378D7}" destId="{6593D94D-308E-4557-B032-5FDEF5AA6FBE}" srcOrd="2" destOrd="0" parTransId="{8282DB37-0582-4F41-AE2E-60D3F3FB3124}" sibTransId="{923DEA11-ECD1-40A3-BE0D-6F5FA04A0735}"/>
    <dgm:cxn modelId="{6FED9E12-A966-B64D-9EB8-797FAECAF083}" type="presOf" srcId="{B557B104-E47C-4891-9F76-42BDB6C94B8E}" destId="{EF60C831-D0EE-4100-A6F1-AA90108D117F}" srcOrd="0" destOrd="0" presId="urn:microsoft.com/office/officeart/2008/layout/LinedList"/>
    <dgm:cxn modelId="{6DE4A03F-0A87-443A-8351-55677B88CFEF}" srcId="{FD614577-88F0-40C8-8ACD-51196FA378D7}" destId="{4407D81D-E17C-49B7-B7F2-0FE3248515A7}" srcOrd="3" destOrd="0" parTransId="{FE8E2C47-DFC5-49A9-8323-7513103FF887}" sibTransId="{5EDEBA19-2BE1-41CC-8CC4-12CE48162B9E}"/>
    <dgm:cxn modelId="{725E9840-1576-ED41-8C41-594386F40E8E}" type="presOf" srcId="{BD763FD5-F561-4605-8A85-C062D02FE02E}" destId="{7FE68C17-EE1D-4F06-B01F-D3A1622A58A1}" srcOrd="0" destOrd="0" presId="urn:microsoft.com/office/officeart/2008/layout/LinedList"/>
    <dgm:cxn modelId="{8900AF71-7724-4100-85A5-E5871C984D16}" srcId="{FD614577-88F0-40C8-8ACD-51196FA378D7}" destId="{B557B104-E47C-4891-9F76-42BDB6C94B8E}" srcOrd="0" destOrd="0" parTransId="{6CC1F8E9-BE15-460E-B123-F5FA6E5A296A}" sibTransId="{461CEBB2-7B07-4BE0-81FF-13C1C2DB5D97}"/>
    <dgm:cxn modelId="{B6B61E81-5C0B-4540-82A1-4570604F4D51}" type="presOf" srcId="{4407D81D-E17C-49B7-B7F2-0FE3248515A7}" destId="{56D1B849-2C0D-4496-BF60-A2268CDE176A}" srcOrd="0" destOrd="0" presId="urn:microsoft.com/office/officeart/2008/layout/LinedList"/>
    <dgm:cxn modelId="{903895A3-46B4-7C4F-8607-77C7DB085D09}" type="presOf" srcId="{6593D94D-308E-4557-B032-5FDEF5AA6FBE}" destId="{067FFD3D-BAFA-4B69-857A-59C03D7D6B10}" srcOrd="0" destOrd="0" presId="urn:microsoft.com/office/officeart/2008/layout/LinedList"/>
    <dgm:cxn modelId="{69B6559C-332A-CE42-A01C-1B0B46CDCF80}" type="presParOf" srcId="{190EE884-328E-41A8-B7B6-53C15502F038}" destId="{C2B1DECE-5DFE-46C1-A625-B874765CE1D8}" srcOrd="0" destOrd="0" presId="urn:microsoft.com/office/officeart/2008/layout/LinedList"/>
    <dgm:cxn modelId="{335F944A-4A91-2141-9D18-7EB621A7A540}" type="presParOf" srcId="{190EE884-328E-41A8-B7B6-53C15502F038}" destId="{6ABFAA5A-4B3A-4574-8A48-76E4DFB7F817}" srcOrd="1" destOrd="0" presId="urn:microsoft.com/office/officeart/2008/layout/LinedList"/>
    <dgm:cxn modelId="{0C6EB53E-5A48-D34A-9779-9EAE8797CFE7}" type="presParOf" srcId="{6ABFAA5A-4B3A-4574-8A48-76E4DFB7F817}" destId="{EF60C831-D0EE-4100-A6F1-AA90108D117F}" srcOrd="0" destOrd="0" presId="urn:microsoft.com/office/officeart/2008/layout/LinedList"/>
    <dgm:cxn modelId="{A68CE842-3215-3241-8818-3263A415CB04}" type="presParOf" srcId="{6ABFAA5A-4B3A-4574-8A48-76E4DFB7F817}" destId="{0110A88E-20ED-40CE-B904-404F775EA8F4}" srcOrd="1" destOrd="0" presId="urn:microsoft.com/office/officeart/2008/layout/LinedList"/>
    <dgm:cxn modelId="{BD877791-923C-EC4F-B0B0-96B10C56FD74}" type="presParOf" srcId="{190EE884-328E-41A8-B7B6-53C15502F038}" destId="{7A47F861-D2BA-4432-BE3B-7AA31EE1EDA3}" srcOrd="2" destOrd="0" presId="urn:microsoft.com/office/officeart/2008/layout/LinedList"/>
    <dgm:cxn modelId="{43CC9B75-CC9B-0942-9E82-943DCCA804B7}" type="presParOf" srcId="{190EE884-328E-41A8-B7B6-53C15502F038}" destId="{3040A711-BEDF-4444-AEFE-D2E905BE45AE}" srcOrd="3" destOrd="0" presId="urn:microsoft.com/office/officeart/2008/layout/LinedList"/>
    <dgm:cxn modelId="{EBE5A0D0-67F2-AC47-B210-6E860B826374}" type="presParOf" srcId="{3040A711-BEDF-4444-AEFE-D2E905BE45AE}" destId="{7FE68C17-EE1D-4F06-B01F-D3A1622A58A1}" srcOrd="0" destOrd="0" presId="urn:microsoft.com/office/officeart/2008/layout/LinedList"/>
    <dgm:cxn modelId="{4257EEC6-C272-2A4D-9563-B8B15F1AB8DC}" type="presParOf" srcId="{3040A711-BEDF-4444-AEFE-D2E905BE45AE}" destId="{317FF462-0493-4229-AB89-5C992E9BCC00}" srcOrd="1" destOrd="0" presId="urn:microsoft.com/office/officeart/2008/layout/LinedList"/>
    <dgm:cxn modelId="{485B5832-1752-4648-BCA1-5112BEDD7991}" type="presParOf" srcId="{190EE884-328E-41A8-B7B6-53C15502F038}" destId="{F3337E67-63C6-407C-8D12-F8594B8DAADD}" srcOrd="4" destOrd="0" presId="urn:microsoft.com/office/officeart/2008/layout/LinedList"/>
    <dgm:cxn modelId="{87B245B3-A795-BA45-9C64-AAA4B79DF089}" type="presParOf" srcId="{190EE884-328E-41A8-B7B6-53C15502F038}" destId="{A219CF0F-14AE-4A51-96F0-81E65E47C182}" srcOrd="5" destOrd="0" presId="urn:microsoft.com/office/officeart/2008/layout/LinedList"/>
    <dgm:cxn modelId="{A2BFB4F9-E11E-D348-A812-47F35E6FDD54}" type="presParOf" srcId="{A219CF0F-14AE-4A51-96F0-81E65E47C182}" destId="{067FFD3D-BAFA-4B69-857A-59C03D7D6B10}" srcOrd="0" destOrd="0" presId="urn:microsoft.com/office/officeart/2008/layout/LinedList"/>
    <dgm:cxn modelId="{86B2F932-BDC8-C647-8096-92C7554F90C8}" type="presParOf" srcId="{A219CF0F-14AE-4A51-96F0-81E65E47C182}" destId="{A50F8047-1F92-4F03-8E57-519E1007EC4E}" srcOrd="1" destOrd="0" presId="urn:microsoft.com/office/officeart/2008/layout/LinedList"/>
    <dgm:cxn modelId="{CC753A2F-948A-5B47-80DA-B10E0B5A90D4}" type="presParOf" srcId="{190EE884-328E-41A8-B7B6-53C15502F038}" destId="{F0BB87C3-B41B-450C-B38D-371C75103F5F}" srcOrd="6" destOrd="0" presId="urn:microsoft.com/office/officeart/2008/layout/LinedList"/>
    <dgm:cxn modelId="{186600DB-3567-BE41-8398-9F4A7E09BB13}" type="presParOf" srcId="{190EE884-328E-41A8-B7B6-53C15502F038}" destId="{C26E9391-EC23-47E4-82A6-084CCDF2841B}" srcOrd="7" destOrd="0" presId="urn:microsoft.com/office/officeart/2008/layout/LinedList"/>
    <dgm:cxn modelId="{92523C59-0407-7447-889E-7B77E8239859}" type="presParOf" srcId="{C26E9391-EC23-47E4-82A6-084CCDF2841B}" destId="{56D1B849-2C0D-4496-BF60-A2268CDE176A}" srcOrd="0" destOrd="0" presId="urn:microsoft.com/office/officeart/2008/layout/LinedList"/>
    <dgm:cxn modelId="{1B857DA0-992F-4443-8DED-C3A93BAD99A6}" type="presParOf" srcId="{C26E9391-EC23-47E4-82A6-084CCDF2841B}" destId="{B51CBF86-A3F5-4409-8237-C674C156453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88B55F-43EC-403C-8E47-0410CB83BCCA}"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5525340F-C361-449E-B42A-ECE0F152CDCD}">
      <dgm:prSet phldrT="[Text]"/>
      <dgm:spPr>
        <a:solidFill>
          <a:srgbClr val="003B68"/>
        </a:solidFill>
      </dgm:spPr>
      <dgm:t>
        <a:bodyPr/>
        <a:lstStyle/>
        <a:p>
          <a:r>
            <a:rPr lang="en-US" dirty="0">
              <a:latin typeface="Roboto Condensed Light" panose="02000000000000000000" pitchFamily="2" charset="0"/>
              <a:ea typeface="Roboto Condensed Light" panose="02000000000000000000" pitchFamily="2" charset="0"/>
            </a:rPr>
            <a:t>(NEALP)</a:t>
          </a:r>
        </a:p>
      </dgm:t>
    </dgm:pt>
    <dgm:pt modelId="{58C406FE-43C6-4D2F-ACDC-D43EDA65E72E}" type="parTrans" cxnId="{E54C5C54-83D4-4BCA-BAB9-615015CE9324}">
      <dgm:prSet/>
      <dgm:spPr/>
      <dgm:t>
        <a:bodyPr/>
        <a:lstStyle/>
        <a:p>
          <a:endParaRPr lang="en-US"/>
        </a:p>
      </dgm:t>
    </dgm:pt>
    <dgm:pt modelId="{DE72FC8C-C867-48CD-8546-D905C5D23703}" type="sibTrans" cxnId="{E54C5C54-83D4-4BCA-BAB9-615015CE9324}">
      <dgm:prSet/>
      <dgm:spPr/>
      <dgm:t>
        <a:bodyPr/>
        <a:lstStyle/>
        <a:p>
          <a:endParaRPr lang="en-US"/>
        </a:p>
      </dgm:t>
    </dgm:pt>
    <dgm:pt modelId="{F0760881-211A-478D-A52E-3B7303D8318D}">
      <dgm:prSet phldrT="[Text]"/>
      <dgm:spPr>
        <a:solidFill>
          <a:srgbClr val="9FD6FF"/>
        </a:solidFill>
      </dgm:spPr>
      <dgm:t>
        <a:bodyPr/>
        <a:lstStyle/>
        <a:p>
          <a:r>
            <a:rPr lang="en-US" dirty="0">
              <a:solidFill>
                <a:srgbClr val="1D405D"/>
              </a:solidFill>
              <a:latin typeface="Roboto Condensed Light" panose="02000000000000000000" pitchFamily="2" charset="0"/>
              <a:ea typeface="Roboto Condensed Light" panose="02000000000000000000" pitchFamily="2" charset="0"/>
            </a:rPr>
            <a:t>Loans for RN candidates and graduate nurse faculty students</a:t>
          </a:r>
        </a:p>
      </dgm:t>
    </dgm:pt>
    <dgm:pt modelId="{57039D03-D8F8-415E-A94C-A999391D8AC1}" type="parTrans" cxnId="{BD6DBAA0-A4E5-481B-88EB-74CA9C560E7A}">
      <dgm:prSet/>
      <dgm:spPr/>
      <dgm:t>
        <a:bodyPr/>
        <a:lstStyle/>
        <a:p>
          <a:endParaRPr lang="en-US"/>
        </a:p>
      </dgm:t>
    </dgm:pt>
    <dgm:pt modelId="{57D03408-CA16-49F7-A0E3-5697A9E190EB}" type="sibTrans" cxnId="{BD6DBAA0-A4E5-481B-88EB-74CA9C560E7A}">
      <dgm:prSet/>
      <dgm:spPr/>
      <dgm:t>
        <a:bodyPr/>
        <a:lstStyle/>
        <a:p>
          <a:endParaRPr lang="en-US"/>
        </a:p>
      </dgm:t>
    </dgm:pt>
    <dgm:pt modelId="{864F3B50-94CF-44C9-BC59-DDF2C355695A}">
      <dgm:prSet phldrT="[Text]"/>
      <dgm:spPr>
        <a:solidFill>
          <a:srgbClr val="0070C0"/>
        </a:solidFill>
      </dgm:spPr>
      <dgm:t>
        <a:bodyPr/>
        <a:lstStyle/>
        <a:p>
          <a:r>
            <a:rPr lang="en-US" dirty="0">
              <a:latin typeface="Roboto Condensed Light" panose="02000000000000000000" pitchFamily="2" charset="0"/>
              <a:ea typeface="Roboto Condensed Light" panose="02000000000000000000" pitchFamily="2" charset="0"/>
            </a:rPr>
            <a:t>Recipients must serve as a full-time nurse in Ohio for 5 years to qualify for 100% loan cancellation.</a:t>
          </a:r>
        </a:p>
      </dgm:t>
    </dgm:pt>
    <dgm:pt modelId="{B4866250-5DAC-4ECC-A360-475BBC416E37}" type="parTrans" cxnId="{A2DD3DA1-8656-4D53-AE7B-B15E9BBE5546}">
      <dgm:prSet/>
      <dgm:spPr/>
      <dgm:t>
        <a:bodyPr/>
        <a:lstStyle/>
        <a:p>
          <a:endParaRPr lang="en-US"/>
        </a:p>
      </dgm:t>
    </dgm:pt>
    <dgm:pt modelId="{67B5A862-5D23-4297-8E2E-422DB1E1E575}" type="sibTrans" cxnId="{A2DD3DA1-8656-4D53-AE7B-B15E9BBE5546}">
      <dgm:prSet/>
      <dgm:spPr/>
      <dgm:t>
        <a:bodyPr/>
        <a:lstStyle/>
        <a:p>
          <a:endParaRPr lang="en-US"/>
        </a:p>
      </dgm:t>
    </dgm:pt>
    <dgm:pt modelId="{83E190ED-EBA3-4B24-8CF6-F1BBF42C2812}">
      <dgm:prSet phldrT="[Text]"/>
      <dgm:spPr>
        <a:solidFill>
          <a:srgbClr val="0070C0"/>
        </a:solidFill>
      </dgm:spPr>
      <dgm:t>
        <a:bodyPr/>
        <a:lstStyle/>
        <a:p>
          <a:r>
            <a:rPr lang="en-US" dirty="0">
              <a:latin typeface="Roboto Condensed Light" panose="02000000000000000000" pitchFamily="2" charset="0"/>
              <a:ea typeface="Roboto Condensed Light" panose="02000000000000000000" pitchFamily="2" charset="0"/>
            </a:rPr>
            <a:t>Annual award for most recent academic year: $1,620/year OR $6,000/year for Masters of Nurse Education.</a:t>
          </a:r>
        </a:p>
      </dgm:t>
    </dgm:pt>
    <dgm:pt modelId="{3C29F778-EF7C-422B-A17B-AC10FC5CBA58}" type="parTrans" cxnId="{716B967A-AD4D-4F8A-B391-5CFAA61A39E4}">
      <dgm:prSet/>
      <dgm:spPr/>
      <dgm:t>
        <a:bodyPr/>
        <a:lstStyle/>
        <a:p>
          <a:endParaRPr lang="en-US"/>
        </a:p>
      </dgm:t>
    </dgm:pt>
    <dgm:pt modelId="{78EA0075-E808-40EC-9EF8-11900192AD5C}" type="sibTrans" cxnId="{716B967A-AD4D-4F8A-B391-5CFAA61A39E4}">
      <dgm:prSet/>
      <dgm:spPr/>
      <dgm:t>
        <a:bodyPr/>
        <a:lstStyle/>
        <a:p>
          <a:endParaRPr lang="en-US"/>
        </a:p>
      </dgm:t>
    </dgm:pt>
    <dgm:pt modelId="{CA545BAC-8CE3-4F2A-8AF1-71C66266953D}" type="pres">
      <dgm:prSet presAssocID="{8E88B55F-43EC-403C-8E47-0410CB83BCCA}" presName="Name0" presStyleCnt="0">
        <dgm:presLayoutVars>
          <dgm:chPref val="1"/>
          <dgm:dir/>
          <dgm:animOne val="branch"/>
          <dgm:animLvl val="lvl"/>
          <dgm:resizeHandles/>
        </dgm:presLayoutVars>
      </dgm:prSet>
      <dgm:spPr/>
    </dgm:pt>
    <dgm:pt modelId="{0AA1DEDA-DD92-41AD-A6BD-F5421AF57001}" type="pres">
      <dgm:prSet presAssocID="{5525340F-C361-449E-B42A-ECE0F152CDCD}" presName="vertOne" presStyleCnt="0"/>
      <dgm:spPr/>
    </dgm:pt>
    <dgm:pt modelId="{769AAC74-5076-4779-9C73-AB257B4C222F}" type="pres">
      <dgm:prSet presAssocID="{5525340F-C361-449E-B42A-ECE0F152CDCD}" presName="txOne" presStyleLbl="node0" presStyleIdx="0" presStyleCnt="1" custScaleY="70130">
        <dgm:presLayoutVars>
          <dgm:chPref val="3"/>
        </dgm:presLayoutVars>
      </dgm:prSet>
      <dgm:spPr/>
    </dgm:pt>
    <dgm:pt modelId="{117B04DA-ED6E-4C26-94FE-DB3396FB7B63}" type="pres">
      <dgm:prSet presAssocID="{5525340F-C361-449E-B42A-ECE0F152CDCD}" presName="parTransOne" presStyleCnt="0"/>
      <dgm:spPr/>
    </dgm:pt>
    <dgm:pt modelId="{DF5F064C-FBA6-4C82-9D1E-4B92BC7AB2E8}" type="pres">
      <dgm:prSet presAssocID="{5525340F-C361-449E-B42A-ECE0F152CDCD}" presName="horzOne" presStyleCnt="0"/>
      <dgm:spPr/>
    </dgm:pt>
    <dgm:pt modelId="{69267757-40DC-4D53-AEE3-5F3523B42F28}" type="pres">
      <dgm:prSet presAssocID="{F0760881-211A-478D-A52E-3B7303D8318D}" presName="vertTwo" presStyleCnt="0"/>
      <dgm:spPr/>
    </dgm:pt>
    <dgm:pt modelId="{6F97CD09-A7B1-41E9-A121-8B751A3BAB24}" type="pres">
      <dgm:prSet presAssocID="{F0760881-211A-478D-A52E-3B7303D8318D}" presName="txTwo" presStyleLbl="node2" presStyleIdx="0" presStyleCnt="1" custScaleY="66844">
        <dgm:presLayoutVars>
          <dgm:chPref val="3"/>
        </dgm:presLayoutVars>
      </dgm:prSet>
      <dgm:spPr/>
    </dgm:pt>
    <dgm:pt modelId="{80760192-04B6-44AF-91B5-AC0DCD22AD10}" type="pres">
      <dgm:prSet presAssocID="{F0760881-211A-478D-A52E-3B7303D8318D}" presName="parTransTwo" presStyleCnt="0"/>
      <dgm:spPr/>
    </dgm:pt>
    <dgm:pt modelId="{CA6275F2-4747-4572-A17F-0EA999663AFA}" type="pres">
      <dgm:prSet presAssocID="{F0760881-211A-478D-A52E-3B7303D8318D}" presName="horzTwo" presStyleCnt="0"/>
      <dgm:spPr/>
    </dgm:pt>
    <dgm:pt modelId="{D5277B24-EA58-41FD-8EE7-A5F5A8F6B3FD}" type="pres">
      <dgm:prSet presAssocID="{864F3B50-94CF-44C9-BC59-DDF2C355695A}" presName="vertThree" presStyleCnt="0"/>
      <dgm:spPr/>
    </dgm:pt>
    <dgm:pt modelId="{C058B0BA-B317-4F6E-9186-74E97EFD7A44}" type="pres">
      <dgm:prSet presAssocID="{864F3B50-94CF-44C9-BC59-DDF2C355695A}" presName="txThree" presStyleLbl="node3" presStyleIdx="0" presStyleCnt="2" custScaleY="128656">
        <dgm:presLayoutVars>
          <dgm:chPref val="3"/>
        </dgm:presLayoutVars>
      </dgm:prSet>
      <dgm:spPr/>
    </dgm:pt>
    <dgm:pt modelId="{1AC86A19-69CE-47FD-8636-F2F1C22D0108}" type="pres">
      <dgm:prSet presAssocID="{864F3B50-94CF-44C9-BC59-DDF2C355695A}" presName="horzThree" presStyleCnt="0"/>
      <dgm:spPr/>
    </dgm:pt>
    <dgm:pt modelId="{B8458773-C4D1-40F0-8E50-10E2F1389395}" type="pres">
      <dgm:prSet presAssocID="{67B5A862-5D23-4297-8E2E-422DB1E1E575}" presName="sibSpaceThree" presStyleCnt="0"/>
      <dgm:spPr/>
    </dgm:pt>
    <dgm:pt modelId="{CE6EF08F-32A4-4388-BA0C-7D2F9F574F9D}" type="pres">
      <dgm:prSet presAssocID="{83E190ED-EBA3-4B24-8CF6-F1BBF42C2812}" presName="vertThree" presStyleCnt="0"/>
      <dgm:spPr/>
    </dgm:pt>
    <dgm:pt modelId="{58E1CD92-E921-47BC-9240-9A9EB630509A}" type="pres">
      <dgm:prSet presAssocID="{83E190ED-EBA3-4B24-8CF6-F1BBF42C2812}" presName="txThree" presStyleLbl="node3" presStyleIdx="1" presStyleCnt="2" custScaleY="128656">
        <dgm:presLayoutVars>
          <dgm:chPref val="3"/>
        </dgm:presLayoutVars>
      </dgm:prSet>
      <dgm:spPr/>
    </dgm:pt>
    <dgm:pt modelId="{A66D6F9A-D261-4F57-9E47-6283A0921FF1}" type="pres">
      <dgm:prSet presAssocID="{83E190ED-EBA3-4B24-8CF6-F1BBF42C2812}" presName="horzThree" presStyleCnt="0"/>
      <dgm:spPr/>
    </dgm:pt>
  </dgm:ptLst>
  <dgm:cxnLst>
    <dgm:cxn modelId="{9F9A470E-360D-4D94-A8E8-976A746368D6}" type="presOf" srcId="{83E190ED-EBA3-4B24-8CF6-F1BBF42C2812}" destId="{58E1CD92-E921-47BC-9240-9A9EB630509A}" srcOrd="0" destOrd="0" presId="urn:microsoft.com/office/officeart/2005/8/layout/hierarchy4"/>
    <dgm:cxn modelId="{E54C5C54-83D4-4BCA-BAB9-615015CE9324}" srcId="{8E88B55F-43EC-403C-8E47-0410CB83BCCA}" destId="{5525340F-C361-449E-B42A-ECE0F152CDCD}" srcOrd="0" destOrd="0" parTransId="{58C406FE-43C6-4D2F-ACDC-D43EDA65E72E}" sibTransId="{DE72FC8C-C867-48CD-8546-D905C5D23703}"/>
    <dgm:cxn modelId="{7E43AB67-710F-43DA-96AA-82967467B9A5}" type="presOf" srcId="{864F3B50-94CF-44C9-BC59-DDF2C355695A}" destId="{C058B0BA-B317-4F6E-9186-74E97EFD7A44}" srcOrd="0" destOrd="0" presId="urn:microsoft.com/office/officeart/2005/8/layout/hierarchy4"/>
    <dgm:cxn modelId="{D2D7E068-AABF-4882-9760-E03E1C4AC2C7}" type="presOf" srcId="{8E88B55F-43EC-403C-8E47-0410CB83BCCA}" destId="{CA545BAC-8CE3-4F2A-8AF1-71C66266953D}" srcOrd="0" destOrd="0" presId="urn:microsoft.com/office/officeart/2005/8/layout/hierarchy4"/>
    <dgm:cxn modelId="{716B967A-AD4D-4F8A-B391-5CFAA61A39E4}" srcId="{F0760881-211A-478D-A52E-3B7303D8318D}" destId="{83E190ED-EBA3-4B24-8CF6-F1BBF42C2812}" srcOrd="1" destOrd="0" parTransId="{3C29F778-EF7C-422B-A17B-AC10FC5CBA58}" sibTransId="{78EA0075-E808-40EC-9EF8-11900192AD5C}"/>
    <dgm:cxn modelId="{442FB182-0A09-4D86-9AB1-9C9F9BB43588}" type="presOf" srcId="{F0760881-211A-478D-A52E-3B7303D8318D}" destId="{6F97CD09-A7B1-41E9-A121-8B751A3BAB24}" srcOrd="0" destOrd="0" presId="urn:microsoft.com/office/officeart/2005/8/layout/hierarchy4"/>
    <dgm:cxn modelId="{BD6DBAA0-A4E5-481B-88EB-74CA9C560E7A}" srcId="{5525340F-C361-449E-B42A-ECE0F152CDCD}" destId="{F0760881-211A-478D-A52E-3B7303D8318D}" srcOrd="0" destOrd="0" parTransId="{57039D03-D8F8-415E-A94C-A999391D8AC1}" sibTransId="{57D03408-CA16-49F7-A0E3-5697A9E190EB}"/>
    <dgm:cxn modelId="{A2DD3DA1-8656-4D53-AE7B-B15E9BBE5546}" srcId="{F0760881-211A-478D-A52E-3B7303D8318D}" destId="{864F3B50-94CF-44C9-BC59-DDF2C355695A}" srcOrd="0" destOrd="0" parTransId="{B4866250-5DAC-4ECC-A360-475BBC416E37}" sibTransId="{67B5A862-5D23-4297-8E2E-422DB1E1E575}"/>
    <dgm:cxn modelId="{E630E5E5-6868-4B1A-98F4-908C75C306E1}" type="presOf" srcId="{5525340F-C361-449E-B42A-ECE0F152CDCD}" destId="{769AAC74-5076-4779-9C73-AB257B4C222F}" srcOrd="0" destOrd="0" presId="urn:microsoft.com/office/officeart/2005/8/layout/hierarchy4"/>
    <dgm:cxn modelId="{93024905-284B-41A8-8DC6-05BC7CEDFCBC}" type="presParOf" srcId="{CA545BAC-8CE3-4F2A-8AF1-71C66266953D}" destId="{0AA1DEDA-DD92-41AD-A6BD-F5421AF57001}" srcOrd="0" destOrd="0" presId="urn:microsoft.com/office/officeart/2005/8/layout/hierarchy4"/>
    <dgm:cxn modelId="{41CF967F-C703-4267-BB0F-DDDCF7236CFE}" type="presParOf" srcId="{0AA1DEDA-DD92-41AD-A6BD-F5421AF57001}" destId="{769AAC74-5076-4779-9C73-AB257B4C222F}" srcOrd="0" destOrd="0" presId="urn:microsoft.com/office/officeart/2005/8/layout/hierarchy4"/>
    <dgm:cxn modelId="{CC8D2CA3-5867-4A48-AEB0-C391840221EA}" type="presParOf" srcId="{0AA1DEDA-DD92-41AD-A6BD-F5421AF57001}" destId="{117B04DA-ED6E-4C26-94FE-DB3396FB7B63}" srcOrd="1" destOrd="0" presId="urn:microsoft.com/office/officeart/2005/8/layout/hierarchy4"/>
    <dgm:cxn modelId="{481DE407-93A5-4332-B9E9-2E9A879F6C35}" type="presParOf" srcId="{0AA1DEDA-DD92-41AD-A6BD-F5421AF57001}" destId="{DF5F064C-FBA6-4C82-9D1E-4B92BC7AB2E8}" srcOrd="2" destOrd="0" presId="urn:microsoft.com/office/officeart/2005/8/layout/hierarchy4"/>
    <dgm:cxn modelId="{9D7FC976-D43C-4440-AF9D-5C0D2CB7BA92}" type="presParOf" srcId="{DF5F064C-FBA6-4C82-9D1E-4B92BC7AB2E8}" destId="{69267757-40DC-4D53-AEE3-5F3523B42F28}" srcOrd="0" destOrd="0" presId="urn:microsoft.com/office/officeart/2005/8/layout/hierarchy4"/>
    <dgm:cxn modelId="{D8AFA1F0-3E17-4D19-89B4-5C9182D596D7}" type="presParOf" srcId="{69267757-40DC-4D53-AEE3-5F3523B42F28}" destId="{6F97CD09-A7B1-41E9-A121-8B751A3BAB24}" srcOrd="0" destOrd="0" presId="urn:microsoft.com/office/officeart/2005/8/layout/hierarchy4"/>
    <dgm:cxn modelId="{4539C76A-BDEB-4CA4-96B3-4367D89770C1}" type="presParOf" srcId="{69267757-40DC-4D53-AEE3-5F3523B42F28}" destId="{80760192-04B6-44AF-91B5-AC0DCD22AD10}" srcOrd="1" destOrd="0" presId="urn:microsoft.com/office/officeart/2005/8/layout/hierarchy4"/>
    <dgm:cxn modelId="{5E1F094E-D469-45F1-917C-EFD0C8EC963C}" type="presParOf" srcId="{69267757-40DC-4D53-AEE3-5F3523B42F28}" destId="{CA6275F2-4747-4572-A17F-0EA999663AFA}" srcOrd="2" destOrd="0" presId="urn:microsoft.com/office/officeart/2005/8/layout/hierarchy4"/>
    <dgm:cxn modelId="{EA1F03E9-7F4F-4152-B31A-3E123933B611}" type="presParOf" srcId="{CA6275F2-4747-4572-A17F-0EA999663AFA}" destId="{D5277B24-EA58-41FD-8EE7-A5F5A8F6B3FD}" srcOrd="0" destOrd="0" presId="urn:microsoft.com/office/officeart/2005/8/layout/hierarchy4"/>
    <dgm:cxn modelId="{ED0EE6D7-FAFB-4634-AD16-CD074CA32D24}" type="presParOf" srcId="{D5277B24-EA58-41FD-8EE7-A5F5A8F6B3FD}" destId="{C058B0BA-B317-4F6E-9186-74E97EFD7A44}" srcOrd="0" destOrd="0" presId="urn:microsoft.com/office/officeart/2005/8/layout/hierarchy4"/>
    <dgm:cxn modelId="{04551E10-1376-476B-AE4C-6C4AB099CAC3}" type="presParOf" srcId="{D5277B24-EA58-41FD-8EE7-A5F5A8F6B3FD}" destId="{1AC86A19-69CE-47FD-8636-F2F1C22D0108}" srcOrd="1" destOrd="0" presId="urn:microsoft.com/office/officeart/2005/8/layout/hierarchy4"/>
    <dgm:cxn modelId="{07736164-0289-4076-8F8F-F4B1D2982746}" type="presParOf" srcId="{CA6275F2-4747-4572-A17F-0EA999663AFA}" destId="{B8458773-C4D1-40F0-8E50-10E2F1389395}" srcOrd="1" destOrd="0" presId="urn:microsoft.com/office/officeart/2005/8/layout/hierarchy4"/>
    <dgm:cxn modelId="{01D48568-6647-419B-8E1A-FBF67DEBAA71}" type="presParOf" srcId="{CA6275F2-4747-4572-A17F-0EA999663AFA}" destId="{CE6EF08F-32A4-4388-BA0C-7D2F9F574F9D}" srcOrd="2" destOrd="0" presId="urn:microsoft.com/office/officeart/2005/8/layout/hierarchy4"/>
    <dgm:cxn modelId="{288D8488-5EE0-43DC-A4E2-2AA262762BC8}" type="presParOf" srcId="{CE6EF08F-32A4-4388-BA0C-7D2F9F574F9D}" destId="{58E1CD92-E921-47BC-9240-9A9EB630509A}" srcOrd="0" destOrd="0" presId="urn:microsoft.com/office/officeart/2005/8/layout/hierarchy4"/>
    <dgm:cxn modelId="{C4682B6E-082B-41C4-A67F-45FC1B2371F9}" type="presParOf" srcId="{CE6EF08F-32A4-4388-BA0C-7D2F9F574F9D}" destId="{A66D6F9A-D261-4F57-9E47-6283A0921FF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1DECE-5DFE-46C1-A625-B874765CE1D8}">
      <dsp:nvSpPr>
        <dsp:cNvPr id="0" name=""/>
        <dsp:cNvSpPr/>
      </dsp:nvSpPr>
      <dsp:spPr>
        <a:xfrm>
          <a:off x="0" y="0"/>
          <a:ext cx="640841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F60C831-D0EE-4100-A6F1-AA90108D117F}">
      <dsp:nvSpPr>
        <dsp:cNvPr id="0" name=""/>
        <dsp:cNvSpPr/>
      </dsp:nvSpPr>
      <dsp:spPr>
        <a:xfrm>
          <a:off x="0" y="0"/>
          <a:ext cx="6408419" cy="810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ctr" defTabSz="1600200">
            <a:lnSpc>
              <a:spcPct val="90000"/>
            </a:lnSpc>
            <a:spcBef>
              <a:spcPct val="0"/>
            </a:spcBef>
            <a:spcAft>
              <a:spcPct val="35000"/>
            </a:spcAft>
            <a:buNone/>
          </a:pPr>
          <a:r>
            <a:rPr lang="en-US" sz="3600" kern="1200" dirty="0">
              <a:solidFill>
                <a:srgbClr val="1D405D"/>
              </a:solidFill>
              <a:latin typeface="Roboto Condensed Light" panose="02000000000000000000" pitchFamily="2" charset="0"/>
              <a:ea typeface="Roboto Condensed Light" panose="02000000000000000000" pitchFamily="2" charset="0"/>
            </a:rPr>
            <a:t>Pell Grant</a:t>
          </a:r>
        </a:p>
      </dsp:txBody>
      <dsp:txXfrm>
        <a:off x="0" y="0"/>
        <a:ext cx="6408419" cy="810540"/>
      </dsp:txXfrm>
    </dsp:sp>
    <dsp:sp modelId="{7A47F861-D2BA-4432-BE3B-7AA31EE1EDA3}">
      <dsp:nvSpPr>
        <dsp:cNvPr id="0" name=""/>
        <dsp:cNvSpPr/>
      </dsp:nvSpPr>
      <dsp:spPr>
        <a:xfrm>
          <a:off x="0" y="810540"/>
          <a:ext cx="640841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FE68C17-EE1D-4F06-B01F-D3A1622A58A1}">
      <dsp:nvSpPr>
        <dsp:cNvPr id="0" name=""/>
        <dsp:cNvSpPr/>
      </dsp:nvSpPr>
      <dsp:spPr>
        <a:xfrm>
          <a:off x="0" y="810540"/>
          <a:ext cx="6408419" cy="810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ctr" defTabSz="1600200">
            <a:lnSpc>
              <a:spcPct val="90000"/>
            </a:lnSpc>
            <a:spcBef>
              <a:spcPct val="0"/>
            </a:spcBef>
            <a:spcAft>
              <a:spcPct val="35000"/>
            </a:spcAft>
            <a:buNone/>
          </a:pPr>
          <a:r>
            <a:rPr lang="en-US" sz="3600" kern="1200" dirty="0">
              <a:solidFill>
                <a:srgbClr val="1D405D"/>
              </a:solidFill>
              <a:latin typeface="Roboto Condensed Light" panose="02000000000000000000" pitchFamily="2" charset="0"/>
              <a:ea typeface="Roboto Condensed Light" panose="02000000000000000000" pitchFamily="2" charset="0"/>
            </a:rPr>
            <a:t>TEACH</a:t>
          </a:r>
        </a:p>
      </dsp:txBody>
      <dsp:txXfrm>
        <a:off x="0" y="810540"/>
        <a:ext cx="6408419" cy="810540"/>
      </dsp:txXfrm>
    </dsp:sp>
    <dsp:sp modelId="{F3337E67-63C6-407C-8D12-F8594B8DAADD}">
      <dsp:nvSpPr>
        <dsp:cNvPr id="0" name=""/>
        <dsp:cNvSpPr/>
      </dsp:nvSpPr>
      <dsp:spPr>
        <a:xfrm>
          <a:off x="0" y="1621081"/>
          <a:ext cx="640841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67FFD3D-BAFA-4B69-857A-59C03D7D6B10}">
      <dsp:nvSpPr>
        <dsp:cNvPr id="0" name=""/>
        <dsp:cNvSpPr/>
      </dsp:nvSpPr>
      <dsp:spPr>
        <a:xfrm>
          <a:off x="0" y="1621081"/>
          <a:ext cx="6408419" cy="810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ctr" defTabSz="1600200">
            <a:lnSpc>
              <a:spcPct val="90000"/>
            </a:lnSpc>
            <a:spcBef>
              <a:spcPct val="0"/>
            </a:spcBef>
            <a:spcAft>
              <a:spcPct val="35000"/>
            </a:spcAft>
            <a:buNone/>
          </a:pPr>
          <a:r>
            <a:rPr lang="en-US" sz="3600" kern="1200" dirty="0">
              <a:solidFill>
                <a:srgbClr val="1D405D"/>
              </a:solidFill>
              <a:latin typeface="Roboto Condensed Light" panose="02000000000000000000" pitchFamily="2" charset="0"/>
              <a:ea typeface="Roboto Condensed Light" panose="02000000000000000000" pitchFamily="2" charset="0"/>
            </a:rPr>
            <a:t>Campus Based Programs</a:t>
          </a:r>
        </a:p>
      </dsp:txBody>
      <dsp:txXfrm>
        <a:off x="0" y="1621081"/>
        <a:ext cx="6408419" cy="810540"/>
      </dsp:txXfrm>
    </dsp:sp>
    <dsp:sp modelId="{F0BB87C3-B41B-450C-B38D-371C75103F5F}">
      <dsp:nvSpPr>
        <dsp:cNvPr id="0" name=""/>
        <dsp:cNvSpPr/>
      </dsp:nvSpPr>
      <dsp:spPr>
        <a:xfrm>
          <a:off x="0" y="2431622"/>
          <a:ext cx="640841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6D1B849-2C0D-4496-BF60-A2268CDE176A}">
      <dsp:nvSpPr>
        <dsp:cNvPr id="0" name=""/>
        <dsp:cNvSpPr/>
      </dsp:nvSpPr>
      <dsp:spPr>
        <a:xfrm>
          <a:off x="0" y="2431622"/>
          <a:ext cx="6408419" cy="810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ctr" defTabSz="1600200">
            <a:lnSpc>
              <a:spcPct val="90000"/>
            </a:lnSpc>
            <a:spcBef>
              <a:spcPct val="0"/>
            </a:spcBef>
            <a:spcAft>
              <a:spcPct val="35000"/>
            </a:spcAft>
            <a:buNone/>
          </a:pPr>
          <a:r>
            <a:rPr lang="en-US" sz="3600" kern="1200" dirty="0">
              <a:solidFill>
                <a:srgbClr val="1D405D"/>
              </a:solidFill>
              <a:latin typeface="Roboto Condensed Light" panose="02000000000000000000" pitchFamily="2" charset="0"/>
              <a:ea typeface="Roboto Condensed Light" panose="02000000000000000000" pitchFamily="2" charset="0"/>
            </a:rPr>
            <a:t>Direct Loans</a:t>
          </a:r>
        </a:p>
      </dsp:txBody>
      <dsp:txXfrm>
        <a:off x="0" y="2431622"/>
        <a:ext cx="6408419" cy="810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AAC74-5076-4779-9C73-AB257B4C222F}">
      <dsp:nvSpPr>
        <dsp:cNvPr id="0" name=""/>
        <dsp:cNvSpPr/>
      </dsp:nvSpPr>
      <dsp:spPr>
        <a:xfrm>
          <a:off x="2717" y="130"/>
          <a:ext cx="5804600" cy="893493"/>
        </a:xfrm>
        <a:prstGeom prst="roundRect">
          <a:avLst>
            <a:gd name="adj" fmla="val 10000"/>
          </a:avLst>
        </a:prstGeom>
        <a:solidFill>
          <a:srgbClr val="003B6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latin typeface="Roboto Condensed Light" panose="02000000000000000000" pitchFamily="2" charset="0"/>
              <a:ea typeface="Roboto Condensed Light" panose="02000000000000000000" pitchFamily="2" charset="0"/>
            </a:rPr>
            <a:t>(NEALP)</a:t>
          </a:r>
        </a:p>
      </dsp:txBody>
      <dsp:txXfrm>
        <a:off x="28887" y="26300"/>
        <a:ext cx="5752260" cy="841153"/>
      </dsp:txXfrm>
    </dsp:sp>
    <dsp:sp modelId="{6F97CD09-A7B1-41E9-A121-8B751A3BAB24}">
      <dsp:nvSpPr>
        <dsp:cNvPr id="0" name=""/>
        <dsp:cNvSpPr/>
      </dsp:nvSpPr>
      <dsp:spPr>
        <a:xfrm>
          <a:off x="8383" y="1008327"/>
          <a:ext cx="5793268" cy="851628"/>
        </a:xfrm>
        <a:prstGeom prst="roundRect">
          <a:avLst>
            <a:gd name="adj" fmla="val 10000"/>
          </a:avLst>
        </a:prstGeom>
        <a:solidFill>
          <a:srgbClr val="9FD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rgbClr val="1D405D"/>
              </a:solidFill>
              <a:latin typeface="Roboto Condensed Light" panose="02000000000000000000" pitchFamily="2" charset="0"/>
              <a:ea typeface="Roboto Condensed Light" panose="02000000000000000000" pitchFamily="2" charset="0"/>
            </a:rPr>
            <a:t>Loans for RN candidates and graduate nurse faculty students</a:t>
          </a:r>
        </a:p>
      </dsp:txBody>
      <dsp:txXfrm>
        <a:off x="33326" y="1033270"/>
        <a:ext cx="5743382" cy="801742"/>
      </dsp:txXfrm>
    </dsp:sp>
    <dsp:sp modelId="{C058B0BA-B317-4F6E-9186-74E97EFD7A44}">
      <dsp:nvSpPr>
        <dsp:cNvPr id="0" name=""/>
        <dsp:cNvSpPr/>
      </dsp:nvSpPr>
      <dsp:spPr>
        <a:xfrm>
          <a:off x="19681" y="1974658"/>
          <a:ext cx="2825990" cy="1639145"/>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Roboto Condensed Light" panose="02000000000000000000" pitchFamily="2" charset="0"/>
              <a:ea typeface="Roboto Condensed Light" panose="02000000000000000000" pitchFamily="2" charset="0"/>
            </a:rPr>
            <a:t>Recipients must serve as a full-time nurse in Ohio for 5 years to qualify for 100% loan cancellation.</a:t>
          </a:r>
        </a:p>
      </dsp:txBody>
      <dsp:txXfrm>
        <a:off x="67690" y="2022667"/>
        <a:ext cx="2729972" cy="1543127"/>
      </dsp:txXfrm>
    </dsp:sp>
    <dsp:sp modelId="{58E1CD92-E921-47BC-9240-9A9EB630509A}">
      <dsp:nvSpPr>
        <dsp:cNvPr id="0" name=""/>
        <dsp:cNvSpPr/>
      </dsp:nvSpPr>
      <dsp:spPr>
        <a:xfrm>
          <a:off x="2964363" y="1974658"/>
          <a:ext cx="2825990" cy="1639145"/>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Roboto Condensed Light" panose="02000000000000000000" pitchFamily="2" charset="0"/>
              <a:ea typeface="Roboto Condensed Light" panose="02000000000000000000" pitchFamily="2" charset="0"/>
            </a:rPr>
            <a:t>Annual award for most recent academic year: $1,620/year OR $6,000/year for Masters of Nurse Education.</a:t>
          </a:r>
        </a:p>
      </dsp:txBody>
      <dsp:txXfrm>
        <a:off x="3012372" y="2022667"/>
        <a:ext cx="2729972" cy="154312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0.12589</cdr:x>
      <cdr:y>0.05363</cdr:y>
    </cdr:from>
    <cdr:to>
      <cdr:x>0.89047</cdr:x>
      <cdr:y>0.15447</cdr:y>
    </cdr:to>
    <cdr:sp macro="" textlink="">
      <cdr:nvSpPr>
        <cdr:cNvPr id="2" name="TextBox 1"/>
        <cdr:cNvSpPr txBox="1"/>
      </cdr:nvSpPr>
      <cdr:spPr>
        <a:xfrm xmlns:a="http://schemas.openxmlformats.org/drawingml/2006/main">
          <a:off x="287433" y="175732"/>
          <a:ext cx="1745688" cy="3304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dirty="0">
              <a:solidFill>
                <a:srgbClr val="003B68"/>
              </a:solidFill>
              <a:latin typeface="Roboto Condensed Light" panose="020B0604020202020204" charset="0"/>
              <a:ea typeface="Roboto Condensed Light" panose="020B0604020202020204" charset="0"/>
            </a:rPr>
            <a:t>NEW FILERS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21178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75916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Tree>
    <p:extLst>
      <p:ext uri="{BB962C8B-B14F-4D97-AF65-F5344CB8AC3E}">
        <p14:creationId xmlns:p14="http://schemas.microsoft.com/office/powerpoint/2010/main" val="167872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55672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44368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01279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33801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63506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07443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57339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06177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Tree>
    <p:extLst>
      <p:ext uri="{BB962C8B-B14F-4D97-AF65-F5344CB8AC3E}">
        <p14:creationId xmlns:p14="http://schemas.microsoft.com/office/powerpoint/2010/main" val="581891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2875900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br>
              <a:rPr lang="en-US" sz="1050" dirty="0"/>
            </a:br>
            <a:endParaRPr lang="en-US" sz="80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701380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a:endParaRPr lang="en-US" sz="1100" b="1" i="1"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012702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2B8A83-4D38-40C6-80B4-1F52FD908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55264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1991411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521760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078853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61886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0660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32517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09800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187467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322251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74750"/>
            <a:ext cx="5645150" cy="3175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37998-53FF-4963-8926-810F5AB3C7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57766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74750"/>
            <a:ext cx="5645150" cy="31750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37998-53FF-4963-8926-810F5AB3C7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40352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74750"/>
            <a:ext cx="5645150" cy="3175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37998-53FF-4963-8926-810F5AB3C7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813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7CDE4-AF5D-49B6-9754-1EB7FA1D7B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07629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43917">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37998-53FF-4963-8926-810F5AB3C7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64656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37998-53FF-4963-8926-810F5AB3C7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186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37998-53FF-4963-8926-810F5AB3C7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8019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37998-53FF-4963-8926-810F5AB3C7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28312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37998-53FF-4963-8926-810F5AB3C7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93148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37998-53FF-4963-8926-810F5AB3C7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01964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37998-53FF-4963-8926-810F5AB3C7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5496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37998-53FF-4963-8926-810F5AB3C7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56429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37998-53FF-4963-8926-810F5AB3C7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99508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7CDE4-AF5D-49B6-9754-1EB7FA1D7B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0834693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7CDE4-AF5D-49B6-9754-1EB7FA1D7B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6307403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7CDE4-AF5D-49B6-9754-1EB7FA1D7B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286359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sz="1100" baseline="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9294522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7CDE4-AF5D-49B6-9754-1EB7FA1D7B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5046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7CDE4-AF5D-49B6-9754-1EB7FA1D7B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4469528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BFBC4F-17EE-491B-8F68-A58CEED43A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13399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baseline="0"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7CDE4-AF5D-49B6-9754-1EB7FA1D7B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7657300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7CDE4-AF5D-49B6-9754-1EB7FA1D7B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0707722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7CDE4-AF5D-49B6-9754-1EB7FA1D7B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0334068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918436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973923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478113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81428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a:p>
        </p:txBody>
      </p:sp>
    </p:spTree>
    <p:extLst>
      <p:ext uri="{BB962C8B-B14F-4D97-AF65-F5344CB8AC3E}">
        <p14:creationId xmlns:p14="http://schemas.microsoft.com/office/powerpoint/2010/main" val="38728458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612335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656842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53276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49043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0610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84978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rgbClr val="003B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a:solidFill>
            <a:srgbClr val="9FD6FF"/>
          </a:solidFill>
        </p:grpSpPr>
        <p:sp>
          <p:nvSpPr>
            <p:cNvPr id="12" name="Google Shape;12;p2"/>
            <p:cNvSpPr/>
            <p:nvPr/>
          </p:nvSpPr>
          <p:spPr>
            <a:xfrm>
              <a:off x="0" y="0"/>
              <a:ext cx="35250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3517898" y="-7088"/>
              <a:ext cx="5143500" cy="5143500"/>
            </a:xfrm>
            <a:prstGeom prst="rtTriangl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a:solidFill>
            <a:srgbClr val="0070C0"/>
          </a:solidFill>
        </p:grpSpPr>
        <p:sp>
          <p:nvSpPr>
            <p:cNvPr id="15" name="Google Shape;15;p2"/>
            <p:cNvSpPr/>
            <p:nvPr/>
          </p:nvSpPr>
          <p:spPr>
            <a:xfrm>
              <a:off x="-8178042" y="-4493118"/>
              <a:ext cx="12968400" cy="65226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sp>
          <p:nvSpPr>
            <p:cNvPr id="16" name="Google Shape;16;p2"/>
            <p:cNvSpPr/>
            <p:nvPr/>
          </p:nvSpPr>
          <p:spPr>
            <a:xfrm>
              <a:off x="4782955" y="-4493254"/>
              <a:ext cx="6522600" cy="6522600"/>
            </a:xfrm>
            <a:prstGeom prst="rtTriangl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a:solidFill>
            <a:srgbClr val="FFFF66"/>
          </a:solidFill>
        </p:grpSpPr>
        <p:sp>
          <p:nvSpPr>
            <p:cNvPr id="18" name="Google Shape;18;p2"/>
            <p:cNvSpPr/>
            <p:nvPr/>
          </p:nvSpPr>
          <p:spPr>
            <a:xfrm rot="10800000">
              <a:off x="5582265" y="4948334"/>
              <a:ext cx="394200" cy="131400"/>
            </a:xfrm>
            <a:prstGeom prst="triangle">
              <a:avLst>
                <a:gd name="adj" fmla="val 32425"/>
              </a:avLst>
            </a:prstGeom>
            <a:solidFill>
              <a:srgbClr val="DBD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9" name="Google Shape;19;p2"/>
            <p:cNvGrpSpPr/>
            <p:nvPr/>
          </p:nvGrpSpPr>
          <p:grpSpPr>
            <a:xfrm flipH="1">
              <a:off x="5585232" y="4646738"/>
              <a:ext cx="5477861" cy="304551"/>
              <a:chOff x="-24158748" y="330075"/>
              <a:chExt cx="30568423" cy="1699506"/>
            </a:xfrm>
            <a:grpFill/>
          </p:grpSpPr>
          <p:sp>
            <p:nvSpPr>
              <p:cNvPr id="20" name="Google Shape;20;p2"/>
              <p:cNvSpPr/>
              <p:nvPr/>
            </p:nvSpPr>
            <p:spPr>
              <a:xfrm>
                <a:off x="-24158748" y="330081"/>
                <a:ext cx="28908000" cy="1699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2"/>
              <p:cNvSpPr/>
              <p:nvPr/>
            </p:nvSpPr>
            <p:spPr>
              <a:xfrm>
                <a:off x="4710175" y="330075"/>
                <a:ext cx="1699500" cy="1699500"/>
              </a:xfrm>
              <a:prstGeom prst="rtTriangl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pic>
        <p:nvPicPr>
          <p:cNvPr id="23" name="Picture 4">
            <a:extLst>
              <a:ext uri="{FF2B5EF4-FFF2-40B4-BE49-F238E27FC236}">
                <a16:creationId xmlns:a16="http://schemas.microsoft.com/office/drawing/2014/main" id="{987ACA6B-2B5B-43D0-91CD-6E1E8478239F}"/>
              </a:ext>
            </a:extLst>
          </p:cNvPr>
          <p:cNvPicPr>
            <a:picLocks noChangeAspect="1" noChangeArrowheads="1"/>
          </p:cNvPicPr>
          <p:nvPr userDrawn="1"/>
        </p:nvPicPr>
        <p:blipFill>
          <a:blip r:embed="rId2" cstate="print"/>
          <a:srcRect/>
          <a:stretch>
            <a:fillRect/>
          </a:stretch>
        </p:blipFill>
        <p:spPr bwMode="auto">
          <a:xfrm>
            <a:off x="6888243" y="2929217"/>
            <a:ext cx="1953993" cy="1104818"/>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rgbClr val="003B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rgbClr val="9F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rgbClr val="9F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rgbClr val="DBD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rgbClr val="9F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94;p6"/>
              <p:cNvSpPr/>
              <p:nvPr/>
            </p:nvSpPr>
            <p:spPr>
              <a:xfrm>
                <a:off x="4767747" y="330075"/>
                <a:ext cx="1699500" cy="1699500"/>
              </a:xfrm>
              <a:prstGeom prst="rtTriangle">
                <a:avLst/>
              </a:prstGeom>
              <a:solidFill>
                <a:srgbClr val="9F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rgbClr val="FFF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97;p6"/>
              <p:cNvSpPr/>
              <p:nvPr/>
            </p:nvSpPr>
            <p:spPr>
              <a:xfrm>
                <a:off x="4749366" y="330075"/>
                <a:ext cx="1699500" cy="1699500"/>
              </a:xfrm>
              <a:prstGeom prst="rtTriangle">
                <a:avLst/>
              </a:prstGeom>
              <a:solidFill>
                <a:srgbClr val="FFF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dirty="0"/>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pic>
        <p:nvPicPr>
          <p:cNvPr id="21" name="Picture 2" descr="OASFAA T">
            <a:extLst>
              <a:ext uri="{FF2B5EF4-FFF2-40B4-BE49-F238E27FC236}">
                <a16:creationId xmlns:a16="http://schemas.microsoft.com/office/drawing/2014/main" id="{AAC115AC-4FAF-4688-B823-5404046D4891}"/>
              </a:ext>
            </a:extLst>
          </p:cNvPr>
          <p:cNvPicPr>
            <a:picLocks noChangeAspect="1" noChangeArrowheads="1"/>
          </p:cNvPicPr>
          <p:nvPr userDrawn="1"/>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60986" y="4657686"/>
            <a:ext cx="640060" cy="28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sp>
        <p:nvSpPr>
          <p:cNvPr id="163" name="Google Shape;163;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grpSp>
        <p:nvGrpSpPr>
          <p:cNvPr id="164" name="Google Shape;164;p10"/>
          <p:cNvGrpSpPr/>
          <p:nvPr/>
        </p:nvGrpSpPr>
        <p:grpSpPr>
          <a:xfrm>
            <a:off x="6946842" y="4472723"/>
            <a:ext cx="2202830" cy="670795"/>
            <a:chOff x="5575242" y="4472723"/>
            <a:chExt cx="2202830" cy="670795"/>
          </a:xfrm>
        </p:grpSpPr>
        <p:sp>
          <p:nvSpPr>
            <p:cNvPr id="165" name="Google Shape;165;p10"/>
            <p:cNvSpPr/>
            <p:nvPr/>
          </p:nvSpPr>
          <p:spPr>
            <a:xfrm rot="10800000">
              <a:off x="5575242" y="4948334"/>
              <a:ext cx="394200" cy="131400"/>
            </a:xfrm>
            <a:prstGeom prst="triangle">
              <a:avLst>
                <a:gd name="adj" fmla="val 32425"/>
              </a:avLst>
            </a:prstGeom>
            <a:solidFill>
              <a:srgbClr val="DBD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6" name="Google Shape;166;p10"/>
            <p:cNvGrpSpPr/>
            <p:nvPr/>
          </p:nvGrpSpPr>
          <p:grpSpPr>
            <a:xfrm flipH="1">
              <a:off x="5734850" y="4472723"/>
              <a:ext cx="2040837" cy="670795"/>
              <a:chOff x="1297954" y="330075"/>
              <a:chExt cx="5169293" cy="1699506"/>
            </a:xfrm>
          </p:grpSpPr>
          <p:sp>
            <p:nvSpPr>
              <p:cNvPr id="167" name="Google Shape;167;p10"/>
              <p:cNvSpPr/>
              <p:nvPr/>
            </p:nvSpPr>
            <p:spPr>
              <a:xfrm>
                <a:off x="1297954" y="330081"/>
                <a:ext cx="3476700" cy="1699500"/>
              </a:xfrm>
              <a:prstGeom prst="rect">
                <a:avLst/>
              </a:prstGeom>
              <a:solidFill>
                <a:srgbClr val="9F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168;p10"/>
              <p:cNvSpPr/>
              <p:nvPr/>
            </p:nvSpPr>
            <p:spPr>
              <a:xfrm>
                <a:off x="4767747" y="330075"/>
                <a:ext cx="1699500" cy="1699500"/>
              </a:xfrm>
              <a:prstGeom prst="rtTriangle">
                <a:avLst/>
              </a:prstGeom>
              <a:solidFill>
                <a:srgbClr val="9F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69" name="Google Shape;169;p10"/>
            <p:cNvGrpSpPr/>
            <p:nvPr/>
          </p:nvGrpSpPr>
          <p:grpSpPr>
            <a:xfrm flipH="1">
              <a:off x="5578209" y="4646738"/>
              <a:ext cx="2199863" cy="304563"/>
              <a:chOff x="-5827153" y="330075"/>
              <a:chExt cx="12276019" cy="1699569"/>
            </a:xfrm>
          </p:grpSpPr>
          <p:sp>
            <p:nvSpPr>
              <p:cNvPr id="170" name="Google Shape;170;p10"/>
              <p:cNvSpPr/>
              <p:nvPr/>
            </p:nvSpPr>
            <p:spPr>
              <a:xfrm>
                <a:off x="-5827153" y="330144"/>
                <a:ext cx="10612200" cy="1699500"/>
              </a:xfrm>
              <a:prstGeom prst="rect">
                <a:avLst/>
              </a:prstGeom>
              <a:solidFill>
                <a:srgbClr val="FFF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171;p10"/>
              <p:cNvSpPr/>
              <p:nvPr/>
            </p:nvSpPr>
            <p:spPr>
              <a:xfrm>
                <a:off x="4749366" y="330075"/>
                <a:ext cx="1699500" cy="1699500"/>
              </a:xfrm>
              <a:prstGeom prst="rtTriangle">
                <a:avLst/>
              </a:prstGeom>
              <a:solidFill>
                <a:srgbClr val="FFF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72" name="Google Shape;172;p10"/>
          <p:cNvGrpSpPr/>
          <p:nvPr/>
        </p:nvGrpSpPr>
        <p:grpSpPr>
          <a:xfrm rot="10800000">
            <a:off x="-8" y="-2"/>
            <a:ext cx="2202830" cy="670795"/>
            <a:chOff x="5575242" y="4472723"/>
            <a:chExt cx="2202830" cy="670795"/>
          </a:xfrm>
        </p:grpSpPr>
        <p:sp>
          <p:nvSpPr>
            <p:cNvPr id="173" name="Google Shape;173;p10"/>
            <p:cNvSpPr/>
            <p:nvPr/>
          </p:nvSpPr>
          <p:spPr>
            <a:xfrm rot="10800000">
              <a:off x="5575242" y="4948334"/>
              <a:ext cx="394200" cy="131400"/>
            </a:xfrm>
            <a:prstGeom prst="triangle">
              <a:avLst>
                <a:gd name="adj" fmla="val 32425"/>
              </a:avLst>
            </a:pr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4" name="Google Shape;174;p10"/>
            <p:cNvGrpSpPr/>
            <p:nvPr/>
          </p:nvGrpSpPr>
          <p:grpSpPr>
            <a:xfrm flipH="1">
              <a:off x="5734850" y="4472723"/>
              <a:ext cx="2040837" cy="670795"/>
              <a:chOff x="1297954" y="330075"/>
              <a:chExt cx="5169293" cy="1699506"/>
            </a:xfrm>
          </p:grpSpPr>
          <p:sp>
            <p:nvSpPr>
              <p:cNvPr id="175" name="Google Shape;175;p10"/>
              <p:cNvSpPr/>
              <p:nvPr/>
            </p:nvSpPr>
            <p:spPr>
              <a:xfrm>
                <a:off x="1297954" y="330081"/>
                <a:ext cx="3476700" cy="1699500"/>
              </a:xfrm>
              <a:prstGeom prst="rect">
                <a:avLst/>
              </a:prstGeom>
              <a:solidFill>
                <a:srgbClr val="9F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176;p10"/>
              <p:cNvSpPr/>
              <p:nvPr/>
            </p:nvSpPr>
            <p:spPr>
              <a:xfrm>
                <a:off x="4767747" y="330075"/>
                <a:ext cx="1699500" cy="1699500"/>
              </a:xfrm>
              <a:prstGeom prst="rtTriangle">
                <a:avLst/>
              </a:prstGeom>
              <a:solidFill>
                <a:srgbClr val="9F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7" name="Google Shape;177;p10"/>
            <p:cNvGrpSpPr/>
            <p:nvPr/>
          </p:nvGrpSpPr>
          <p:grpSpPr>
            <a:xfrm flipH="1">
              <a:off x="5578209" y="4646738"/>
              <a:ext cx="2199863" cy="304563"/>
              <a:chOff x="-5827153" y="330075"/>
              <a:chExt cx="12276019" cy="1699569"/>
            </a:xfrm>
          </p:grpSpPr>
          <p:sp>
            <p:nvSpPr>
              <p:cNvPr id="178" name="Google Shape;178;p10"/>
              <p:cNvSpPr/>
              <p:nvPr/>
            </p:nvSpPr>
            <p:spPr>
              <a:xfrm>
                <a:off x="-5827153" y="330144"/>
                <a:ext cx="10612200" cy="16995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179;p10"/>
              <p:cNvSpPr/>
              <p:nvPr/>
            </p:nvSpPr>
            <p:spPr>
              <a:xfrm>
                <a:off x="4749366" y="330075"/>
                <a:ext cx="1699500" cy="1699500"/>
              </a:xfrm>
              <a:prstGeom prst="rtTriangle">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pic>
        <p:nvPicPr>
          <p:cNvPr id="20" name="Picture 2" descr="OASFAA T">
            <a:extLst>
              <a:ext uri="{FF2B5EF4-FFF2-40B4-BE49-F238E27FC236}">
                <a16:creationId xmlns:a16="http://schemas.microsoft.com/office/drawing/2014/main" id="{AAC115AC-4FAF-4688-B823-5404046D4891}"/>
              </a:ext>
            </a:extLst>
          </p:cNvPr>
          <p:cNvPicPr>
            <a:picLocks noChangeAspect="1" noChangeArrowheads="1"/>
          </p:cNvPicPr>
          <p:nvPr userDrawn="1"/>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60986" y="4657686"/>
            <a:ext cx="640060" cy="28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003B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a:solidFill>
            <a:srgbClr val="9FD6FF"/>
          </a:solidFill>
        </p:grpSpPr>
        <p:sp>
          <p:nvSpPr>
            <p:cNvPr id="26" name="Google Shape;26;p3"/>
            <p:cNvSpPr/>
            <p:nvPr/>
          </p:nvSpPr>
          <p:spPr>
            <a:xfrm>
              <a:off x="0" y="0"/>
              <a:ext cx="35250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3"/>
            <p:cNvSpPr/>
            <p:nvPr/>
          </p:nvSpPr>
          <p:spPr>
            <a:xfrm rot="10800000" flipH="1">
              <a:off x="3517898" y="-7088"/>
              <a:ext cx="5143500" cy="5143500"/>
            </a:xfrm>
            <a:prstGeom prst="rtTriangl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a:solidFill>
            <a:srgbClr val="0070C0"/>
          </a:solidFill>
        </p:grpSpPr>
        <p:sp>
          <p:nvSpPr>
            <p:cNvPr id="29" name="Google Shape;29;p3"/>
            <p:cNvSpPr/>
            <p:nvPr/>
          </p:nvSpPr>
          <p:spPr>
            <a:xfrm>
              <a:off x="-9894852" y="-4493114"/>
              <a:ext cx="14685300" cy="65226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sp>
          <p:nvSpPr>
            <p:cNvPr id="30" name="Google Shape;30;p3"/>
            <p:cNvSpPr/>
            <p:nvPr/>
          </p:nvSpPr>
          <p:spPr>
            <a:xfrm>
              <a:off x="4782955" y="-4493254"/>
              <a:ext cx="6522600" cy="6522600"/>
            </a:xfrm>
            <a:prstGeom prst="rtTriangl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rgbClr val="DBD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rgbClr val="9F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5;p3"/>
              <p:cNvSpPr/>
              <p:nvPr/>
            </p:nvSpPr>
            <p:spPr>
              <a:xfrm>
                <a:off x="4767747" y="330075"/>
                <a:ext cx="1699500" cy="1699500"/>
              </a:xfrm>
              <a:prstGeom prst="rtTriangle">
                <a:avLst/>
              </a:prstGeom>
              <a:solidFill>
                <a:srgbClr val="9F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rgbClr val="FFF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8;p3"/>
              <p:cNvSpPr/>
              <p:nvPr/>
            </p:nvSpPr>
            <p:spPr>
              <a:xfrm>
                <a:off x="4749366" y="330075"/>
                <a:ext cx="1699500" cy="1699500"/>
              </a:xfrm>
              <a:prstGeom prst="rtTriangle">
                <a:avLst/>
              </a:prstGeom>
              <a:solidFill>
                <a:srgbClr val="FFF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dirty="0"/>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9800"/>
              </a:buClr>
              <a:buSzPts val="2000"/>
              <a:buNone/>
              <a:defRPr sz="2000">
                <a:solidFill>
                  <a:srgbClr val="003B68"/>
                </a:solidFill>
              </a:defRPr>
            </a:lvl1pPr>
            <a:lvl2pPr lvl="1" rtl="0">
              <a:spcBef>
                <a:spcPts val="1000"/>
              </a:spcBef>
              <a:spcAft>
                <a:spcPts val="0"/>
              </a:spcAft>
              <a:buClr>
                <a:srgbClr val="FF9800"/>
              </a:buClr>
              <a:buSzPts val="2000"/>
              <a:buNone/>
              <a:defRPr sz="2000">
                <a:solidFill>
                  <a:srgbClr val="FF9800"/>
                </a:solidFill>
              </a:defRPr>
            </a:lvl2pPr>
            <a:lvl3pPr lvl="2" rtl="0">
              <a:spcBef>
                <a:spcPts val="1000"/>
              </a:spcBef>
              <a:spcAft>
                <a:spcPts val="0"/>
              </a:spcAft>
              <a:buClr>
                <a:srgbClr val="FF9800"/>
              </a:buClr>
              <a:buSzPts val="2000"/>
              <a:buNone/>
              <a:defRPr sz="2000">
                <a:solidFill>
                  <a:srgbClr val="FF9800"/>
                </a:solidFill>
              </a:defRPr>
            </a:lvl3pPr>
            <a:lvl4pPr lvl="3" rtl="0">
              <a:spcBef>
                <a:spcPts val="1000"/>
              </a:spcBef>
              <a:spcAft>
                <a:spcPts val="0"/>
              </a:spcAft>
              <a:buClr>
                <a:srgbClr val="FF9800"/>
              </a:buClr>
              <a:buSzPts val="2000"/>
              <a:buNone/>
              <a:defRPr sz="2000">
                <a:solidFill>
                  <a:srgbClr val="FF9800"/>
                </a:solidFill>
              </a:defRPr>
            </a:lvl4pPr>
            <a:lvl5pPr lvl="4" rtl="0">
              <a:spcBef>
                <a:spcPts val="1000"/>
              </a:spcBef>
              <a:spcAft>
                <a:spcPts val="0"/>
              </a:spcAft>
              <a:buClr>
                <a:srgbClr val="FF9800"/>
              </a:buClr>
              <a:buSzPts val="2000"/>
              <a:buNone/>
              <a:defRPr sz="2000">
                <a:solidFill>
                  <a:srgbClr val="FF9800"/>
                </a:solidFill>
              </a:defRPr>
            </a:lvl5pPr>
            <a:lvl6pPr lvl="5" rtl="0">
              <a:spcBef>
                <a:spcPts val="1000"/>
              </a:spcBef>
              <a:spcAft>
                <a:spcPts val="0"/>
              </a:spcAft>
              <a:buClr>
                <a:srgbClr val="FF9800"/>
              </a:buClr>
              <a:buSzPts val="2000"/>
              <a:buNone/>
              <a:defRPr sz="2000">
                <a:solidFill>
                  <a:srgbClr val="FF9800"/>
                </a:solidFill>
              </a:defRPr>
            </a:lvl6pPr>
            <a:lvl7pPr lvl="6" rtl="0">
              <a:spcBef>
                <a:spcPts val="1000"/>
              </a:spcBef>
              <a:spcAft>
                <a:spcPts val="0"/>
              </a:spcAft>
              <a:buClr>
                <a:srgbClr val="FF9800"/>
              </a:buClr>
              <a:buSzPts val="2000"/>
              <a:buNone/>
              <a:defRPr sz="2000">
                <a:solidFill>
                  <a:srgbClr val="FF9800"/>
                </a:solidFill>
              </a:defRPr>
            </a:lvl7pPr>
            <a:lvl8pPr lvl="7" rtl="0">
              <a:spcBef>
                <a:spcPts val="1000"/>
              </a:spcBef>
              <a:spcAft>
                <a:spcPts val="0"/>
              </a:spcAft>
              <a:buClr>
                <a:srgbClr val="FF9800"/>
              </a:buClr>
              <a:buSzPts val="2000"/>
              <a:buNone/>
              <a:defRPr sz="2000">
                <a:solidFill>
                  <a:srgbClr val="FF9800"/>
                </a:solidFill>
              </a:defRPr>
            </a:lvl8pPr>
            <a:lvl9pPr lvl="8" rtl="0">
              <a:spcBef>
                <a:spcPts val="1000"/>
              </a:spcBef>
              <a:spcAft>
                <a:spcPts val="1000"/>
              </a:spcAft>
              <a:buClr>
                <a:srgbClr val="FF9800"/>
              </a:buClr>
              <a:buSzPts val="2000"/>
              <a:buNone/>
              <a:defRPr sz="2000">
                <a:solidFill>
                  <a:srgbClr val="FF9800"/>
                </a:solidFill>
              </a:defRPr>
            </a:lvl9pPr>
          </a:lstStyle>
          <a:p>
            <a:endParaRPr dirty="0"/>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solidFill>
                  <a:srgbClr val="003B68"/>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59738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wo Columns with Photo - Whi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028C5A-08E7-BC42-BC24-7B607EC484CD}"/>
              </a:ext>
            </a:extLst>
          </p:cNvPr>
          <p:cNvSpPr>
            <a:spLocks noGrp="1"/>
          </p:cNvSpPr>
          <p:nvPr>
            <p:ph type="sldNum" sz="quarter" idx="10"/>
          </p:nvPr>
        </p:nvSpPr>
        <p:spPr/>
        <p:txBody>
          <a:bodyPr/>
          <a:lstStyle/>
          <a:p>
            <a:fld id="{234755BD-B4AC-9044-BCE4-27904766F8BB}" type="slidenum">
              <a:rPr lang="en-US" smtClean="0"/>
              <a:pPr/>
              <a:t>‹#›</a:t>
            </a:fld>
            <a:endParaRPr lang="en-US"/>
          </a:p>
        </p:txBody>
      </p:sp>
      <p:sp>
        <p:nvSpPr>
          <p:cNvPr id="5" name="Picture Placeholder 2">
            <a:extLst>
              <a:ext uri="{FF2B5EF4-FFF2-40B4-BE49-F238E27FC236}">
                <a16:creationId xmlns:a16="http://schemas.microsoft.com/office/drawing/2014/main" id="{0BDE5F3D-CEC7-574F-8B1A-72CDC410BE62}"/>
              </a:ext>
            </a:extLst>
          </p:cNvPr>
          <p:cNvSpPr>
            <a:spLocks noGrp="1" noChangeAspect="1"/>
          </p:cNvSpPr>
          <p:nvPr>
            <p:ph type="pic" idx="1"/>
          </p:nvPr>
        </p:nvSpPr>
        <p:spPr>
          <a:xfrm>
            <a:off x="2" y="0"/>
            <a:ext cx="2594137" cy="5143500"/>
          </a:xfrm>
          <a:solidFill>
            <a:schemeClr val="bg1">
              <a:lumMod val="75000"/>
            </a:schemeClr>
          </a:solidFill>
        </p:spPr>
        <p:txBody>
          <a:bodyPr anchor="t"/>
          <a:lstStyle>
            <a:lvl1pPr marL="0" indent="0" algn="l">
              <a:buNone/>
              <a:defRPr sz="1800">
                <a:solidFill>
                  <a:schemeClr val="bg1">
                    <a:lumMod val="85000"/>
                    <a:lumOff val="15000"/>
                  </a:schemeClr>
                </a:solidFill>
              </a:defRPr>
            </a:lvl1pPr>
            <a:lvl2pPr marL="257118" indent="0">
              <a:buNone/>
              <a:defRPr sz="1574"/>
            </a:lvl2pPr>
            <a:lvl3pPr marL="514235" indent="0">
              <a:buNone/>
              <a:defRPr sz="1350"/>
            </a:lvl3pPr>
            <a:lvl4pPr marL="771353" indent="0">
              <a:buNone/>
              <a:defRPr sz="1125"/>
            </a:lvl4pPr>
            <a:lvl5pPr marL="1028471" indent="0">
              <a:buNone/>
              <a:defRPr sz="1125"/>
            </a:lvl5pPr>
            <a:lvl6pPr marL="1285589" indent="0">
              <a:buNone/>
              <a:defRPr sz="1125"/>
            </a:lvl6pPr>
            <a:lvl7pPr marL="1542705" indent="0">
              <a:buNone/>
              <a:defRPr sz="1125"/>
            </a:lvl7pPr>
            <a:lvl8pPr marL="1799824" indent="0">
              <a:buNone/>
              <a:defRPr sz="1125"/>
            </a:lvl8pPr>
            <a:lvl9pPr marL="2056940" indent="0">
              <a:buNone/>
              <a:defRPr sz="1125"/>
            </a:lvl9pPr>
          </a:lstStyle>
          <a:p>
            <a:r>
              <a:rPr lang="en-US"/>
              <a:t>Click icon to add picture</a:t>
            </a:r>
          </a:p>
        </p:txBody>
      </p:sp>
      <p:sp>
        <p:nvSpPr>
          <p:cNvPr id="7" name="Text Placeholder 2">
            <a:extLst>
              <a:ext uri="{FF2B5EF4-FFF2-40B4-BE49-F238E27FC236}">
                <a16:creationId xmlns:a16="http://schemas.microsoft.com/office/drawing/2014/main" id="{D8C6D2D4-8D7D-244C-AF2D-34CB46657419}"/>
              </a:ext>
            </a:extLst>
          </p:cNvPr>
          <p:cNvSpPr>
            <a:spLocks noGrp="1"/>
          </p:cNvSpPr>
          <p:nvPr>
            <p:ph type="body" sz="quarter" idx="21" hasCustomPrompt="1"/>
          </p:nvPr>
        </p:nvSpPr>
        <p:spPr>
          <a:xfrm>
            <a:off x="2954704" y="1528171"/>
            <a:ext cx="5503008" cy="273845"/>
          </a:xfrm>
        </p:spPr>
        <p:txBody>
          <a:bodyPr lIns="0">
            <a:normAutofit/>
          </a:bodyPr>
          <a:lstStyle>
            <a:lvl1pPr marL="0" indent="0">
              <a:buFontTx/>
              <a:buNone/>
              <a:defRPr sz="1013" b="0" i="1">
                <a:solidFill>
                  <a:schemeClr val="tx2">
                    <a:alpha val="90000"/>
                  </a:schemeClr>
                </a:solidFill>
                <a:latin typeface="Cambria" panose="02040503050406030204" pitchFamily="18" charset="0"/>
              </a:defRPr>
            </a:lvl1pPr>
            <a:lvl2pPr>
              <a:defRPr sz="808"/>
            </a:lvl2pPr>
            <a:lvl3pPr>
              <a:defRPr sz="808"/>
            </a:lvl3pPr>
            <a:lvl4pPr>
              <a:defRPr sz="808"/>
            </a:lvl4pPr>
            <a:lvl5pPr>
              <a:defRPr sz="808"/>
            </a:lvl5pPr>
          </a:lstStyle>
          <a:p>
            <a:pPr lvl="0"/>
            <a:r>
              <a:rPr lang="en-US" dirty="0"/>
              <a:t>Subtitle if needed Cambria Italic 18pt font lorem ipsum</a:t>
            </a:r>
          </a:p>
        </p:txBody>
      </p:sp>
      <p:cxnSp>
        <p:nvCxnSpPr>
          <p:cNvPr id="8" name="Straight Connector 7">
            <a:extLst>
              <a:ext uri="{FF2B5EF4-FFF2-40B4-BE49-F238E27FC236}">
                <a16:creationId xmlns:a16="http://schemas.microsoft.com/office/drawing/2014/main" id="{CDA05FE6-20DB-9040-BA17-770A53015C9F}"/>
              </a:ext>
            </a:extLst>
          </p:cNvPr>
          <p:cNvCxnSpPr>
            <a:cxnSpLocks/>
          </p:cNvCxnSpPr>
          <p:nvPr userDrawn="1"/>
        </p:nvCxnSpPr>
        <p:spPr>
          <a:xfrm>
            <a:off x="2954705" y="2026553"/>
            <a:ext cx="879231"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5" name="Title 4">
            <a:extLst>
              <a:ext uri="{FF2B5EF4-FFF2-40B4-BE49-F238E27FC236}">
                <a16:creationId xmlns:a16="http://schemas.microsoft.com/office/drawing/2014/main" id="{7931B1DB-C293-A840-B75B-BE17B0817D5B}"/>
              </a:ext>
            </a:extLst>
          </p:cNvPr>
          <p:cNvSpPr>
            <a:spLocks noGrp="1"/>
          </p:cNvSpPr>
          <p:nvPr>
            <p:ph type="title" hasCustomPrompt="1"/>
          </p:nvPr>
        </p:nvSpPr>
        <p:spPr>
          <a:xfrm>
            <a:off x="2954704" y="553419"/>
            <a:ext cx="5503008" cy="830618"/>
          </a:xfrm>
        </p:spPr>
        <p:txBody>
          <a:bodyPr>
            <a:noAutofit/>
          </a:bodyPr>
          <a:lstStyle>
            <a:lvl1pPr>
              <a:defRPr sz="2250"/>
            </a:lvl1pPr>
          </a:lstStyle>
          <a:p>
            <a:r>
              <a:rPr lang="en-US" dirty="0"/>
              <a:t>title</a:t>
            </a:r>
          </a:p>
        </p:txBody>
      </p:sp>
      <p:pic>
        <p:nvPicPr>
          <p:cNvPr id="11" name="Graphic 10">
            <a:extLst>
              <a:ext uri="{FF2B5EF4-FFF2-40B4-BE49-F238E27FC236}">
                <a16:creationId xmlns:a16="http://schemas.microsoft.com/office/drawing/2014/main" id="{1D6A5F09-9BAA-1748-B50D-4FF3355FB2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89935" y="194095"/>
            <a:ext cx="1170897" cy="162641"/>
          </a:xfrm>
          <a:prstGeom prst="rect">
            <a:avLst/>
          </a:prstGeom>
        </p:spPr>
      </p:pic>
      <p:sp>
        <p:nvSpPr>
          <p:cNvPr id="12" name="Text Placeholder 2">
            <a:extLst>
              <a:ext uri="{FF2B5EF4-FFF2-40B4-BE49-F238E27FC236}">
                <a16:creationId xmlns:a16="http://schemas.microsoft.com/office/drawing/2014/main" id="{478EBD1C-4A03-344E-918F-975F55317B28}"/>
              </a:ext>
            </a:extLst>
          </p:cNvPr>
          <p:cNvSpPr>
            <a:spLocks noGrp="1"/>
          </p:cNvSpPr>
          <p:nvPr>
            <p:ph type="body" sz="quarter" idx="24" hasCustomPrompt="1"/>
          </p:nvPr>
        </p:nvSpPr>
        <p:spPr>
          <a:xfrm>
            <a:off x="2970808" y="2783065"/>
            <a:ext cx="2555396" cy="1637366"/>
          </a:xfrm>
        </p:spPr>
        <p:txBody>
          <a:bodyPr lIns="0">
            <a:noAutofit/>
          </a:bodyPr>
          <a:lstStyle>
            <a:lvl1pPr marL="0" marR="0" indent="0" algn="l" defTabSz="514223" rtl="0" eaLnBrk="1" fontAlgn="auto" latinLnBrk="0" hangingPunct="1">
              <a:lnSpc>
                <a:spcPct val="150000"/>
              </a:lnSpc>
              <a:spcBef>
                <a:spcPts val="563"/>
              </a:spcBef>
              <a:spcAft>
                <a:spcPts val="254"/>
              </a:spcAft>
              <a:buClrTx/>
              <a:buSzTx/>
              <a:buFontTx/>
              <a:buNone/>
              <a:tabLst/>
              <a:defRPr sz="675" b="0" i="0">
                <a:solidFill>
                  <a:schemeClr val="tx1"/>
                </a:solidFill>
              </a:defRPr>
            </a:lvl1pPr>
            <a:lvl2pPr marL="257111" indent="0">
              <a:buFontTx/>
              <a:buNone/>
              <a:defRPr sz="788" b="0" i="0"/>
            </a:lvl2pPr>
            <a:lvl3pPr marL="514223" indent="0">
              <a:buFontTx/>
              <a:buNone/>
              <a:defRPr sz="788" b="0" i="0"/>
            </a:lvl3pPr>
            <a:lvl4pPr>
              <a:defRPr sz="901"/>
            </a:lvl4pPr>
            <a:lvl5pPr>
              <a:defRPr sz="901"/>
            </a:lvl5pPr>
          </a:lstStyle>
          <a:p>
            <a:pPr marL="0" marR="0" lvl="0" indent="0" algn="l" defTabSz="514223" rtl="0" eaLnBrk="1" fontAlgn="auto" latinLnBrk="0" hangingPunct="1">
              <a:lnSpc>
                <a:spcPct val="90000"/>
              </a:lnSpc>
              <a:spcBef>
                <a:spcPts val="563"/>
              </a:spcBef>
              <a:spcAft>
                <a:spcPts val="0"/>
              </a:spcAft>
              <a:buClrTx/>
              <a:buSzTx/>
              <a:buFontTx/>
              <a:buNone/>
              <a:tabLst/>
              <a:defRPr/>
            </a:pPr>
            <a:r>
              <a:rPr lang="en-US" dirty="0"/>
              <a:t>Sed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Donec</a:t>
            </a:r>
            <a:r>
              <a:rPr lang="en-US" dirty="0"/>
              <a:t> </a:t>
            </a:r>
            <a:r>
              <a:rPr lang="en-US" dirty="0" err="1"/>
              <a:t>ullamcorper</a:t>
            </a:r>
            <a:r>
              <a:rPr lang="en-US" dirty="0"/>
              <a:t> </a:t>
            </a:r>
            <a:r>
              <a:rPr lang="en-US" dirty="0" err="1"/>
              <a:t>nulla</a:t>
            </a:r>
            <a:r>
              <a:rPr lang="en-US" dirty="0"/>
              <a:t> non </a:t>
            </a:r>
            <a:r>
              <a:rPr lang="en-US" dirty="0" err="1"/>
              <a:t>metus</a:t>
            </a:r>
            <a:r>
              <a:rPr lang="en-US" dirty="0"/>
              <a:t> </a:t>
            </a:r>
            <a:r>
              <a:rPr lang="en-US" dirty="0" err="1"/>
              <a:t>auctor</a:t>
            </a:r>
            <a:r>
              <a:rPr lang="en-US" dirty="0"/>
              <a:t> </a:t>
            </a:r>
            <a:r>
              <a:rPr lang="en-US" dirty="0" err="1"/>
              <a:t>fringilla</a:t>
            </a:r>
            <a:r>
              <a:rPr lang="en-US" dirty="0"/>
              <a:t>. </a:t>
            </a:r>
            <a:r>
              <a:rPr lang="en-US" dirty="0" err="1"/>
              <a:t>Vivamus</a:t>
            </a:r>
            <a:r>
              <a:rPr lang="en-US" dirty="0"/>
              <a:t> </a:t>
            </a:r>
            <a:r>
              <a:rPr lang="en-US" dirty="0" err="1"/>
              <a:t>sagittis</a:t>
            </a:r>
            <a:r>
              <a:rPr lang="en-US" dirty="0"/>
              <a:t> </a:t>
            </a:r>
            <a:r>
              <a:rPr lang="en-US" dirty="0" err="1"/>
              <a:t>lacus</a:t>
            </a:r>
            <a:r>
              <a:rPr lang="en-US" dirty="0"/>
              <a:t> vel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Aenean</a:t>
            </a:r>
            <a:r>
              <a:rPr lang="en-US" dirty="0"/>
              <a:t> lacinia </a:t>
            </a:r>
            <a:r>
              <a:rPr lang="en-US" dirty="0" err="1"/>
              <a:t>bibendum</a:t>
            </a:r>
            <a:r>
              <a:rPr lang="en-US" dirty="0"/>
              <a:t> </a:t>
            </a:r>
            <a:r>
              <a:rPr lang="en-US" dirty="0" err="1"/>
              <a:t>nulla</a:t>
            </a:r>
            <a:r>
              <a:rPr lang="en-US" dirty="0"/>
              <a:t> sed </a:t>
            </a:r>
            <a:r>
              <a:rPr lang="en-US" dirty="0" err="1"/>
              <a:t>consectetur</a:t>
            </a:r>
            <a:r>
              <a:rPr lang="en-US" dirty="0"/>
              <a:t>. Sed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Donec</a:t>
            </a:r>
            <a:r>
              <a:rPr lang="en-US" dirty="0"/>
              <a:t> </a:t>
            </a:r>
            <a:r>
              <a:rPr lang="en-US" dirty="0" err="1"/>
              <a:t>ullamcorper</a:t>
            </a:r>
            <a:r>
              <a:rPr lang="en-US" dirty="0"/>
              <a:t> </a:t>
            </a:r>
            <a:r>
              <a:rPr lang="en-US" dirty="0" err="1"/>
              <a:t>nulla</a:t>
            </a:r>
            <a:r>
              <a:rPr lang="en-US" dirty="0"/>
              <a:t> non </a:t>
            </a:r>
            <a:r>
              <a:rPr lang="en-US" dirty="0" err="1"/>
              <a:t>metus</a:t>
            </a:r>
            <a:r>
              <a:rPr lang="en-US" dirty="0"/>
              <a:t> </a:t>
            </a:r>
            <a:r>
              <a:rPr lang="en-US" dirty="0" err="1"/>
              <a:t>auctor</a:t>
            </a:r>
            <a:r>
              <a:rPr lang="en-US" dirty="0"/>
              <a:t> </a:t>
            </a:r>
            <a:r>
              <a:rPr lang="en-US" dirty="0" err="1"/>
              <a:t>fringilla</a:t>
            </a:r>
            <a:r>
              <a:rPr lang="en-US" dirty="0"/>
              <a:t>. </a:t>
            </a:r>
            <a:r>
              <a:rPr lang="en-US" dirty="0" err="1"/>
              <a:t>Vivamus</a:t>
            </a:r>
            <a:r>
              <a:rPr lang="en-US" dirty="0"/>
              <a:t> </a:t>
            </a:r>
            <a:r>
              <a:rPr lang="en-US" dirty="0" err="1"/>
              <a:t>sagittis</a:t>
            </a:r>
            <a:r>
              <a:rPr lang="en-US" dirty="0"/>
              <a:t> </a:t>
            </a:r>
            <a:r>
              <a:rPr lang="en-US" dirty="0" err="1"/>
              <a:t>lacus</a:t>
            </a:r>
            <a:r>
              <a:rPr lang="en-US" dirty="0"/>
              <a:t> vel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a:t>
            </a:r>
          </a:p>
          <a:p>
            <a:pPr lvl="0"/>
            <a:endParaRPr lang="en-US" dirty="0"/>
          </a:p>
        </p:txBody>
      </p:sp>
      <p:sp>
        <p:nvSpPr>
          <p:cNvPr id="13" name="Text Placeholder 2">
            <a:extLst>
              <a:ext uri="{FF2B5EF4-FFF2-40B4-BE49-F238E27FC236}">
                <a16:creationId xmlns:a16="http://schemas.microsoft.com/office/drawing/2014/main" id="{F355F047-E3CB-C642-868A-FFACFF64801A}"/>
              </a:ext>
            </a:extLst>
          </p:cNvPr>
          <p:cNvSpPr>
            <a:spLocks noGrp="1"/>
          </p:cNvSpPr>
          <p:nvPr>
            <p:ph type="body" sz="quarter" idx="25" hasCustomPrompt="1"/>
          </p:nvPr>
        </p:nvSpPr>
        <p:spPr>
          <a:xfrm>
            <a:off x="2970809" y="2308465"/>
            <a:ext cx="1984835" cy="454100"/>
          </a:xfrm>
        </p:spPr>
        <p:txBody>
          <a:bodyPr vert="horz" lIns="0" tIns="0" rIns="0" bIns="0" rtlCol="0" anchor="t" anchorCtr="0">
            <a:noAutofit/>
          </a:bodyPr>
          <a:lstStyle>
            <a:lvl1pPr marL="0" indent="0">
              <a:buFontTx/>
              <a:buNone/>
              <a:defRPr lang="en-US" sz="1154" b="0" i="0" cap="all" baseline="0" dirty="0">
                <a:solidFill>
                  <a:schemeClr val="accent1"/>
                </a:solidFill>
                <a:latin typeface="Roboto Condensed Light" panose="020B0604020202020204" charset="0"/>
              </a:defRPr>
            </a:lvl1pPr>
          </a:lstStyle>
          <a:p>
            <a:pPr lvl="0">
              <a:lnSpc>
                <a:spcPct val="80000"/>
              </a:lnSpc>
              <a:spcBef>
                <a:spcPts val="0"/>
              </a:spcBef>
            </a:pPr>
            <a:r>
              <a:rPr lang="en-US" dirty="0"/>
              <a:t>ONE OR TWO LINES for topic description</a:t>
            </a:r>
          </a:p>
        </p:txBody>
      </p:sp>
      <p:sp>
        <p:nvSpPr>
          <p:cNvPr id="17" name="Text Placeholder 2">
            <a:extLst>
              <a:ext uri="{FF2B5EF4-FFF2-40B4-BE49-F238E27FC236}">
                <a16:creationId xmlns:a16="http://schemas.microsoft.com/office/drawing/2014/main" id="{EC06D661-DE1A-2944-B5ED-77C44A10A3AD}"/>
              </a:ext>
            </a:extLst>
          </p:cNvPr>
          <p:cNvSpPr>
            <a:spLocks noGrp="1"/>
          </p:cNvSpPr>
          <p:nvPr>
            <p:ph type="body" sz="quarter" idx="26" hasCustomPrompt="1"/>
          </p:nvPr>
        </p:nvSpPr>
        <p:spPr>
          <a:xfrm>
            <a:off x="5902873" y="2783065"/>
            <a:ext cx="2555396" cy="1637366"/>
          </a:xfrm>
        </p:spPr>
        <p:txBody>
          <a:bodyPr lIns="0">
            <a:noAutofit/>
          </a:bodyPr>
          <a:lstStyle>
            <a:lvl1pPr marL="0" marR="0" indent="0" algn="l" defTabSz="514223" rtl="0" eaLnBrk="1" fontAlgn="auto" latinLnBrk="0" hangingPunct="1">
              <a:lnSpc>
                <a:spcPct val="150000"/>
              </a:lnSpc>
              <a:spcBef>
                <a:spcPts val="563"/>
              </a:spcBef>
              <a:spcAft>
                <a:spcPts val="254"/>
              </a:spcAft>
              <a:buClrTx/>
              <a:buSzTx/>
              <a:buFontTx/>
              <a:buNone/>
              <a:tabLst/>
              <a:defRPr sz="675" b="0" i="0">
                <a:solidFill>
                  <a:schemeClr val="tx1"/>
                </a:solidFill>
              </a:defRPr>
            </a:lvl1pPr>
            <a:lvl2pPr marL="257111" indent="0">
              <a:buFontTx/>
              <a:buNone/>
              <a:defRPr sz="788" b="0" i="0"/>
            </a:lvl2pPr>
            <a:lvl3pPr marL="514223" indent="0">
              <a:buFontTx/>
              <a:buNone/>
              <a:defRPr sz="788" b="0" i="0"/>
            </a:lvl3pPr>
            <a:lvl4pPr>
              <a:defRPr sz="901"/>
            </a:lvl4pPr>
            <a:lvl5pPr>
              <a:defRPr sz="901"/>
            </a:lvl5pPr>
          </a:lstStyle>
          <a:p>
            <a:pPr marL="0" marR="0" lvl="0" indent="0" algn="l" defTabSz="514223" rtl="0" eaLnBrk="1" fontAlgn="auto" latinLnBrk="0" hangingPunct="1">
              <a:lnSpc>
                <a:spcPct val="90000"/>
              </a:lnSpc>
              <a:spcBef>
                <a:spcPts val="563"/>
              </a:spcBef>
              <a:spcAft>
                <a:spcPts val="0"/>
              </a:spcAft>
              <a:buClrTx/>
              <a:buSzTx/>
              <a:buFontTx/>
              <a:buNone/>
              <a:tabLst/>
              <a:defRPr/>
            </a:pPr>
            <a:r>
              <a:rPr lang="en-US" dirty="0"/>
              <a:t>Sed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Donec</a:t>
            </a:r>
            <a:r>
              <a:rPr lang="en-US" dirty="0"/>
              <a:t> </a:t>
            </a:r>
            <a:r>
              <a:rPr lang="en-US" dirty="0" err="1"/>
              <a:t>ullamcorper</a:t>
            </a:r>
            <a:r>
              <a:rPr lang="en-US" dirty="0"/>
              <a:t> </a:t>
            </a:r>
            <a:r>
              <a:rPr lang="en-US" dirty="0" err="1"/>
              <a:t>nulla</a:t>
            </a:r>
            <a:r>
              <a:rPr lang="en-US" dirty="0"/>
              <a:t> non </a:t>
            </a:r>
            <a:r>
              <a:rPr lang="en-US" dirty="0" err="1"/>
              <a:t>metus</a:t>
            </a:r>
            <a:r>
              <a:rPr lang="en-US" dirty="0"/>
              <a:t> </a:t>
            </a:r>
            <a:r>
              <a:rPr lang="en-US" dirty="0" err="1"/>
              <a:t>auctor</a:t>
            </a:r>
            <a:r>
              <a:rPr lang="en-US" dirty="0"/>
              <a:t> </a:t>
            </a:r>
            <a:r>
              <a:rPr lang="en-US" dirty="0" err="1"/>
              <a:t>fringilla</a:t>
            </a:r>
            <a:r>
              <a:rPr lang="en-US" dirty="0"/>
              <a:t>. </a:t>
            </a:r>
            <a:r>
              <a:rPr lang="en-US" dirty="0" err="1"/>
              <a:t>Vivamus</a:t>
            </a:r>
            <a:r>
              <a:rPr lang="en-US" dirty="0"/>
              <a:t> </a:t>
            </a:r>
            <a:r>
              <a:rPr lang="en-US" dirty="0" err="1"/>
              <a:t>sagittis</a:t>
            </a:r>
            <a:r>
              <a:rPr lang="en-US" dirty="0"/>
              <a:t> </a:t>
            </a:r>
            <a:r>
              <a:rPr lang="en-US" dirty="0" err="1"/>
              <a:t>lacus</a:t>
            </a:r>
            <a:r>
              <a:rPr lang="en-US" dirty="0"/>
              <a:t> vel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Aenean</a:t>
            </a:r>
            <a:r>
              <a:rPr lang="en-US" dirty="0"/>
              <a:t> lacinia </a:t>
            </a:r>
            <a:r>
              <a:rPr lang="en-US" dirty="0" err="1"/>
              <a:t>bibendum</a:t>
            </a:r>
            <a:r>
              <a:rPr lang="en-US" dirty="0"/>
              <a:t> </a:t>
            </a:r>
            <a:r>
              <a:rPr lang="en-US" dirty="0" err="1"/>
              <a:t>nulla</a:t>
            </a:r>
            <a:r>
              <a:rPr lang="en-US" dirty="0"/>
              <a:t> sed </a:t>
            </a:r>
            <a:r>
              <a:rPr lang="en-US" dirty="0" err="1"/>
              <a:t>consectetur</a:t>
            </a:r>
            <a:r>
              <a:rPr lang="en-US" dirty="0"/>
              <a:t>. Sed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Donec</a:t>
            </a:r>
            <a:r>
              <a:rPr lang="en-US" dirty="0"/>
              <a:t> </a:t>
            </a:r>
            <a:r>
              <a:rPr lang="en-US" dirty="0" err="1"/>
              <a:t>ullamcorper</a:t>
            </a:r>
            <a:r>
              <a:rPr lang="en-US" dirty="0"/>
              <a:t> </a:t>
            </a:r>
            <a:r>
              <a:rPr lang="en-US" dirty="0" err="1"/>
              <a:t>nulla</a:t>
            </a:r>
            <a:r>
              <a:rPr lang="en-US" dirty="0"/>
              <a:t> non </a:t>
            </a:r>
            <a:r>
              <a:rPr lang="en-US" dirty="0" err="1"/>
              <a:t>metus</a:t>
            </a:r>
            <a:r>
              <a:rPr lang="en-US" dirty="0"/>
              <a:t> </a:t>
            </a:r>
            <a:r>
              <a:rPr lang="en-US" dirty="0" err="1"/>
              <a:t>auctor</a:t>
            </a:r>
            <a:r>
              <a:rPr lang="en-US" dirty="0"/>
              <a:t> </a:t>
            </a:r>
            <a:r>
              <a:rPr lang="en-US" dirty="0" err="1"/>
              <a:t>fringilla</a:t>
            </a:r>
            <a:r>
              <a:rPr lang="en-US" dirty="0"/>
              <a:t>. </a:t>
            </a:r>
            <a:r>
              <a:rPr lang="en-US" dirty="0" err="1"/>
              <a:t>Vivamus</a:t>
            </a:r>
            <a:r>
              <a:rPr lang="en-US" dirty="0"/>
              <a:t> </a:t>
            </a:r>
            <a:r>
              <a:rPr lang="en-US" dirty="0" err="1"/>
              <a:t>sagittis</a:t>
            </a:r>
            <a:r>
              <a:rPr lang="en-US" dirty="0"/>
              <a:t> </a:t>
            </a:r>
            <a:r>
              <a:rPr lang="en-US" dirty="0" err="1"/>
              <a:t>lacus</a:t>
            </a:r>
            <a:r>
              <a:rPr lang="en-US" dirty="0"/>
              <a:t> vel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a:t>
            </a:r>
          </a:p>
        </p:txBody>
      </p:sp>
      <p:sp>
        <p:nvSpPr>
          <p:cNvPr id="18" name="Text Placeholder 2">
            <a:extLst>
              <a:ext uri="{FF2B5EF4-FFF2-40B4-BE49-F238E27FC236}">
                <a16:creationId xmlns:a16="http://schemas.microsoft.com/office/drawing/2014/main" id="{F102AB95-B9E0-5F4B-A8F4-DA33CF59B511}"/>
              </a:ext>
            </a:extLst>
          </p:cNvPr>
          <p:cNvSpPr>
            <a:spLocks noGrp="1"/>
          </p:cNvSpPr>
          <p:nvPr>
            <p:ph type="body" sz="quarter" idx="27" hasCustomPrompt="1"/>
          </p:nvPr>
        </p:nvSpPr>
        <p:spPr>
          <a:xfrm>
            <a:off x="5902874" y="2308465"/>
            <a:ext cx="1984835" cy="454100"/>
          </a:xfrm>
        </p:spPr>
        <p:txBody>
          <a:bodyPr vert="horz" lIns="0" tIns="0" rIns="0" bIns="0" rtlCol="0" anchor="t" anchorCtr="0">
            <a:noAutofit/>
          </a:bodyPr>
          <a:lstStyle>
            <a:lvl1pPr marL="0" indent="0">
              <a:buFontTx/>
              <a:buNone/>
              <a:defRPr lang="en-US" sz="1154" b="0" i="0" cap="all" baseline="0" dirty="0">
                <a:solidFill>
                  <a:schemeClr val="accent1"/>
                </a:solidFill>
                <a:latin typeface="Roboto Condensed Light" panose="020B0604020202020204" charset="0"/>
              </a:defRPr>
            </a:lvl1pPr>
          </a:lstStyle>
          <a:p>
            <a:pPr lvl="0">
              <a:lnSpc>
                <a:spcPct val="80000"/>
              </a:lnSpc>
              <a:spcBef>
                <a:spcPts val="0"/>
              </a:spcBef>
            </a:pPr>
            <a:r>
              <a:rPr lang="en-US" dirty="0"/>
              <a:t>ONE OR TWO LINES for topic description</a:t>
            </a:r>
          </a:p>
        </p:txBody>
      </p:sp>
    </p:spTree>
    <p:extLst>
      <p:ext uri="{BB962C8B-B14F-4D97-AF65-F5344CB8AC3E}">
        <p14:creationId xmlns:p14="http://schemas.microsoft.com/office/powerpoint/2010/main" val="10928247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rgbClr val="FFFFFF"/>
                </a:solidFill>
                <a:latin typeface="Roboto Condensed"/>
                <a:ea typeface="Roboto Condensed"/>
                <a:cs typeface="Roboto Condensed"/>
                <a:sym typeface="Roboto Condensed"/>
              </a:defRPr>
            </a:lvl1pPr>
            <a:lvl2pPr lvl="1" algn="r">
              <a:buNone/>
              <a:defRPr sz="1200" b="1">
                <a:solidFill>
                  <a:srgbClr val="FFFFFF"/>
                </a:solidFill>
                <a:latin typeface="Roboto Condensed"/>
                <a:ea typeface="Roboto Condensed"/>
                <a:cs typeface="Roboto Condensed"/>
                <a:sym typeface="Roboto Condensed"/>
              </a:defRPr>
            </a:lvl2pPr>
            <a:lvl3pPr lvl="2" algn="r">
              <a:buNone/>
              <a:defRPr sz="1200" b="1">
                <a:solidFill>
                  <a:srgbClr val="FFFFFF"/>
                </a:solidFill>
                <a:latin typeface="Roboto Condensed"/>
                <a:ea typeface="Roboto Condensed"/>
                <a:cs typeface="Roboto Condensed"/>
                <a:sym typeface="Roboto Condensed"/>
              </a:defRPr>
            </a:lvl3pPr>
            <a:lvl4pPr lvl="3" algn="r">
              <a:buNone/>
              <a:defRPr sz="1200" b="1">
                <a:solidFill>
                  <a:srgbClr val="FFFFFF"/>
                </a:solidFill>
                <a:latin typeface="Roboto Condensed"/>
                <a:ea typeface="Roboto Condensed"/>
                <a:cs typeface="Roboto Condensed"/>
                <a:sym typeface="Roboto Condensed"/>
              </a:defRPr>
            </a:lvl4pPr>
            <a:lvl5pPr lvl="4" algn="r">
              <a:buNone/>
              <a:defRPr sz="1200" b="1">
                <a:solidFill>
                  <a:srgbClr val="FFFFFF"/>
                </a:solidFill>
                <a:latin typeface="Roboto Condensed"/>
                <a:ea typeface="Roboto Condensed"/>
                <a:cs typeface="Roboto Condensed"/>
                <a:sym typeface="Roboto Condensed"/>
              </a:defRPr>
            </a:lvl5pPr>
            <a:lvl6pPr lvl="5" algn="r">
              <a:buNone/>
              <a:defRPr sz="1200" b="1">
                <a:solidFill>
                  <a:srgbClr val="FFFFFF"/>
                </a:solidFill>
                <a:latin typeface="Roboto Condensed"/>
                <a:ea typeface="Roboto Condensed"/>
                <a:cs typeface="Roboto Condensed"/>
                <a:sym typeface="Roboto Condensed"/>
              </a:defRPr>
            </a:lvl6pPr>
            <a:lvl7pPr lvl="6" algn="r">
              <a:buNone/>
              <a:defRPr sz="1200" b="1">
                <a:solidFill>
                  <a:srgbClr val="FFFFFF"/>
                </a:solidFill>
                <a:latin typeface="Roboto Condensed"/>
                <a:ea typeface="Roboto Condensed"/>
                <a:cs typeface="Roboto Condensed"/>
                <a:sym typeface="Roboto Condensed"/>
              </a:defRPr>
            </a:lvl7pPr>
            <a:lvl8pPr lvl="7" algn="r">
              <a:buNone/>
              <a:defRPr sz="1200" b="1">
                <a:solidFill>
                  <a:srgbClr val="FFFFFF"/>
                </a:solidFill>
                <a:latin typeface="Roboto Condensed"/>
                <a:ea typeface="Roboto Condensed"/>
                <a:cs typeface="Roboto Condensed"/>
                <a:sym typeface="Roboto Condensed"/>
              </a:defRPr>
            </a:lvl8pPr>
            <a:lvl9pPr lvl="8" algn="r">
              <a:buNone/>
              <a:defRPr sz="1200" b="1">
                <a:solidFill>
                  <a:srgbClr val="FFFFFF"/>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58" r:id="rId4"/>
    <p:sldLayoutId id="2147483659"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formyourfuture.org/fafsa-tracke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ohio-k12.help/fafs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rs.gov/individuals/get-transcrip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hyperlink" Target="https://www.oasfaa.org/assets/docs/CostAndFinancialAidComparisonWorksheet.pdf"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formswift.com/swift-student"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fsaid.ed.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ohiohighered.org/cof"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fc2sprograms.org/ohio/"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studentaid.ed.gov/sa/resources"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oasfaa.org/"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4.xml.rels><?xml version="1.0" encoding="UTF-8" standalone="yes"?>
<Relationships xmlns="http://schemas.openxmlformats.org/package/2006/relationships"><Relationship Id="rId3" Type="http://schemas.openxmlformats.org/officeDocument/2006/relationships/hyperlink" Target="http://www.oasfaa.org/"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291993" y="1090750"/>
            <a:ext cx="6625001" cy="296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2020 OASFAA </a:t>
            </a:r>
            <a:br>
              <a:rPr lang="en-US" dirty="0"/>
            </a:br>
            <a:r>
              <a:rPr lang="en-US" dirty="0"/>
              <a:t>COUNSELOR WORKSHOPS</a:t>
            </a:r>
            <a:br>
              <a:rPr lang="en-US" dirty="0"/>
            </a:br>
            <a:br>
              <a:rPr lang="en-US" sz="1800" dirty="0"/>
            </a:br>
            <a:r>
              <a:rPr lang="en-US" sz="2800" dirty="0"/>
              <a:t>October, November and December 2020</a:t>
            </a:r>
            <a:endParaRPr dirty="0"/>
          </a:p>
        </p:txBody>
      </p:sp>
      <p:sp>
        <p:nvSpPr>
          <p:cNvPr id="3" name="TextBox 2">
            <a:extLst>
              <a:ext uri="{FF2B5EF4-FFF2-40B4-BE49-F238E27FC236}">
                <a16:creationId xmlns:a16="http://schemas.microsoft.com/office/drawing/2014/main" id="{8B6CC65F-4C01-4C0C-847C-68112DF4A061}"/>
              </a:ext>
            </a:extLst>
          </p:cNvPr>
          <p:cNvSpPr txBox="1"/>
          <p:nvPr/>
        </p:nvSpPr>
        <p:spPr>
          <a:xfrm>
            <a:off x="4107426" y="4726859"/>
            <a:ext cx="4948084" cy="307777"/>
          </a:xfrm>
          <a:prstGeom prst="rect">
            <a:avLst/>
          </a:prstGeom>
          <a:noFill/>
        </p:spPr>
        <p:txBody>
          <a:bodyPr wrap="square" rtlCol="0">
            <a:spAutoFit/>
          </a:bodyPr>
          <a:lstStyle/>
          <a:p>
            <a:r>
              <a:rPr lang="en-US" dirty="0">
                <a:solidFill>
                  <a:srgbClr val="1D405D"/>
                </a:solidFill>
                <a:latin typeface="Roboto Condensed Light" panose="02000000000000000000" pitchFamily="2" charset="0"/>
                <a:ea typeface="Roboto Condensed Light" panose="02000000000000000000" pitchFamily="2" charset="0"/>
              </a:rPr>
              <a:t>Presenters: [TYPE NAMES HERE]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10" name="Google Shape;731;p37">
            <a:extLst>
              <a:ext uri="{FF2B5EF4-FFF2-40B4-BE49-F238E27FC236}">
                <a16:creationId xmlns:a16="http://schemas.microsoft.com/office/drawing/2014/main" id="{DE24EC9E-476A-4698-A1FD-ADB3D39191FB}"/>
              </a:ext>
            </a:extLst>
          </p:cNvPr>
          <p:cNvGrpSpPr/>
          <p:nvPr/>
        </p:nvGrpSpPr>
        <p:grpSpPr>
          <a:xfrm>
            <a:off x="361015" y="613550"/>
            <a:ext cx="300746" cy="296580"/>
            <a:chOff x="3292425" y="3664250"/>
            <a:chExt cx="397025" cy="391525"/>
          </a:xfrm>
        </p:grpSpPr>
        <p:sp>
          <p:nvSpPr>
            <p:cNvPr id="11" name="Google Shape;732;p37">
              <a:extLst>
                <a:ext uri="{FF2B5EF4-FFF2-40B4-BE49-F238E27FC236}">
                  <a16:creationId xmlns:a16="http://schemas.microsoft.com/office/drawing/2014/main" id="{17163535-9E11-499E-806E-7A38E256EAC6}"/>
                </a:ext>
              </a:extLst>
            </p:cNvPr>
            <p:cNvSpPr/>
            <p:nvPr/>
          </p:nvSpPr>
          <p:spPr>
            <a:xfrm>
              <a:off x="3292425" y="3680675"/>
              <a:ext cx="375100" cy="375100"/>
            </a:xfrm>
            <a:custGeom>
              <a:avLst/>
              <a:gdLst/>
              <a:ahLst/>
              <a:cxnLst/>
              <a:rect l="l" t="t" r="r" b="b"/>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defTabSz="914378"/>
              <a:endParaRPr dirty="0"/>
            </a:p>
          </p:txBody>
        </p:sp>
        <p:sp>
          <p:nvSpPr>
            <p:cNvPr id="12" name="Google Shape;733;p37">
              <a:extLst>
                <a:ext uri="{FF2B5EF4-FFF2-40B4-BE49-F238E27FC236}">
                  <a16:creationId xmlns:a16="http://schemas.microsoft.com/office/drawing/2014/main" id="{16DF85F4-348A-426A-B92C-67791529D142}"/>
                </a:ext>
              </a:extLst>
            </p:cNvPr>
            <p:cNvSpPr/>
            <p:nvPr/>
          </p:nvSpPr>
          <p:spPr>
            <a:xfrm>
              <a:off x="3504325" y="3664250"/>
              <a:ext cx="131525" cy="153450"/>
            </a:xfrm>
            <a:custGeom>
              <a:avLst/>
              <a:gdLst/>
              <a:ahLst/>
              <a:cxnLst/>
              <a:rect l="l" t="t" r="r" b="b"/>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defTabSz="914378"/>
              <a:endParaRPr dirty="0"/>
            </a:p>
          </p:txBody>
        </p:sp>
        <p:sp>
          <p:nvSpPr>
            <p:cNvPr id="13" name="Google Shape;734;p37">
              <a:extLst>
                <a:ext uri="{FF2B5EF4-FFF2-40B4-BE49-F238E27FC236}">
                  <a16:creationId xmlns:a16="http://schemas.microsoft.com/office/drawing/2014/main" id="{C38B6248-47D8-49E6-A37F-6947E61859B0}"/>
                </a:ext>
              </a:extLst>
            </p:cNvPr>
            <p:cNvSpPr/>
            <p:nvPr/>
          </p:nvSpPr>
          <p:spPr>
            <a:xfrm>
              <a:off x="3501875" y="3749500"/>
              <a:ext cx="187575" cy="96825"/>
            </a:xfrm>
            <a:custGeom>
              <a:avLst/>
              <a:gdLst/>
              <a:ahLst/>
              <a:cxnLst/>
              <a:rect l="l" t="t" r="r" b="b"/>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defTabSz="914378"/>
              <a:endParaRPr dirty="0"/>
            </a:p>
          </p:txBody>
        </p:sp>
      </p:grpSp>
      <p:sp>
        <p:nvSpPr>
          <p:cNvPr id="189" name="Google Shape;189;p12"/>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r>
              <a:rPr lang="en-US" dirty="0"/>
              <a:t>NATIONAL/OHIO OVERVIEW OF FAFSA COMPLETIONS</a:t>
            </a:r>
            <a:endParaRPr dirty="0"/>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1" y="1319119"/>
            <a:ext cx="8952807" cy="3638887"/>
          </a:xfrm>
        </p:spPr>
        <p:txBody>
          <a:bodyPr/>
          <a:lstStyle/>
          <a:p>
            <a:pPr>
              <a:spcAft>
                <a:spcPts val="600"/>
              </a:spcAft>
            </a:pPr>
            <a:r>
              <a:rPr lang="en-US" sz="1800" dirty="0"/>
              <a:t>As of 9/11/20 – Nationally Class of 2020 was </a:t>
            </a:r>
            <a:r>
              <a:rPr lang="en-US" sz="1800" b="1" dirty="0"/>
              <a:t>down 4.2% </a:t>
            </a:r>
            <a:r>
              <a:rPr lang="en-US" sz="1800" dirty="0"/>
              <a:t>compared to Class of 2019. </a:t>
            </a:r>
            <a:endParaRPr lang="en-US" sz="1050" dirty="0"/>
          </a:p>
          <a:p>
            <a:pPr>
              <a:spcAft>
                <a:spcPts val="600"/>
              </a:spcAft>
            </a:pPr>
            <a:r>
              <a:rPr lang="en-US" sz="1800" dirty="0"/>
              <a:t>Only 1 state had an increase this year – Hawaii.</a:t>
            </a:r>
            <a:endParaRPr lang="en-US" sz="1050" dirty="0"/>
          </a:p>
          <a:p>
            <a:pPr>
              <a:spcAft>
                <a:spcPts val="600"/>
              </a:spcAft>
            </a:pPr>
            <a:r>
              <a:rPr lang="en-US" sz="1800" dirty="0"/>
              <a:t>As of 9/11/20 – Ohio Class of 2020 was </a:t>
            </a:r>
            <a:r>
              <a:rPr lang="en-US" sz="1800" b="1" dirty="0"/>
              <a:t>down 5.7% </a:t>
            </a:r>
            <a:r>
              <a:rPr lang="en-US" sz="1800" dirty="0"/>
              <a:t>compared to Class of 2019. That equates to about 4700 less FAFSAs completed.</a:t>
            </a:r>
            <a:endParaRPr lang="en-US" sz="1050" dirty="0"/>
          </a:p>
          <a:p>
            <a:pPr>
              <a:spcAft>
                <a:spcPts val="600"/>
              </a:spcAft>
            </a:pPr>
            <a:r>
              <a:rPr lang="en-US" sz="1800" dirty="0"/>
              <a:t>As of 9/11/20 – Ohio has the 15</a:t>
            </a:r>
            <a:r>
              <a:rPr lang="en-US" sz="1800" baseline="30000" dirty="0"/>
              <a:t>th</a:t>
            </a:r>
            <a:r>
              <a:rPr lang="en-US" sz="1800" dirty="0"/>
              <a:t> highest completion rate in the country with 64.3% of the Class of 2020 (77,264 FAFSAs).</a:t>
            </a:r>
          </a:p>
          <a:p>
            <a:pPr>
              <a:spcAft>
                <a:spcPts val="600"/>
              </a:spcAft>
            </a:pPr>
            <a:r>
              <a:rPr lang="en-US" sz="1800" dirty="0"/>
              <a:t>Ohio gained 6.7% in new completed FAFSAs between June 30 and September 11.</a:t>
            </a:r>
          </a:p>
          <a:p>
            <a:pPr>
              <a:spcAft>
                <a:spcPts val="600"/>
              </a:spcAft>
            </a:pPr>
            <a:r>
              <a:rPr lang="en-US" sz="1800" dirty="0"/>
              <a:t>Ohio has received 3.3% fewer FAFSAs from all students (new and returning) compared to this time last fall (17,400 fewer FAFSAs).</a:t>
            </a:r>
            <a:br>
              <a:rPr lang="en-US" sz="1800" dirty="0"/>
            </a:br>
            <a:endParaRPr lang="en-US" sz="1050" dirty="0"/>
          </a:p>
        </p:txBody>
      </p:sp>
    </p:spTree>
    <p:extLst>
      <p:ext uri="{BB962C8B-B14F-4D97-AF65-F5344CB8AC3E}">
        <p14:creationId xmlns:p14="http://schemas.microsoft.com/office/powerpoint/2010/main" val="3842550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0F9E6AD1-407A-4CB5-9C34-133007BB59EB}"/>
              </a:ext>
            </a:extLst>
          </p:cNvPr>
          <p:cNvGrpSpPr/>
          <p:nvPr/>
        </p:nvGrpSpPr>
        <p:grpSpPr>
          <a:xfrm>
            <a:off x="2283198" y="1485060"/>
            <a:ext cx="5266861" cy="3315936"/>
            <a:chOff x="2547670" y="3212764"/>
            <a:chExt cx="5706247" cy="2765834"/>
          </a:xfrm>
        </p:grpSpPr>
        <p:graphicFrame>
          <p:nvGraphicFramePr>
            <p:cNvPr id="13" name="Chart 12">
              <a:extLst>
                <a:ext uri="{FF2B5EF4-FFF2-40B4-BE49-F238E27FC236}">
                  <a16:creationId xmlns:a16="http://schemas.microsoft.com/office/drawing/2014/main" id="{2535450B-1401-47C8-B637-C7F25B9CF1AD}"/>
                </a:ext>
              </a:extLst>
            </p:cNvPr>
            <p:cNvGraphicFramePr/>
            <p:nvPr>
              <p:extLst>
                <p:ext uri="{D42A27DB-BD31-4B8C-83A1-F6EECF244321}">
                  <p14:modId xmlns:p14="http://schemas.microsoft.com/office/powerpoint/2010/main" val="2771155133"/>
                </p:ext>
              </p:extLst>
            </p:nvPr>
          </p:nvGraphicFramePr>
          <p:xfrm>
            <a:off x="2547670" y="3212764"/>
            <a:ext cx="2473673" cy="27330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a:extLst>
                <a:ext uri="{FF2B5EF4-FFF2-40B4-BE49-F238E27FC236}">
                  <a16:creationId xmlns:a16="http://schemas.microsoft.com/office/drawing/2014/main" id="{DED8CBBD-5EEC-44EF-89C4-F7C181C6CE32}"/>
                </a:ext>
              </a:extLst>
            </p:cNvPr>
            <p:cNvGraphicFramePr/>
            <p:nvPr>
              <p:extLst>
                <p:ext uri="{D42A27DB-BD31-4B8C-83A1-F6EECF244321}">
                  <p14:modId xmlns:p14="http://schemas.microsoft.com/office/powerpoint/2010/main" val="4100816492"/>
                </p:ext>
              </p:extLst>
            </p:nvPr>
          </p:nvGraphicFramePr>
          <p:xfrm>
            <a:off x="5780244" y="3228239"/>
            <a:ext cx="2473673" cy="2750359"/>
          </p:xfrm>
          <a:graphic>
            <a:graphicData uri="http://schemas.openxmlformats.org/drawingml/2006/chart">
              <c:chart xmlns:c="http://schemas.openxmlformats.org/drawingml/2006/chart" xmlns:r="http://schemas.openxmlformats.org/officeDocument/2006/relationships" r:id="rId3"/>
            </a:graphicData>
          </a:graphic>
        </p:graphicFrame>
      </p:grpSp>
      <p:sp>
        <p:nvSpPr>
          <p:cNvPr id="5" name="Title 4">
            <a:extLst>
              <a:ext uri="{FF2B5EF4-FFF2-40B4-BE49-F238E27FC236}">
                <a16:creationId xmlns:a16="http://schemas.microsoft.com/office/drawing/2014/main" id="{A14C954C-DCBB-CF4E-9CA3-1AF13A5FB3F6}"/>
              </a:ext>
            </a:extLst>
          </p:cNvPr>
          <p:cNvSpPr>
            <a:spLocks noGrp="1"/>
          </p:cNvSpPr>
          <p:nvPr>
            <p:ph type="title"/>
          </p:nvPr>
        </p:nvSpPr>
        <p:spPr/>
        <p:txBody>
          <a:bodyPr/>
          <a:lstStyle/>
          <a:p>
            <a:r>
              <a:rPr lang="en-US" cap="all" dirty="0"/>
              <a:t>Number of Schools Selected On FAFSA</a:t>
            </a:r>
          </a:p>
        </p:txBody>
      </p:sp>
      <p:sp>
        <p:nvSpPr>
          <p:cNvPr id="4" name="Text Placeholder 3">
            <a:extLst>
              <a:ext uri="{FF2B5EF4-FFF2-40B4-BE49-F238E27FC236}">
                <a16:creationId xmlns:a16="http://schemas.microsoft.com/office/drawing/2014/main" id="{1CF6C580-A776-A449-87A4-8503AAF9B21D}"/>
              </a:ext>
            </a:extLst>
          </p:cNvPr>
          <p:cNvSpPr>
            <a:spLocks noGrp="1"/>
          </p:cNvSpPr>
          <p:nvPr>
            <p:ph type="body" idx="1"/>
          </p:nvPr>
        </p:nvSpPr>
        <p:spPr>
          <a:xfrm>
            <a:off x="113384" y="2448996"/>
            <a:ext cx="2055049" cy="1348730"/>
          </a:xfrm>
        </p:spPr>
        <p:txBody>
          <a:bodyPr>
            <a:normAutofit/>
          </a:bodyPr>
          <a:lstStyle/>
          <a:p>
            <a:pPr marL="101600" indent="0" algn="ctr">
              <a:spcAft>
                <a:spcPts val="600"/>
              </a:spcAft>
              <a:buNone/>
            </a:pPr>
            <a:r>
              <a:rPr lang="en-US" sz="2400" dirty="0"/>
              <a:t>2020-21 Cycle</a:t>
            </a:r>
            <a:br>
              <a:rPr lang="en-US" sz="2400" dirty="0"/>
            </a:br>
            <a:r>
              <a:rPr lang="en-US" sz="2400" dirty="0"/>
              <a:t>(Freshman)</a:t>
            </a:r>
          </a:p>
        </p:txBody>
      </p:sp>
      <p:sp>
        <p:nvSpPr>
          <p:cNvPr id="16" name="Text Placeholder 6">
            <a:extLst>
              <a:ext uri="{FF2B5EF4-FFF2-40B4-BE49-F238E27FC236}">
                <a16:creationId xmlns:a16="http://schemas.microsoft.com/office/drawing/2014/main" id="{85891350-4D6D-49BD-AFDD-650BC62A8866}"/>
              </a:ext>
            </a:extLst>
          </p:cNvPr>
          <p:cNvSpPr txBox="1">
            <a:spLocks/>
          </p:cNvSpPr>
          <p:nvPr/>
        </p:nvSpPr>
        <p:spPr>
          <a:xfrm>
            <a:off x="5664147" y="1720289"/>
            <a:ext cx="1488626" cy="340575"/>
          </a:xfrm>
          <a:prstGeom prst="rect">
            <a:avLst/>
          </a:prstGeom>
        </p:spPr>
        <p:txBody>
          <a:bodyPr vert="horz" lIns="0" tIns="0" rIns="0" bIns="0" rtlCol="0" anchor="ctr" anchorCtr="0">
            <a:noAutofit/>
          </a:bodyPr>
          <a:lstStyle>
            <a:lvl1pPr marL="0" indent="0" algn="l" defTabSz="914173" rtl="0" eaLnBrk="1" latinLnBrk="0" hangingPunct="1">
              <a:lnSpc>
                <a:spcPct val="90000"/>
              </a:lnSpc>
              <a:spcBef>
                <a:spcPts val="1000"/>
              </a:spcBef>
              <a:buClr>
                <a:schemeClr val="accent2"/>
              </a:buClr>
              <a:buFontTx/>
              <a:buNone/>
              <a:defRPr lang="en-US" sz="2051" b="0" i="0" kern="1200" cap="all" baseline="0" dirty="0">
                <a:solidFill>
                  <a:schemeClr val="accent1"/>
                </a:solidFill>
                <a:latin typeface="Oswald" pitchFamily="2" charset="77"/>
                <a:ea typeface="+mn-ea"/>
                <a:cs typeface="Arial" panose="020B0604020202020204" pitchFamily="34" charset="0"/>
              </a:defRPr>
            </a:lvl1pPr>
            <a:lvl2pPr marL="685630" indent="-228544" algn="l" defTabSz="914173"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Cambria" panose="02040503050406030204" pitchFamily="18" charset="0"/>
                <a:ea typeface="+mn-ea"/>
                <a:cs typeface="Arial" panose="020B0604020202020204" pitchFamily="34" charset="0"/>
              </a:defRPr>
            </a:lvl2pPr>
            <a:lvl3pPr marL="1142717" indent="-228544" algn="l" defTabSz="914173"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Cambria" panose="02040503050406030204" pitchFamily="18" charset="0"/>
                <a:ea typeface="+mn-ea"/>
                <a:cs typeface="Arial" panose="020B0604020202020204" pitchFamily="34" charset="0"/>
              </a:defRPr>
            </a:lvl3pPr>
            <a:lvl4pPr marL="1599803" indent="-228544" algn="l" defTabSz="914173" rtl="0" eaLnBrk="1" latinLnBrk="0" hangingPunct="1">
              <a:lnSpc>
                <a:spcPct val="90000"/>
              </a:lnSpc>
              <a:spcBef>
                <a:spcPts val="500"/>
              </a:spcBef>
              <a:buClr>
                <a:schemeClr val="accent2"/>
              </a:buClr>
              <a:buFont typeface="Arial" panose="020B0604020202020204" pitchFamily="34" charset="0"/>
              <a:buChar char="•"/>
              <a:defRPr sz="1400" b="0" i="0" kern="1200">
                <a:solidFill>
                  <a:schemeClr val="tx1"/>
                </a:solidFill>
                <a:latin typeface="Cambria" panose="02040503050406030204" pitchFamily="18" charset="0"/>
                <a:ea typeface="+mn-ea"/>
                <a:cs typeface="Arial" panose="020B0604020202020204" pitchFamily="34" charset="0"/>
              </a:defRPr>
            </a:lvl4pPr>
            <a:lvl5pPr marL="2056890" indent="-228544" algn="l" defTabSz="914173" rtl="0" eaLnBrk="1" latinLnBrk="0" hangingPunct="1">
              <a:lnSpc>
                <a:spcPct val="90000"/>
              </a:lnSpc>
              <a:spcBef>
                <a:spcPts val="500"/>
              </a:spcBef>
              <a:buClr>
                <a:schemeClr val="accent2"/>
              </a:buClr>
              <a:buFont typeface="Arial" panose="020B0604020202020204" pitchFamily="34" charset="0"/>
              <a:buChar char="•"/>
              <a:defRPr sz="1200" b="0" i="0" kern="1200">
                <a:solidFill>
                  <a:schemeClr val="tx1"/>
                </a:solidFill>
                <a:latin typeface="Cambria" panose="02040503050406030204" pitchFamily="18" charset="0"/>
                <a:ea typeface="+mn-ea"/>
                <a:cs typeface="Arial" panose="020B0604020202020204" pitchFamily="34" charset="0"/>
              </a:defRPr>
            </a:lvl5pPr>
            <a:lvl6pPr marL="2513976" indent="-228544" algn="l" defTabSz="914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62" indent="-228544" algn="l" defTabSz="914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9" indent="-228544" algn="l" defTabSz="914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38" indent="-228544" algn="l" defTabSz="914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514223">
              <a:spcBef>
                <a:spcPts val="563"/>
              </a:spcBef>
              <a:buClr>
                <a:srgbClr val="81C149"/>
              </a:buClr>
            </a:pPr>
            <a:r>
              <a:rPr lang="en-US" sz="2000" dirty="0">
                <a:solidFill>
                  <a:srgbClr val="003B68"/>
                </a:solidFill>
                <a:latin typeface="Roboto Condensed Light" panose="020B0604020202020204" charset="0"/>
                <a:ea typeface="Roboto Condensed Light" panose="020B0604020202020204" charset="0"/>
              </a:rPr>
              <a:t>All filers</a:t>
            </a:r>
          </a:p>
        </p:txBody>
      </p:sp>
      <p:grpSp>
        <p:nvGrpSpPr>
          <p:cNvPr id="12" name="Google Shape;731;p37">
            <a:extLst>
              <a:ext uri="{FF2B5EF4-FFF2-40B4-BE49-F238E27FC236}">
                <a16:creationId xmlns:a16="http://schemas.microsoft.com/office/drawing/2014/main" id="{93839C4E-AAF0-4A20-848D-A05EAF9549C1}"/>
              </a:ext>
            </a:extLst>
          </p:cNvPr>
          <p:cNvGrpSpPr/>
          <p:nvPr/>
        </p:nvGrpSpPr>
        <p:grpSpPr>
          <a:xfrm>
            <a:off x="361015" y="613550"/>
            <a:ext cx="300746" cy="296580"/>
            <a:chOff x="3292425" y="3664250"/>
            <a:chExt cx="397025" cy="391525"/>
          </a:xfrm>
        </p:grpSpPr>
        <p:sp>
          <p:nvSpPr>
            <p:cNvPr id="14" name="Google Shape;732;p37">
              <a:extLst>
                <a:ext uri="{FF2B5EF4-FFF2-40B4-BE49-F238E27FC236}">
                  <a16:creationId xmlns:a16="http://schemas.microsoft.com/office/drawing/2014/main" id="{B3A03F6D-9CC7-49BC-BDB5-35830F65C7FE}"/>
                </a:ext>
              </a:extLst>
            </p:cNvPr>
            <p:cNvSpPr/>
            <p:nvPr/>
          </p:nvSpPr>
          <p:spPr>
            <a:xfrm>
              <a:off x="3292425" y="3680675"/>
              <a:ext cx="375100" cy="375100"/>
            </a:xfrm>
            <a:custGeom>
              <a:avLst/>
              <a:gdLst/>
              <a:ahLst/>
              <a:cxnLst/>
              <a:rect l="l" t="t" r="r" b="b"/>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defTabSz="914378"/>
              <a:endParaRPr dirty="0"/>
            </a:p>
          </p:txBody>
        </p:sp>
        <p:sp>
          <p:nvSpPr>
            <p:cNvPr id="15" name="Google Shape;733;p37">
              <a:extLst>
                <a:ext uri="{FF2B5EF4-FFF2-40B4-BE49-F238E27FC236}">
                  <a16:creationId xmlns:a16="http://schemas.microsoft.com/office/drawing/2014/main" id="{EC2B05F0-D1BC-49BD-84D9-7E46A33CF5A6}"/>
                </a:ext>
              </a:extLst>
            </p:cNvPr>
            <p:cNvSpPr/>
            <p:nvPr/>
          </p:nvSpPr>
          <p:spPr>
            <a:xfrm>
              <a:off x="3504325" y="3664250"/>
              <a:ext cx="131525" cy="153450"/>
            </a:xfrm>
            <a:custGeom>
              <a:avLst/>
              <a:gdLst/>
              <a:ahLst/>
              <a:cxnLst/>
              <a:rect l="l" t="t" r="r" b="b"/>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defTabSz="914378"/>
              <a:endParaRPr dirty="0"/>
            </a:p>
          </p:txBody>
        </p:sp>
        <p:sp>
          <p:nvSpPr>
            <p:cNvPr id="18" name="Google Shape;734;p37">
              <a:extLst>
                <a:ext uri="{FF2B5EF4-FFF2-40B4-BE49-F238E27FC236}">
                  <a16:creationId xmlns:a16="http://schemas.microsoft.com/office/drawing/2014/main" id="{7DC81269-D740-469C-B3A5-3A7982EA4FDC}"/>
                </a:ext>
              </a:extLst>
            </p:cNvPr>
            <p:cNvSpPr/>
            <p:nvPr/>
          </p:nvSpPr>
          <p:spPr>
            <a:xfrm>
              <a:off x="3501875" y="3749500"/>
              <a:ext cx="187575" cy="96825"/>
            </a:xfrm>
            <a:custGeom>
              <a:avLst/>
              <a:gdLst/>
              <a:ahLst/>
              <a:cxnLst/>
              <a:rect l="l" t="t" r="r" b="b"/>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defTabSz="914378"/>
              <a:endParaRPr dirty="0"/>
            </a:p>
          </p:txBody>
        </p:sp>
      </p:grpSp>
    </p:spTree>
    <p:extLst>
      <p:ext uri="{BB962C8B-B14F-4D97-AF65-F5344CB8AC3E}">
        <p14:creationId xmlns:p14="http://schemas.microsoft.com/office/powerpoint/2010/main" val="3226090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8" name="Google Shape;741;p37">
            <a:extLst>
              <a:ext uri="{FF2B5EF4-FFF2-40B4-BE49-F238E27FC236}">
                <a16:creationId xmlns:a16="http://schemas.microsoft.com/office/drawing/2014/main" id="{4727372D-A734-4DB4-9344-FD0024931542}"/>
              </a:ext>
            </a:extLst>
          </p:cNvPr>
          <p:cNvGrpSpPr/>
          <p:nvPr/>
        </p:nvGrpSpPr>
        <p:grpSpPr>
          <a:xfrm>
            <a:off x="336576" y="647212"/>
            <a:ext cx="333016" cy="241699"/>
            <a:chOff x="4604550" y="3714775"/>
            <a:chExt cx="439625" cy="319075"/>
          </a:xfrm>
        </p:grpSpPr>
        <p:sp>
          <p:nvSpPr>
            <p:cNvPr id="9" name="Google Shape;742;p37">
              <a:extLst>
                <a:ext uri="{FF2B5EF4-FFF2-40B4-BE49-F238E27FC236}">
                  <a16:creationId xmlns:a16="http://schemas.microsoft.com/office/drawing/2014/main" id="{25B3587C-5339-4FE1-B977-666341680998}"/>
                </a:ext>
              </a:extLst>
            </p:cNvPr>
            <p:cNvSpPr/>
            <p:nvPr/>
          </p:nvSpPr>
          <p:spPr>
            <a:xfrm>
              <a:off x="4604550" y="3714775"/>
              <a:ext cx="439625" cy="319075"/>
            </a:xfrm>
            <a:custGeom>
              <a:avLst/>
              <a:gdLst/>
              <a:ahLst/>
              <a:cxnLst/>
              <a:rect l="l" t="t" r="r" b="b"/>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defTabSz="914378"/>
              <a:endParaRPr dirty="0"/>
            </a:p>
          </p:txBody>
        </p:sp>
        <p:sp>
          <p:nvSpPr>
            <p:cNvPr id="14" name="Google Shape;743;p37">
              <a:extLst>
                <a:ext uri="{FF2B5EF4-FFF2-40B4-BE49-F238E27FC236}">
                  <a16:creationId xmlns:a16="http://schemas.microsoft.com/office/drawing/2014/main" id="{B2A24DA4-5A88-4BC5-A427-B4E3D2E098EC}"/>
                </a:ext>
              </a:extLst>
            </p:cNvPr>
            <p:cNvSpPr/>
            <p:nvPr/>
          </p:nvSpPr>
          <p:spPr>
            <a:xfrm>
              <a:off x="4647175" y="3761675"/>
              <a:ext cx="354400" cy="213725"/>
            </a:xfrm>
            <a:custGeom>
              <a:avLst/>
              <a:gdLst/>
              <a:ahLst/>
              <a:cxnLst/>
              <a:rect l="l" t="t" r="r" b="b"/>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defTabSz="914378"/>
              <a:endParaRPr dirty="0"/>
            </a:p>
          </p:txBody>
        </p:sp>
      </p:grpSp>
      <p:sp>
        <p:nvSpPr>
          <p:cNvPr id="189" name="Google Shape;189;p12"/>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r>
              <a:rPr lang="en-US" dirty="0"/>
              <a:t>TRACKING FAFSA COMPLETION</a:t>
            </a:r>
            <a:endParaRPr dirty="0"/>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67629" y="1427185"/>
            <a:ext cx="8944036" cy="3638887"/>
          </a:xfrm>
        </p:spPr>
        <p:txBody>
          <a:bodyPr/>
          <a:lstStyle/>
          <a:p>
            <a:r>
              <a:rPr lang="en-US" sz="1800" dirty="0"/>
              <a:t>To look at aggregate number and comparison options:</a:t>
            </a:r>
          </a:p>
          <a:p>
            <a:pPr lvl="1"/>
            <a:r>
              <a:rPr lang="en-US" sz="1800" dirty="0">
                <a:hlinkClick r:id="rId3"/>
              </a:rPr>
              <a:t>www.formyourfuture.org/fafsa-tracker</a:t>
            </a:r>
            <a:r>
              <a:rPr lang="en-US" sz="1800" dirty="0"/>
              <a:t> </a:t>
            </a:r>
            <a:br>
              <a:rPr lang="en-US" sz="1800" dirty="0"/>
            </a:br>
            <a:endParaRPr lang="en-US" sz="1800" dirty="0"/>
          </a:p>
          <a:p>
            <a:r>
              <a:rPr lang="en-US" sz="1800" dirty="0"/>
              <a:t>Compare this year versus last year at the state, city, district or building level:</a:t>
            </a:r>
          </a:p>
          <a:p>
            <a:pPr lvl="1"/>
            <a:r>
              <a:rPr lang="en-US" sz="1800" dirty="0"/>
              <a:t>To look at student level data for Ohio: </a:t>
            </a:r>
            <a:r>
              <a:rPr lang="en-US" sz="1800" dirty="0">
                <a:hlinkClick r:id="rId4"/>
              </a:rPr>
              <a:t>https://www.ohio-k12.help/fafsa/</a:t>
            </a:r>
            <a:r>
              <a:rPr lang="en-US" sz="1800" dirty="0"/>
              <a:t> </a:t>
            </a:r>
          </a:p>
          <a:p>
            <a:pPr lvl="1"/>
            <a:r>
              <a:rPr lang="en-US" sz="1800" dirty="0"/>
              <a:t>Need Data sharing agreement signed by Superintendent.</a:t>
            </a:r>
          </a:p>
          <a:p>
            <a:pPr lvl="1"/>
            <a:r>
              <a:rPr lang="en-US" sz="1800" dirty="0"/>
              <a:t>Site indicates that 2021-2022 FAFSA data will be available in early October.</a:t>
            </a:r>
            <a:br>
              <a:rPr lang="en-US" sz="1800" dirty="0"/>
            </a:br>
            <a:endParaRPr lang="en-US" sz="1800" dirty="0"/>
          </a:p>
          <a:p>
            <a:r>
              <a:rPr lang="en-US" sz="1800" dirty="0"/>
              <a:t>Many enhancements done this past spring to the Ohio site.</a:t>
            </a:r>
          </a:p>
        </p:txBody>
      </p:sp>
    </p:spTree>
    <p:extLst>
      <p:ext uri="{BB962C8B-B14F-4D97-AF65-F5344CB8AC3E}">
        <p14:creationId xmlns:p14="http://schemas.microsoft.com/office/powerpoint/2010/main" val="1453881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3" name="Picture 2"/>
          <p:cNvPicPr>
            <a:picLocks noChangeAspect="1"/>
          </p:cNvPicPr>
          <p:nvPr/>
        </p:nvPicPr>
        <p:blipFill rotWithShape="1">
          <a:blip r:embed="rId3"/>
          <a:srcRect l="5691" r="9686"/>
          <a:stretch/>
        </p:blipFill>
        <p:spPr>
          <a:xfrm>
            <a:off x="444870" y="689957"/>
            <a:ext cx="6675120" cy="4355869"/>
          </a:xfrm>
          <a:prstGeom prst="rect">
            <a:avLst/>
          </a:prstGeom>
        </p:spPr>
      </p:pic>
    </p:spTree>
    <p:extLst>
      <p:ext uri="{BB962C8B-B14F-4D97-AF65-F5344CB8AC3E}">
        <p14:creationId xmlns:p14="http://schemas.microsoft.com/office/powerpoint/2010/main" val="918821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175932" y="3136200"/>
            <a:ext cx="5354714"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FEDERAL VERIFICATION</a:t>
            </a:r>
            <a:endParaRPr dirty="0"/>
          </a:p>
        </p:txBody>
      </p:sp>
      <p:grpSp>
        <p:nvGrpSpPr>
          <p:cNvPr id="13" name="Google Shape;571;p37">
            <a:extLst>
              <a:ext uri="{FF2B5EF4-FFF2-40B4-BE49-F238E27FC236}">
                <a16:creationId xmlns:a16="http://schemas.microsoft.com/office/drawing/2014/main" id="{FA478E31-549C-439B-B905-E877014FDBDB}"/>
              </a:ext>
            </a:extLst>
          </p:cNvPr>
          <p:cNvGrpSpPr/>
          <p:nvPr/>
        </p:nvGrpSpPr>
        <p:grpSpPr>
          <a:xfrm>
            <a:off x="569140" y="646821"/>
            <a:ext cx="1731608" cy="2111610"/>
            <a:chOff x="596350" y="929175"/>
            <a:chExt cx="407950" cy="497475"/>
          </a:xfrm>
        </p:grpSpPr>
        <p:sp>
          <p:nvSpPr>
            <p:cNvPr id="14" name="Google Shape;572;p37">
              <a:extLst>
                <a:ext uri="{FF2B5EF4-FFF2-40B4-BE49-F238E27FC236}">
                  <a16:creationId xmlns:a16="http://schemas.microsoft.com/office/drawing/2014/main" id="{4D6F2AAF-F58D-4BBB-838F-6C83F93F6AFF}"/>
                </a:ext>
              </a:extLst>
            </p:cNvPr>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573;p37">
              <a:extLst>
                <a:ext uri="{FF2B5EF4-FFF2-40B4-BE49-F238E27FC236}">
                  <a16:creationId xmlns:a16="http://schemas.microsoft.com/office/drawing/2014/main" id="{5EB982F9-C1F3-4556-B66D-8C63037C9B42}"/>
                </a:ext>
              </a:extLst>
            </p:cNvPr>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574;p37">
              <a:extLst>
                <a:ext uri="{FF2B5EF4-FFF2-40B4-BE49-F238E27FC236}">
                  <a16:creationId xmlns:a16="http://schemas.microsoft.com/office/drawing/2014/main" id="{7909A0E2-A109-4BBB-AD44-E5ABC0E9574A}"/>
                </a:ext>
              </a:extLst>
            </p:cNvPr>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575;p37">
              <a:extLst>
                <a:ext uri="{FF2B5EF4-FFF2-40B4-BE49-F238E27FC236}">
                  <a16:creationId xmlns:a16="http://schemas.microsoft.com/office/drawing/2014/main" id="{2FFF433A-491B-43B0-88DE-BA5F5FC3D281}"/>
                </a:ext>
              </a:extLst>
            </p:cNvPr>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576;p37">
              <a:extLst>
                <a:ext uri="{FF2B5EF4-FFF2-40B4-BE49-F238E27FC236}">
                  <a16:creationId xmlns:a16="http://schemas.microsoft.com/office/drawing/2014/main" id="{4F2AA9E0-0EFE-4B9A-889E-E05F2392D3A7}"/>
                </a:ext>
              </a:extLst>
            </p:cNvPr>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577;p37">
              <a:extLst>
                <a:ext uri="{FF2B5EF4-FFF2-40B4-BE49-F238E27FC236}">
                  <a16:creationId xmlns:a16="http://schemas.microsoft.com/office/drawing/2014/main" id="{DDC17162-1A2E-438C-85FC-D9D5F2C3D72D}"/>
                </a:ext>
              </a:extLst>
            </p:cNvPr>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578;p37">
              <a:extLst>
                <a:ext uri="{FF2B5EF4-FFF2-40B4-BE49-F238E27FC236}">
                  <a16:creationId xmlns:a16="http://schemas.microsoft.com/office/drawing/2014/main" id="{512E8E5F-C02E-47BC-B6E7-CDEC9815BA71}"/>
                </a:ext>
              </a:extLst>
            </p:cNvPr>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506888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8" name="Google Shape;571;p37">
            <a:extLst>
              <a:ext uri="{FF2B5EF4-FFF2-40B4-BE49-F238E27FC236}">
                <a16:creationId xmlns:a16="http://schemas.microsoft.com/office/drawing/2014/main" id="{6FCB7B81-192E-4C8F-BD75-714910F688A7}"/>
              </a:ext>
            </a:extLst>
          </p:cNvPr>
          <p:cNvGrpSpPr/>
          <p:nvPr/>
        </p:nvGrpSpPr>
        <p:grpSpPr>
          <a:xfrm>
            <a:off x="346619" y="579642"/>
            <a:ext cx="309022" cy="376837"/>
            <a:chOff x="596350" y="929175"/>
            <a:chExt cx="407950" cy="497475"/>
          </a:xfrm>
        </p:grpSpPr>
        <p:sp>
          <p:nvSpPr>
            <p:cNvPr id="9" name="Google Shape;572;p37">
              <a:extLst>
                <a:ext uri="{FF2B5EF4-FFF2-40B4-BE49-F238E27FC236}">
                  <a16:creationId xmlns:a16="http://schemas.microsoft.com/office/drawing/2014/main" id="{B29ABAD8-5150-42D7-9F0C-38619EE2CCE4}"/>
                </a:ext>
              </a:extLst>
            </p:cNvPr>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573;p37">
              <a:extLst>
                <a:ext uri="{FF2B5EF4-FFF2-40B4-BE49-F238E27FC236}">
                  <a16:creationId xmlns:a16="http://schemas.microsoft.com/office/drawing/2014/main" id="{1B911EA9-B030-4150-949E-CC14CE5DD3D2}"/>
                </a:ext>
              </a:extLst>
            </p:cNvPr>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574;p37">
              <a:extLst>
                <a:ext uri="{FF2B5EF4-FFF2-40B4-BE49-F238E27FC236}">
                  <a16:creationId xmlns:a16="http://schemas.microsoft.com/office/drawing/2014/main" id="{FFE70859-89F0-4554-8012-E3CB047AA047}"/>
                </a:ext>
              </a:extLst>
            </p:cNvPr>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575;p37">
              <a:extLst>
                <a:ext uri="{FF2B5EF4-FFF2-40B4-BE49-F238E27FC236}">
                  <a16:creationId xmlns:a16="http://schemas.microsoft.com/office/drawing/2014/main" id="{A315CE9A-0D41-4C53-8F57-36EB3036D6DD}"/>
                </a:ext>
              </a:extLst>
            </p:cNvPr>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576;p37">
              <a:extLst>
                <a:ext uri="{FF2B5EF4-FFF2-40B4-BE49-F238E27FC236}">
                  <a16:creationId xmlns:a16="http://schemas.microsoft.com/office/drawing/2014/main" id="{D173734B-B014-45DC-965D-59AC759D4032}"/>
                </a:ext>
              </a:extLst>
            </p:cNvPr>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577;p37">
              <a:extLst>
                <a:ext uri="{FF2B5EF4-FFF2-40B4-BE49-F238E27FC236}">
                  <a16:creationId xmlns:a16="http://schemas.microsoft.com/office/drawing/2014/main" id="{91485CF0-3387-4541-81D1-DDAE6C3CACDF}"/>
                </a:ext>
              </a:extLst>
            </p:cNvPr>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578;p37">
              <a:extLst>
                <a:ext uri="{FF2B5EF4-FFF2-40B4-BE49-F238E27FC236}">
                  <a16:creationId xmlns:a16="http://schemas.microsoft.com/office/drawing/2014/main" id="{7EB020E5-BE90-4B00-A136-1995375B4AE6}"/>
                </a:ext>
              </a:extLst>
            </p:cNvPr>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9" name="Google Shape;189;p12"/>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VERIFICATION</a:t>
            </a:r>
            <a:endParaRPr dirty="0"/>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0" y="1246236"/>
            <a:ext cx="9144000" cy="3897264"/>
          </a:xfrm>
        </p:spPr>
        <p:txBody>
          <a:bodyPr/>
          <a:lstStyle/>
          <a:p>
            <a:r>
              <a:rPr lang="en-US" sz="1600" dirty="0"/>
              <a:t>Students may be selected for a process called </a:t>
            </a:r>
            <a:r>
              <a:rPr lang="en-US" sz="1600" b="1" dirty="0"/>
              <a:t>verification</a:t>
            </a:r>
            <a:r>
              <a:rPr lang="en-US" sz="1600" dirty="0"/>
              <a:t> and must submit documents to confirm FAFSA information. </a:t>
            </a:r>
          </a:p>
          <a:p>
            <a:r>
              <a:rPr lang="en-US" sz="1600" dirty="0"/>
              <a:t>Roughly </a:t>
            </a:r>
            <a:r>
              <a:rPr lang="en-US" sz="1600" b="1" dirty="0"/>
              <a:t>22%</a:t>
            </a:r>
            <a:r>
              <a:rPr lang="en-US" sz="1600" dirty="0"/>
              <a:t> of FAFSAs are selected for verification by the U.S. Department of Education.</a:t>
            </a:r>
          </a:p>
          <a:p>
            <a:r>
              <a:rPr lang="en-US" sz="1600" dirty="0"/>
              <a:t>Students should respond quickly to any requests for information from the college. </a:t>
            </a:r>
          </a:p>
          <a:p>
            <a:r>
              <a:rPr lang="en-US" sz="1600" dirty="0"/>
              <a:t>If selected, commonly requested documents include:</a:t>
            </a:r>
          </a:p>
          <a:p>
            <a:pPr lvl="1"/>
            <a:r>
              <a:rPr lang="en-US" sz="1400" b="1" dirty="0"/>
              <a:t>Verification Worksheet </a:t>
            </a:r>
            <a:r>
              <a:rPr lang="en-US" sz="1400" dirty="0"/>
              <a:t>(these can look different across varying colleges and universities)</a:t>
            </a:r>
          </a:p>
          <a:p>
            <a:pPr lvl="1"/>
            <a:r>
              <a:rPr lang="en-US" sz="1400" b="1" dirty="0"/>
              <a:t>Federal Tax Return Transcript or Federal Tax Return </a:t>
            </a:r>
            <a:r>
              <a:rPr lang="en-US" sz="1400" dirty="0"/>
              <a:t>for parents/student if they filed 2019 taxes </a:t>
            </a:r>
          </a:p>
          <a:p>
            <a:pPr lvl="2">
              <a:buFont typeface="Wingdings" panose="05000000000000000000" pitchFamily="2" charset="2"/>
              <a:buChar char="§"/>
            </a:pPr>
            <a:r>
              <a:rPr lang="en-US" sz="1400" dirty="0"/>
              <a:t>An alternative to submitting documentation of taxes is completing </a:t>
            </a:r>
            <a:br>
              <a:rPr lang="en-US" sz="1400" dirty="0"/>
            </a:br>
            <a:r>
              <a:rPr lang="en-US" sz="1400" dirty="0"/>
              <a:t>the IRS Data Retrieval Process within the FAFSA</a:t>
            </a:r>
          </a:p>
          <a:p>
            <a:pPr lvl="1"/>
            <a:r>
              <a:rPr lang="en-US" sz="1400" b="1" dirty="0"/>
              <a:t>W-2(s)</a:t>
            </a:r>
            <a:r>
              <a:rPr lang="en-US" sz="1400" dirty="0"/>
              <a:t> for parents/students if they worked in 2019 but did not file taxes</a:t>
            </a:r>
          </a:p>
          <a:p>
            <a:pPr lvl="1"/>
            <a:r>
              <a:rPr lang="en-US" sz="1400" b="1" dirty="0"/>
              <a:t>Verification of Non-Filing Letter </a:t>
            </a:r>
            <a:r>
              <a:rPr lang="en-US" sz="1400" dirty="0"/>
              <a:t>for parents and independent students who did not file </a:t>
            </a:r>
            <a:br>
              <a:rPr lang="en-US" sz="1400" dirty="0"/>
            </a:br>
            <a:r>
              <a:rPr lang="en-US" sz="1400" dirty="0"/>
              <a:t>2019 taxes – this is NOT needed for dependent students</a:t>
            </a:r>
            <a:endParaRPr lang="en-US" sz="1400" i="1" dirty="0"/>
          </a:p>
        </p:txBody>
      </p:sp>
      <p:pic>
        <p:nvPicPr>
          <p:cNvPr id="2" name="Picture 1">
            <a:extLst>
              <a:ext uri="{FF2B5EF4-FFF2-40B4-BE49-F238E27FC236}">
                <a16:creationId xmlns:a16="http://schemas.microsoft.com/office/drawing/2014/main" id="{2EA3202A-F369-42FA-B05D-42694B9E5E5B}"/>
              </a:ext>
            </a:extLst>
          </p:cNvPr>
          <p:cNvPicPr>
            <a:picLocks noChangeAspect="1"/>
          </p:cNvPicPr>
          <p:nvPr/>
        </p:nvPicPr>
        <p:blipFill>
          <a:blip r:embed="rId3"/>
          <a:stretch>
            <a:fillRect/>
          </a:stretch>
        </p:blipFill>
        <p:spPr>
          <a:xfrm>
            <a:off x="6001757" y="3736836"/>
            <a:ext cx="2306441" cy="472107"/>
          </a:xfrm>
          <a:prstGeom prst="rect">
            <a:avLst/>
          </a:prstGeom>
        </p:spPr>
      </p:pic>
    </p:spTree>
    <p:extLst>
      <p:ext uri="{BB962C8B-B14F-4D97-AF65-F5344CB8AC3E}">
        <p14:creationId xmlns:p14="http://schemas.microsoft.com/office/powerpoint/2010/main" val="835015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8" name="Google Shape;571;p37">
            <a:extLst>
              <a:ext uri="{FF2B5EF4-FFF2-40B4-BE49-F238E27FC236}">
                <a16:creationId xmlns:a16="http://schemas.microsoft.com/office/drawing/2014/main" id="{6FCB7B81-192E-4C8F-BD75-714910F688A7}"/>
              </a:ext>
            </a:extLst>
          </p:cNvPr>
          <p:cNvGrpSpPr/>
          <p:nvPr/>
        </p:nvGrpSpPr>
        <p:grpSpPr>
          <a:xfrm>
            <a:off x="346619" y="579642"/>
            <a:ext cx="309022" cy="376837"/>
            <a:chOff x="596350" y="929175"/>
            <a:chExt cx="407950" cy="497475"/>
          </a:xfrm>
        </p:grpSpPr>
        <p:sp>
          <p:nvSpPr>
            <p:cNvPr id="9" name="Google Shape;572;p37">
              <a:extLst>
                <a:ext uri="{FF2B5EF4-FFF2-40B4-BE49-F238E27FC236}">
                  <a16:creationId xmlns:a16="http://schemas.microsoft.com/office/drawing/2014/main" id="{B29ABAD8-5150-42D7-9F0C-38619EE2CCE4}"/>
                </a:ext>
              </a:extLst>
            </p:cNvPr>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573;p37">
              <a:extLst>
                <a:ext uri="{FF2B5EF4-FFF2-40B4-BE49-F238E27FC236}">
                  <a16:creationId xmlns:a16="http://schemas.microsoft.com/office/drawing/2014/main" id="{1B911EA9-B030-4150-949E-CC14CE5DD3D2}"/>
                </a:ext>
              </a:extLst>
            </p:cNvPr>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574;p37">
              <a:extLst>
                <a:ext uri="{FF2B5EF4-FFF2-40B4-BE49-F238E27FC236}">
                  <a16:creationId xmlns:a16="http://schemas.microsoft.com/office/drawing/2014/main" id="{FFE70859-89F0-4554-8012-E3CB047AA047}"/>
                </a:ext>
              </a:extLst>
            </p:cNvPr>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575;p37">
              <a:extLst>
                <a:ext uri="{FF2B5EF4-FFF2-40B4-BE49-F238E27FC236}">
                  <a16:creationId xmlns:a16="http://schemas.microsoft.com/office/drawing/2014/main" id="{A315CE9A-0D41-4C53-8F57-36EB3036D6DD}"/>
                </a:ext>
              </a:extLst>
            </p:cNvPr>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576;p37">
              <a:extLst>
                <a:ext uri="{FF2B5EF4-FFF2-40B4-BE49-F238E27FC236}">
                  <a16:creationId xmlns:a16="http://schemas.microsoft.com/office/drawing/2014/main" id="{D173734B-B014-45DC-965D-59AC759D4032}"/>
                </a:ext>
              </a:extLst>
            </p:cNvPr>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577;p37">
              <a:extLst>
                <a:ext uri="{FF2B5EF4-FFF2-40B4-BE49-F238E27FC236}">
                  <a16:creationId xmlns:a16="http://schemas.microsoft.com/office/drawing/2014/main" id="{91485CF0-3387-4541-81D1-DDAE6C3CACDF}"/>
                </a:ext>
              </a:extLst>
            </p:cNvPr>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578;p37">
              <a:extLst>
                <a:ext uri="{FF2B5EF4-FFF2-40B4-BE49-F238E27FC236}">
                  <a16:creationId xmlns:a16="http://schemas.microsoft.com/office/drawing/2014/main" id="{7EB020E5-BE90-4B00-A136-1995375B4AE6}"/>
                </a:ext>
              </a:extLst>
            </p:cNvPr>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9" name="Google Shape;189;p12"/>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VERIFICATION</a:t>
            </a:r>
            <a:endParaRPr dirty="0"/>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0" y="1262534"/>
            <a:ext cx="8944036" cy="3794496"/>
          </a:xfrm>
        </p:spPr>
        <p:txBody>
          <a:bodyPr/>
          <a:lstStyle/>
          <a:p>
            <a:pPr marL="101600" indent="0">
              <a:buNone/>
            </a:pPr>
            <a:r>
              <a:rPr lang="en-US" b="1" dirty="0"/>
              <a:t>Federal Income Tax Return</a:t>
            </a:r>
          </a:p>
          <a:p>
            <a:pPr marL="101600" indent="0">
              <a:buNone/>
            </a:pPr>
            <a:r>
              <a:rPr lang="en-US" sz="1800" dirty="0"/>
              <a:t>Institutions may accept a </a:t>
            </a:r>
            <a:r>
              <a:rPr lang="en-US" sz="1800" b="1" dirty="0"/>
              <a:t>signed copy </a:t>
            </a:r>
            <a:r>
              <a:rPr lang="en-US" sz="1800" dirty="0"/>
              <a:t>of the federal income tax return for the applicable tax year that the tax filer submitted to the IRS or other relevant tax authorities (this includes a signed copy of the income tax return for amended tax filers and victims of identity theft).</a:t>
            </a:r>
          </a:p>
          <a:p>
            <a:pPr marL="101600" indent="0">
              <a:buNone/>
            </a:pPr>
            <a:endParaRPr lang="en-US" sz="1600" dirty="0"/>
          </a:p>
          <a:p>
            <a:pPr marL="101600" indent="0">
              <a:buNone/>
            </a:pPr>
            <a:r>
              <a:rPr lang="en-US" b="1" dirty="0"/>
              <a:t>IRS Tax Return Transcripts </a:t>
            </a:r>
          </a:p>
          <a:p>
            <a:pPr marL="101600" indent="0">
              <a:buNone/>
            </a:pPr>
            <a:r>
              <a:rPr lang="en-US" sz="1800" dirty="0"/>
              <a:t>Institutions may accept a signed copy of the IRS Tax Return Transcript which can be requested at </a:t>
            </a:r>
            <a:r>
              <a:rPr lang="en-US" sz="1800" dirty="0">
                <a:hlinkClick r:id="rId3"/>
              </a:rPr>
              <a:t>https://www.irs.gov/individuals/get-transcript</a:t>
            </a:r>
            <a:r>
              <a:rPr lang="en-US" sz="1800" dirty="0"/>
              <a:t> or 1-800-908-9946.</a:t>
            </a:r>
          </a:p>
          <a:p>
            <a:pPr lvl="1"/>
            <a:r>
              <a:rPr lang="en-US" sz="1600" dirty="0"/>
              <a:t>Via online account creation or request to be mailed</a:t>
            </a:r>
          </a:p>
          <a:p>
            <a:pPr lvl="1"/>
            <a:r>
              <a:rPr lang="en-US" sz="1600" dirty="0"/>
              <a:t>Can no longer have Tax Return Transcripts mailed to a third party (i.e. directly </a:t>
            </a:r>
            <a:br>
              <a:rPr lang="en-US" sz="1600" dirty="0"/>
            </a:br>
            <a:r>
              <a:rPr lang="en-US" sz="1600" dirty="0"/>
              <a:t>to the college or university)	</a:t>
            </a:r>
            <a:endParaRPr lang="en-US" sz="1400" i="1" dirty="0"/>
          </a:p>
        </p:txBody>
      </p:sp>
    </p:spTree>
    <p:extLst>
      <p:ext uri="{BB962C8B-B14F-4D97-AF65-F5344CB8AC3E}">
        <p14:creationId xmlns:p14="http://schemas.microsoft.com/office/powerpoint/2010/main" val="528195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8" name="Google Shape;571;p37">
            <a:extLst>
              <a:ext uri="{FF2B5EF4-FFF2-40B4-BE49-F238E27FC236}">
                <a16:creationId xmlns:a16="http://schemas.microsoft.com/office/drawing/2014/main" id="{6FCB7B81-192E-4C8F-BD75-714910F688A7}"/>
              </a:ext>
            </a:extLst>
          </p:cNvPr>
          <p:cNvGrpSpPr/>
          <p:nvPr/>
        </p:nvGrpSpPr>
        <p:grpSpPr>
          <a:xfrm>
            <a:off x="346619" y="579642"/>
            <a:ext cx="309022" cy="376837"/>
            <a:chOff x="596350" y="929175"/>
            <a:chExt cx="407950" cy="497475"/>
          </a:xfrm>
        </p:grpSpPr>
        <p:sp>
          <p:nvSpPr>
            <p:cNvPr id="9" name="Google Shape;572;p37">
              <a:extLst>
                <a:ext uri="{FF2B5EF4-FFF2-40B4-BE49-F238E27FC236}">
                  <a16:creationId xmlns:a16="http://schemas.microsoft.com/office/drawing/2014/main" id="{B29ABAD8-5150-42D7-9F0C-38619EE2CCE4}"/>
                </a:ext>
              </a:extLst>
            </p:cNvPr>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573;p37">
              <a:extLst>
                <a:ext uri="{FF2B5EF4-FFF2-40B4-BE49-F238E27FC236}">
                  <a16:creationId xmlns:a16="http://schemas.microsoft.com/office/drawing/2014/main" id="{1B911EA9-B030-4150-949E-CC14CE5DD3D2}"/>
                </a:ext>
              </a:extLst>
            </p:cNvPr>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574;p37">
              <a:extLst>
                <a:ext uri="{FF2B5EF4-FFF2-40B4-BE49-F238E27FC236}">
                  <a16:creationId xmlns:a16="http://schemas.microsoft.com/office/drawing/2014/main" id="{FFE70859-89F0-4554-8012-E3CB047AA047}"/>
                </a:ext>
              </a:extLst>
            </p:cNvPr>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575;p37">
              <a:extLst>
                <a:ext uri="{FF2B5EF4-FFF2-40B4-BE49-F238E27FC236}">
                  <a16:creationId xmlns:a16="http://schemas.microsoft.com/office/drawing/2014/main" id="{A315CE9A-0D41-4C53-8F57-36EB3036D6DD}"/>
                </a:ext>
              </a:extLst>
            </p:cNvPr>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576;p37">
              <a:extLst>
                <a:ext uri="{FF2B5EF4-FFF2-40B4-BE49-F238E27FC236}">
                  <a16:creationId xmlns:a16="http://schemas.microsoft.com/office/drawing/2014/main" id="{D173734B-B014-45DC-965D-59AC759D4032}"/>
                </a:ext>
              </a:extLst>
            </p:cNvPr>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577;p37">
              <a:extLst>
                <a:ext uri="{FF2B5EF4-FFF2-40B4-BE49-F238E27FC236}">
                  <a16:creationId xmlns:a16="http://schemas.microsoft.com/office/drawing/2014/main" id="{91485CF0-3387-4541-81D1-DDAE6C3CACDF}"/>
                </a:ext>
              </a:extLst>
            </p:cNvPr>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578;p37">
              <a:extLst>
                <a:ext uri="{FF2B5EF4-FFF2-40B4-BE49-F238E27FC236}">
                  <a16:creationId xmlns:a16="http://schemas.microsoft.com/office/drawing/2014/main" id="{7EB020E5-BE90-4B00-A136-1995375B4AE6}"/>
                </a:ext>
              </a:extLst>
            </p:cNvPr>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9" name="Google Shape;189;p12"/>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VERIFICATION</a:t>
            </a:r>
            <a:endParaRPr dirty="0"/>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0" y="1314136"/>
            <a:ext cx="8944036" cy="3638887"/>
          </a:xfrm>
        </p:spPr>
        <p:txBody>
          <a:bodyPr/>
          <a:lstStyle/>
          <a:p>
            <a:pPr marL="101600" indent="0">
              <a:spcAft>
                <a:spcPts val="1000"/>
              </a:spcAft>
              <a:buNone/>
            </a:pPr>
            <a:r>
              <a:rPr lang="en-US" sz="1800" b="1" dirty="0"/>
              <a:t>“Will File” 2019 Taxes</a:t>
            </a:r>
          </a:p>
          <a:p>
            <a:pPr>
              <a:spcAft>
                <a:spcPts val="1000"/>
              </a:spcAft>
            </a:pPr>
            <a:r>
              <a:rPr lang="en-US" sz="1800" dirty="0"/>
              <a:t>If selected for verification…</a:t>
            </a:r>
          </a:p>
          <a:p>
            <a:pPr lvl="1">
              <a:spcBef>
                <a:spcPts val="600"/>
              </a:spcBef>
              <a:spcAft>
                <a:spcPts val="1000"/>
              </a:spcAft>
            </a:pPr>
            <a:r>
              <a:rPr lang="en-US" sz="1600" dirty="0"/>
              <a:t>School must verify that student/parent did file</a:t>
            </a:r>
          </a:p>
          <a:p>
            <a:pPr lvl="1">
              <a:spcBef>
                <a:spcPts val="600"/>
              </a:spcBef>
              <a:spcAft>
                <a:spcPts val="1000"/>
              </a:spcAft>
            </a:pPr>
            <a:r>
              <a:rPr lang="en-US" sz="1600" dirty="0"/>
              <a:t>Schools are only permitted to accept extensions beyond the standard 6-month extension for:</a:t>
            </a:r>
          </a:p>
          <a:p>
            <a:pPr lvl="2">
              <a:spcBef>
                <a:spcPts val="600"/>
              </a:spcBef>
              <a:spcAft>
                <a:spcPts val="1000"/>
              </a:spcAft>
              <a:buFont typeface="Wingdings" panose="05000000000000000000" pitchFamily="2" charset="2"/>
              <a:buChar char="§"/>
            </a:pPr>
            <a:r>
              <a:rPr lang="en-US" sz="1500" dirty="0"/>
              <a:t>HEROES Act (Individual called upon for Active Duty or National Guard Duty) </a:t>
            </a:r>
            <a:r>
              <a:rPr lang="en-US" sz="1500" b="1" dirty="0"/>
              <a:t>or</a:t>
            </a:r>
            <a:endParaRPr lang="en-US" sz="1500" dirty="0"/>
          </a:p>
          <a:p>
            <a:pPr lvl="2">
              <a:spcBef>
                <a:spcPts val="600"/>
              </a:spcBef>
              <a:spcAft>
                <a:spcPts val="1000"/>
              </a:spcAft>
              <a:buFont typeface="Wingdings" panose="05000000000000000000" pitchFamily="2" charset="2"/>
              <a:buChar char="§"/>
            </a:pPr>
            <a:r>
              <a:rPr lang="en-US" sz="1500" dirty="0"/>
              <a:t>IRS Letter of Approval for extension beyond 6-months</a:t>
            </a:r>
          </a:p>
          <a:p>
            <a:pPr>
              <a:spcAft>
                <a:spcPts val="1000"/>
              </a:spcAft>
            </a:pPr>
            <a:r>
              <a:rPr lang="en-US" sz="1800" dirty="0"/>
              <a:t>If a student is not selected by the federal processor, a school may choose to </a:t>
            </a:r>
            <a:r>
              <a:rPr lang="en-US" sz="1800" b="1" dirty="0"/>
              <a:t>institutionally select </a:t>
            </a:r>
            <a:r>
              <a:rPr lang="en-US" sz="1800" dirty="0"/>
              <a:t>the FAFSA for verification if they have reason to question something.</a:t>
            </a:r>
            <a:endParaRPr lang="en-US" sz="1400" i="1" dirty="0"/>
          </a:p>
        </p:txBody>
      </p:sp>
    </p:spTree>
    <p:extLst>
      <p:ext uri="{BB962C8B-B14F-4D97-AF65-F5344CB8AC3E}">
        <p14:creationId xmlns:p14="http://schemas.microsoft.com/office/powerpoint/2010/main" val="2734008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8" name="Google Shape;571;p37">
            <a:extLst>
              <a:ext uri="{FF2B5EF4-FFF2-40B4-BE49-F238E27FC236}">
                <a16:creationId xmlns:a16="http://schemas.microsoft.com/office/drawing/2014/main" id="{6FCB7B81-192E-4C8F-BD75-714910F688A7}"/>
              </a:ext>
            </a:extLst>
          </p:cNvPr>
          <p:cNvGrpSpPr/>
          <p:nvPr/>
        </p:nvGrpSpPr>
        <p:grpSpPr>
          <a:xfrm>
            <a:off x="346619" y="579642"/>
            <a:ext cx="309022" cy="376837"/>
            <a:chOff x="596350" y="929175"/>
            <a:chExt cx="407950" cy="497475"/>
          </a:xfrm>
        </p:grpSpPr>
        <p:sp>
          <p:nvSpPr>
            <p:cNvPr id="9" name="Google Shape;572;p37">
              <a:extLst>
                <a:ext uri="{FF2B5EF4-FFF2-40B4-BE49-F238E27FC236}">
                  <a16:creationId xmlns:a16="http://schemas.microsoft.com/office/drawing/2014/main" id="{B29ABAD8-5150-42D7-9F0C-38619EE2CCE4}"/>
                </a:ext>
              </a:extLst>
            </p:cNvPr>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573;p37">
              <a:extLst>
                <a:ext uri="{FF2B5EF4-FFF2-40B4-BE49-F238E27FC236}">
                  <a16:creationId xmlns:a16="http://schemas.microsoft.com/office/drawing/2014/main" id="{1B911EA9-B030-4150-949E-CC14CE5DD3D2}"/>
                </a:ext>
              </a:extLst>
            </p:cNvPr>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574;p37">
              <a:extLst>
                <a:ext uri="{FF2B5EF4-FFF2-40B4-BE49-F238E27FC236}">
                  <a16:creationId xmlns:a16="http://schemas.microsoft.com/office/drawing/2014/main" id="{FFE70859-89F0-4554-8012-E3CB047AA047}"/>
                </a:ext>
              </a:extLst>
            </p:cNvPr>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575;p37">
              <a:extLst>
                <a:ext uri="{FF2B5EF4-FFF2-40B4-BE49-F238E27FC236}">
                  <a16:creationId xmlns:a16="http://schemas.microsoft.com/office/drawing/2014/main" id="{A315CE9A-0D41-4C53-8F57-36EB3036D6DD}"/>
                </a:ext>
              </a:extLst>
            </p:cNvPr>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576;p37">
              <a:extLst>
                <a:ext uri="{FF2B5EF4-FFF2-40B4-BE49-F238E27FC236}">
                  <a16:creationId xmlns:a16="http://schemas.microsoft.com/office/drawing/2014/main" id="{D173734B-B014-45DC-965D-59AC759D4032}"/>
                </a:ext>
              </a:extLst>
            </p:cNvPr>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577;p37">
              <a:extLst>
                <a:ext uri="{FF2B5EF4-FFF2-40B4-BE49-F238E27FC236}">
                  <a16:creationId xmlns:a16="http://schemas.microsoft.com/office/drawing/2014/main" id="{91485CF0-3387-4541-81D1-DDAE6C3CACDF}"/>
                </a:ext>
              </a:extLst>
            </p:cNvPr>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578;p37">
              <a:extLst>
                <a:ext uri="{FF2B5EF4-FFF2-40B4-BE49-F238E27FC236}">
                  <a16:creationId xmlns:a16="http://schemas.microsoft.com/office/drawing/2014/main" id="{7EB020E5-BE90-4B00-A136-1995375B4AE6}"/>
                </a:ext>
              </a:extLst>
            </p:cNvPr>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9" name="Google Shape;189;p12"/>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VERIFICATION</a:t>
            </a:r>
            <a:endParaRPr dirty="0"/>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4020" y="1353895"/>
            <a:ext cx="8944036" cy="3638887"/>
          </a:xfrm>
        </p:spPr>
        <p:txBody>
          <a:bodyPr/>
          <a:lstStyle/>
          <a:p>
            <a:pPr marL="101600" indent="0">
              <a:spcAft>
                <a:spcPts val="1600"/>
              </a:spcAft>
              <a:buNone/>
            </a:pPr>
            <a:r>
              <a:rPr lang="en-US" dirty="0"/>
              <a:t>Important to Note about Verification: </a:t>
            </a:r>
            <a:br>
              <a:rPr lang="en-US" sz="1800" b="1" dirty="0">
                <a:highlight>
                  <a:srgbClr val="FFFF00"/>
                </a:highlight>
              </a:rPr>
            </a:br>
            <a:endParaRPr lang="en-US" sz="1800" b="1" dirty="0">
              <a:highlight>
                <a:srgbClr val="FFFF00"/>
              </a:highlight>
            </a:endParaRPr>
          </a:p>
          <a:p>
            <a:pPr>
              <a:spcAft>
                <a:spcPts val="1600"/>
              </a:spcAft>
            </a:pPr>
            <a:r>
              <a:rPr lang="en-US" sz="1800" dirty="0"/>
              <a:t>Financial Aid Administrators (FAAs) are not required to be tax experts; however, Federal Student Aid does require FAAs to know when a student or parent is required to file taxes and to verify that they filed their tax return properly. </a:t>
            </a:r>
          </a:p>
          <a:p>
            <a:pPr>
              <a:spcAft>
                <a:spcPts val="1600"/>
              </a:spcAft>
            </a:pPr>
            <a:r>
              <a:rPr lang="en-US" sz="1800" dirty="0"/>
              <a:t>FAAs have the authority to request that a student/parent file a tax return or amend their tax return if they determine they should have filed or filed incorrectly. Until the college receives the requested information, financial aid eligibility will not be determined. </a:t>
            </a:r>
          </a:p>
          <a:p>
            <a:pPr>
              <a:spcAft>
                <a:spcPts val="1600"/>
              </a:spcAft>
            </a:pPr>
            <a:endParaRPr lang="en-US" sz="1800" dirty="0"/>
          </a:p>
          <a:p>
            <a:pPr marL="101600" indent="0">
              <a:spcAft>
                <a:spcPts val="1600"/>
              </a:spcAft>
              <a:buNone/>
            </a:pPr>
            <a:endParaRPr lang="en-US" sz="1800" dirty="0"/>
          </a:p>
        </p:txBody>
      </p:sp>
    </p:spTree>
    <p:extLst>
      <p:ext uri="{BB962C8B-B14F-4D97-AF65-F5344CB8AC3E}">
        <p14:creationId xmlns:p14="http://schemas.microsoft.com/office/powerpoint/2010/main" val="873278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grpSp>
        <p:nvGrpSpPr>
          <p:cNvPr id="13" name="Google Shape;598;p37">
            <a:extLst>
              <a:ext uri="{FF2B5EF4-FFF2-40B4-BE49-F238E27FC236}">
                <a16:creationId xmlns:a16="http://schemas.microsoft.com/office/drawing/2014/main" id="{03CF02A1-B82E-4132-9AB3-47CDD98F4BEB}"/>
              </a:ext>
            </a:extLst>
          </p:cNvPr>
          <p:cNvGrpSpPr/>
          <p:nvPr/>
        </p:nvGrpSpPr>
        <p:grpSpPr>
          <a:xfrm>
            <a:off x="569140" y="558724"/>
            <a:ext cx="2186218" cy="2140513"/>
            <a:chOff x="1236875" y="1623900"/>
            <a:chExt cx="465200" cy="455475"/>
          </a:xfrm>
        </p:grpSpPr>
        <p:sp>
          <p:nvSpPr>
            <p:cNvPr id="14" name="Google Shape;599;p37">
              <a:extLst>
                <a:ext uri="{FF2B5EF4-FFF2-40B4-BE49-F238E27FC236}">
                  <a16:creationId xmlns:a16="http://schemas.microsoft.com/office/drawing/2014/main" id="{906A3E43-FCCA-4F95-9078-72E8C54245CD}"/>
                </a:ext>
              </a:extLst>
            </p:cNvPr>
            <p:cNvSpPr/>
            <p:nvPr/>
          </p:nvSpPr>
          <p:spPr>
            <a:xfrm>
              <a:off x="1236875" y="1623900"/>
              <a:ext cx="465200" cy="445125"/>
            </a:xfrm>
            <a:custGeom>
              <a:avLst/>
              <a:gdLst/>
              <a:ahLst/>
              <a:cxnLst/>
              <a:rect l="l" t="t" r="r" b="b"/>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600;p37">
              <a:extLst>
                <a:ext uri="{FF2B5EF4-FFF2-40B4-BE49-F238E27FC236}">
                  <a16:creationId xmlns:a16="http://schemas.microsoft.com/office/drawing/2014/main" id="{326F0A6D-D4DF-4771-AC2B-368B21B244EE}"/>
                </a:ext>
              </a:extLst>
            </p:cNvPr>
            <p:cNvSpPr/>
            <p:nvPr/>
          </p:nvSpPr>
          <p:spPr>
            <a:xfrm>
              <a:off x="1244800" y="2078750"/>
              <a:ext cx="449375" cy="625"/>
            </a:xfrm>
            <a:custGeom>
              <a:avLst/>
              <a:gdLst/>
              <a:ahLst/>
              <a:cxnLst/>
              <a:rect l="l" t="t" r="r" b="b"/>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601;p37">
              <a:extLst>
                <a:ext uri="{FF2B5EF4-FFF2-40B4-BE49-F238E27FC236}">
                  <a16:creationId xmlns:a16="http://schemas.microsoft.com/office/drawing/2014/main" id="{8468FD5D-77FA-4F2F-B242-0457ABFFBB05}"/>
                </a:ext>
              </a:extLst>
            </p:cNvPr>
            <p:cNvSpPr/>
            <p:nvPr/>
          </p:nvSpPr>
          <p:spPr>
            <a:xfrm>
              <a:off x="1236875" y="1791950"/>
              <a:ext cx="465200" cy="171725"/>
            </a:xfrm>
            <a:custGeom>
              <a:avLst/>
              <a:gdLst/>
              <a:ahLst/>
              <a:cxnLst/>
              <a:rect l="l" t="t" r="r" b="b"/>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602;p37">
              <a:extLst>
                <a:ext uri="{FF2B5EF4-FFF2-40B4-BE49-F238E27FC236}">
                  <a16:creationId xmlns:a16="http://schemas.microsoft.com/office/drawing/2014/main" id="{804DC668-4FEF-47D8-B15A-3CC3C3A001A1}"/>
                </a:ext>
              </a:extLst>
            </p:cNvPr>
            <p:cNvSpPr/>
            <p:nvPr/>
          </p:nvSpPr>
          <p:spPr>
            <a:xfrm>
              <a:off x="1330025" y="1750550"/>
              <a:ext cx="278900" cy="110850"/>
            </a:xfrm>
            <a:custGeom>
              <a:avLst/>
              <a:gdLst/>
              <a:ahLst/>
              <a:cxnLst/>
              <a:rect l="l" t="t" r="r" b="b"/>
              <a:pathLst>
                <a:path w="11156" h="4434" fill="none" extrusionOk="0">
                  <a:moveTo>
                    <a:pt x="1" y="4433"/>
                  </a:moveTo>
                  <a:lnTo>
                    <a:pt x="1" y="1"/>
                  </a:lnTo>
                  <a:lnTo>
                    <a:pt x="11155" y="1"/>
                  </a:lnTo>
                  <a:lnTo>
                    <a:pt x="11155" y="443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603;p37">
              <a:extLst>
                <a:ext uri="{FF2B5EF4-FFF2-40B4-BE49-F238E27FC236}">
                  <a16:creationId xmlns:a16="http://schemas.microsoft.com/office/drawing/2014/main" id="{0F1C7D42-47C6-461E-9192-FD53D41698F2}"/>
                </a:ext>
              </a:extLst>
            </p:cNvPr>
            <p:cNvSpPr/>
            <p:nvPr/>
          </p:nvSpPr>
          <p:spPr>
            <a:xfrm>
              <a:off x="1402500" y="1810225"/>
              <a:ext cx="133975" cy="25"/>
            </a:xfrm>
            <a:custGeom>
              <a:avLst/>
              <a:gdLst/>
              <a:ahLst/>
              <a:cxnLst/>
              <a:rect l="l" t="t" r="r" b="b"/>
              <a:pathLst>
                <a:path w="5359" h="1" fill="none" extrusionOk="0">
                  <a:moveTo>
                    <a:pt x="0" y="0"/>
                  </a:moveTo>
                  <a:lnTo>
                    <a:pt x="535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604;p37">
              <a:extLst>
                <a:ext uri="{FF2B5EF4-FFF2-40B4-BE49-F238E27FC236}">
                  <a16:creationId xmlns:a16="http://schemas.microsoft.com/office/drawing/2014/main" id="{2F358911-5784-4FAA-9887-1FBF4EFDE10D}"/>
                </a:ext>
              </a:extLst>
            </p:cNvPr>
            <p:cNvSpPr/>
            <p:nvPr/>
          </p:nvSpPr>
          <p:spPr>
            <a:xfrm>
              <a:off x="1402500" y="1844325"/>
              <a:ext cx="133975" cy="25"/>
            </a:xfrm>
            <a:custGeom>
              <a:avLst/>
              <a:gdLst/>
              <a:ahLst/>
              <a:cxnLst/>
              <a:rect l="l" t="t" r="r" b="b"/>
              <a:pathLst>
                <a:path w="5359" h="1" fill="none" extrusionOk="0">
                  <a:moveTo>
                    <a:pt x="0" y="0"/>
                  </a:moveTo>
                  <a:lnTo>
                    <a:pt x="535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605;p37">
              <a:extLst>
                <a:ext uri="{FF2B5EF4-FFF2-40B4-BE49-F238E27FC236}">
                  <a16:creationId xmlns:a16="http://schemas.microsoft.com/office/drawing/2014/main" id="{C991E229-280F-4540-9F25-8476173C0DBA}"/>
                </a:ext>
              </a:extLst>
            </p:cNvPr>
            <p:cNvSpPr/>
            <p:nvPr/>
          </p:nvSpPr>
          <p:spPr>
            <a:xfrm>
              <a:off x="1402500" y="1878425"/>
              <a:ext cx="85250" cy="25"/>
            </a:xfrm>
            <a:custGeom>
              <a:avLst/>
              <a:gdLst/>
              <a:ahLst/>
              <a:cxnLst/>
              <a:rect l="l" t="t" r="r" b="b"/>
              <a:pathLst>
                <a:path w="3410" h="1" fill="none" extrusionOk="0">
                  <a:moveTo>
                    <a:pt x="0" y="0"/>
                  </a:moveTo>
                  <a:lnTo>
                    <a:pt x="341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1" name="Google Shape;221;p14"/>
          <p:cNvSpPr txBox="1">
            <a:spLocks noGrp="1"/>
          </p:cNvSpPr>
          <p:nvPr>
            <p:ph type="ctrTitle"/>
          </p:nvPr>
        </p:nvSpPr>
        <p:spPr>
          <a:xfrm>
            <a:off x="175932" y="3136200"/>
            <a:ext cx="5354714"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dirty="0"/>
              <a:t>FINANCIAL AID AWARD OFFERS</a:t>
            </a:r>
            <a:br>
              <a:rPr lang="en-US" dirty="0"/>
            </a:br>
            <a:r>
              <a:rPr lang="en-US" sz="2200" b="0" dirty="0"/>
              <a:t>Comparison of aid and costs</a:t>
            </a:r>
            <a:endParaRPr sz="2200" b="0" dirty="0"/>
          </a:p>
        </p:txBody>
      </p:sp>
    </p:spTree>
    <p:extLst>
      <p:ext uri="{BB962C8B-B14F-4D97-AF65-F5344CB8AC3E}">
        <p14:creationId xmlns:p14="http://schemas.microsoft.com/office/powerpoint/2010/main" val="1426788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ABOUT OASFAA AND THIS PRESENTATION</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0" y="1310662"/>
            <a:ext cx="8944036" cy="3625683"/>
          </a:xfrm>
        </p:spPr>
        <p:txBody>
          <a:bodyPr/>
          <a:lstStyle/>
          <a:p>
            <a:r>
              <a:rPr lang="en-US" sz="1600" b="1" dirty="0"/>
              <a:t>OASFAA</a:t>
            </a:r>
            <a:r>
              <a:rPr lang="en-US" sz="1600" dirty="0"/>
              <a:t> is a non-profit organization comprised of financial aid professionals. </a:t>
            </a:r>
            <a:r>
              <a:rPr lang="en-US" sz="1600" b="1" dirty="0"/>
              <a:t>The OASFAA Outreach Committee</a:t>
            </a:r>
            <a:r>
              <a:rPr lang="en-US" sz="1600" dirty="0"/>
              <a:t> is an all-volunteer committee that serves as a primary resource of pertinent and current financial aid information.  The committee disseminates this information through a variety of activities including training programs for various stakeholders external to OASFAA such as admissions staff, high school counselors, access advisors, TRIO, etc.</a:t>
            </a:r>
          </a:p>
          <a:p>
            <a:pPr marL="101600" indent="0">
              <a:buNone/>
            </a:pPr>
            <a:endParaRPr lang="en-US" sz="1600" dirty="0"/>
          </a:p>
          <a:p>
            <a:r>
              <a:rPr lang="en-US" sz="1600" dirty="0"/>
              <a:t>OASFAA has provided the information today as a free service to counselors.</a:t>
            </a:r>
          </a:p>
          <a:p>
            <a:endParaRPr lang="en-US" sz="1600" dirty="0"/>
          </a:p>
          <a:p>
            <a:r>
              <a:rPr lang="en-US" sz="1600" dirty="0"/>
              <a:t>You have permission to copy and distribute these materials to your students and families. Charges may not be assessed for the material or for the information presented.  Permission must be granted for other use of this information or these materials.  Contact the OASFAA Outreach Chairperson(s) listed on the OASFAA website or e-mail the OASFAA Outreach Committee at: </a:t>
            </a:r>
            <a:r>
              <a:rPr lang="en-US" sz="1600" u="sng" dirty="0">
                <a:solidFill>
                  <a:srgbClr val="0066FF"/>
                </a:solidFill>
              </a:rPr>
              <a:t>outreach@oasfaa.org</a:t>
            </a:r>
            <a:r>
              <a:rPr lang="en-US" sz="1600" dirty="0">
                <a:solidFill>
                  <a:srgbClr val="0066FF"/>
                </a:solidFill>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20" name="Text Placeholder 4">
            <a:extLst>
              <a:ext uri="{FF2B5EF4-FFF2-40B4-BE49-F238E27FC236}">
                <a16:creationId xmlns:a16="http://schemas.microsoft.com/office/drawing/2014/main" id="{8C17FD2C-7519-4E96-9392-3704D84DEBDA}"/>
              </a:ext>
            </a:extLst>
          </p:cNvPr>
          <p:cNvSpPr txBox="1">
            <a:spLocks/>
          </p:cNvSpPr>
          <p:nvPr/>
        </p:nvSpPr>
        <p:spPr>
          <a:xfrm>
            <a:off x="67628" y="1353445"/>
            <a:ext cx="8944036" cy="36388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pPr marL="101600" indent="0">
              <a:buFont typeface="Roboto Condensed Light"/>
              <a:buNone/>
            </a:pPr>
            <a:r>
              <a:rPr lang="en-US" sz="1800" b="1" dirty="0"/>
              <a:t>Why are award offers so confusing?</a:t>
            </a:r>
            <a:br>
              <a:rPr lang="en-US" sz="1800" b="1" dirty="0"/>
            </a:br>
            <a:endParaRPr lang="en-US" sz="1050" b="1" dirty="0"/>
          </a:p>
          <a:p>
            <a:pPr marL="355600"/>
            <a:r>
              <a:rPr lang="en-US" sz="1800" dirty="0"/>
              <a:t>Delivery methods vary among colleges and universities – paper version, email version, online portal version, etc.</a:t>
            </a:r>
            <a:br>
              <a:rPr lang="en-US" dirty="0"/>
            </a:br>
            <a:endParaRPr lang="en-US" sz="1050" dirty="0"/>
          </a:p>
          <a:p>
            <a:pPr marL="285750"/>
            <a:r>
              <a:rPr lang="en-US" sz="1800" dirty="0"/>
              <a:t>Formatting variations:</a:t>
            </a:r>
          </a:p>
          <a:p>
            <a:pPr marL="1028700" lvl="1"/>
            <a:r>
              <a:rPr lang="en-US" sz="1600" dirty="0"/>
              <a:t>Schools rarely use the same template/layout.</a:t>
            </a:r>
            <a:br>
              <a:rPr lang="en-US" dirty="0"/>
            </a:br>
            <a:endParaRPr lang="en-US" sz="1050" dirty="0"/>
          </a:p>
          <a:p>
            <a:pPr marL="285750"/>
            <a:r>
              <a:rPr lang="en-US" sz="1800" dirty="0"/>
              <a:t>Language variations:</a:t>
            </a:r>
          </a:p>
          <a:p>
            <a:pPr marL="1028700" lvl="1"/>
            <a:r>
              <a:rPr lang="en-US" sz="1800" dirty="0"/>
              <a:t>Sub Loan, Direct Sub Loan; Federal Direct Subsidized Loan: what’s the difference?</a:t>
            </a:r>
          </a:p>
        </p:txBody>
      </p:sp>
      <p:grpSp>
        <p:nvGrpSpPr>
          <p:cNvPr id="8" name="Google Shape;598;p37">
            <a:extLst>
              <a:ext uri="{FF2B5EF4-FFF2-40B4-BE49-F238E27FC236}">
                <a16:creationId xmlns:a16="http://schemas.microsoft.com/office/drawing/2014/main" id="{5587D8A7-EE93-48F8-93AD-C90CB0C58DF0}"/>
              </a:ext>
            </a:extLst>
          </p:cNvPr>
          <p:cNvGrpSpPr/>
          <p:nvPr/>
        </p:nvGrpSpPr>
        <p:grpSpPr>
          <a:xfrm>
            <a:off x="326889" y="578961"/>
            <a:ext cx="352389" cy="345022"/>
            <a:chOff x="1236875" y="1623900"/>
            <a:chExt cx="465200" cy="455475"/>
          </a:xfrm>
        </p:grpSpPr>
        <p:sp>
          <p:nvSpPr>
            <p:cNvPr id="9" name="Google Shape;599;p37">
              <a:extLst>
                <a:ext uri="{FF2B5EF4-FFF2-40B4-BE49-F238E27FC236}">
                  <a16:creationId xmlns:a16="http://schemas.microsoft.com/office/drawing/2014/main" id="{0452D536-03BE-4784-ACCC-540837F020B1}"/>
                </a:ext>
              </a:extLst>
            </p:cNvPr>
            <p:cNvSpPr/>
            <p:nvPr/>
          </p:nvSpPr>
          <p:spPr>
            <a:xfrm>
              <a:off x="1236875" y="1623900"/>
              <a:ext cx="465200" cy="445125"/>
            </a:xfrm>
            <a:custGeom>
              <a:avLst/>
              <a:gdLst/>
              <a:ahLst/>
              <a:cxnLst/>
              <a:rect l="l" t="t" r="r" b="b"/>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600;p37">
              <a:extLst>
                <a:ext uri="{FF2B5EF4-FFF2-40B4-BE49-F238E27FC236}">
                  <a16:creationId xmlns:a16="http://schemas.microsoft.com/office/drawing/2014/main" id="{1130249B-4912-468D-9D95-FDFC83C01AAF}"/>
                </a:ext>
              </a:extLst>
            </p:cNvPr>
            <p:cNvSpPr/>
            <p:nvPr/>
          </p:nvSpPr>
          <p:spPr>
            <a:xfrm>
              <a:off x="1244800" y="2078750"/>
              <a:ext cx="449375" cy="625"/>
            </a:xfrm>
            <a:custGeom>
              <a:avLst/>
              <a:gdLst/>
              <a:ahLst/>
              <a:cxnLst/>
              <a:rect l="l" t="t" r="r" b="b"/>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601;p37">
              <a:extLst>
                <a:ext uri="{FF2B5EF4-FFF2-40B4-BE49-F238E27FC236}">
                  <a16:creationId xmlns:a16="http://schemas.microsoft.com/office/drawing/2014/main" id="{D572CFA1-92EB-4073-963B-1B1DB23EE5A1}"/>
                </a:ext>
              </a:extLst>
            </p:cNvPr>
            <p:cNvSpPr/>
            <p:nvPr/>
          </p:nvSpPr>
          <p:spPr>
            <a:xfrm>
              <a:off x="1236875" y="1791950"/>
              <a:ext cx="465200" cy="171725"/>
            </a:xfrm>
            <a:custGeom>
              <a:avLst/>
              <a:gdLst/>
              <a:ahLst/>
              <a:cxnLst/>
              <a:rect l="l" t="t" r="r" b="b"/>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602;p37">
              <a:extLst>
                <a:ext uri="{FF2B5EF4-FFF2-40B4-BE49-F238E27FC236}">
                  <a16:creationId xmlns:a16="http://schemas.microsoft.com/office/drawing/2014/main" id="{2C8E22E7-43A8-44FE-BE12-76574C19072A}"/>
                </a:ext>
              </a:extLst>
            </p:cNvPr>
            <p:cNvSpPr/>
            <p:nvPr/>
          </p:nvSpPr>
          <p:spPr>
            <a:xfrm>
              <a:off x="1330025" y="1750550"/>
              <a:ext cx="278900" cy="110850"/>
            </a:xfrm>
            <a:custGeom>
              <a:avLst/>
              <a:gdLst/>
              <a:ahLst/>
              <a:cxnLst/>
              <a:rect l="l" t="t" r="r" b="b"/>
              <a:pathLst>
                <a:path w="11156" h="4434" fill="none" extrusionOk="0">
                  <a:moveTo>
                    <a:pt x="1" y="4433"/>
                  </a:moveTo>
                  <a:lnTo>
                    <a:pt x="1" y="1"/>
                  </a:lnTo>
                  <a:lnTo>
                    <a:pt x="11155" y="1"/>
                  </a:lnTo>
                  <a:lnTo>
                    <a:pt x="11155" y="443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603;p37">
              <a:extLst>
                <a:ext uri="{FF2B5EF4-FFF2-40B4-BE49-F238E27FC236}">
                  <a16:creationId xmlns:a16="http://schemas.microsoft.com/office/drawing/2014/main" id="{87A060B1-B876-4411-BF2E-E778581500BD}"/>
                </a:ext>
              </a:extLst>
            </p:cNvPr>
            <p:cNvSpPr/>
            <p:nvPr/>
          </p:nvSpPr>
          <p:spPr>
            <a:xfrm>
              <a:off x="1402500" y="1810225"/>
              <a:ext cx="133975" cy="25"/>
            </a:xfrm>
            <a:custGeom>
              <a:avLst/>
              <a:gdLst/>
              <a:ahLst/>
              <a:cxnLst/>
              <a:rect l="l" t="t" r="r" b="b"/>
              <a:pathLst>
                <a:path w="5359" h="1" fill="none" extrusionOk="0">
                  <a:moveTo>
                    <a:pt x="0" y="0"/>
                  </a:moveTo>
                  <a:lnTo>
                    <a:pt x="535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604;p37">
              <a:extLst>
                <a:ext uri="{FF2B5EF4-FFF2-40B4-BE49-F238E27FC236}">
                  <a16:creationId xmlns:a16="http://schemas.microsoft.com/office/drawing/2014/main" id="{CBFE96F6-1419-4877-A6C0-B6FD06FF9FA7}"/>
                </a:ext>
              </a:extLst>
            </p:cNvPr>
            <p:cNvSpPr/>
            <p:nvPr/>
          </p:nvSpPr>
          <p:spPr>
            <a:xfrm>
              <a:off x="1402500" y="1844325"/>
              <a:ext cx="133975" cy="25"/>
            </a:xfrm>
            <a:custGeom>
              <a:avLst/>
              <a:gdLst/>
              <a:ahLst/>
              <a:cxnLst/>
              <a:rect l="l" t="t" r="r" b="b"/>
              <a:pathLst>
                <a:path w="5359" h="1" fill="none" extrusionOk="0">
                  <a:moveTo>
                    <a:pt x="0" y="0"/>
                  </a:moveTo>
                  <a:lnTo>
                    <a:pt x="535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605;p37">
              <a:extLst>
                <a:ext uri="{FF2B5EF4-FFF2-40B4-BE49-F238E27FC236}">
                  <a16:creationId xmlns:a16="http://schemas.microsoft.com/office/drawing/2014/main" id="{1E6114E3-573C-44B8-B984-6727C973F79B}"/>
                </a:ext>
              </a:extLst>
            </p:cNvPr>
            <p:cNvSpPr/>
            <p:nvPr/>
          </p:nvSpPr>
          <p:spPr>
            <a:xfrm>
              <a:off x="1402500" y="1878425"/>
              <a:ext cx="85250" cy="25"/>
            </a:xfrm>
            <a:custGeom>
              <a:avLst/>
              <a:gdLst/>
              <a:ahLst/>
              <a:cxnLst/>
              <a:rect l="l" t="t" r="r" b="b"/>
              <a:pathLst>
                <a:path w="3410" h="1" fill="none" extrusionOk="0">
                  <a:moveTo>
                    <a:pt x="0" y="0"/>
                  </a:moveTo>
                  <a:lnTo>
                    <a:pt x="341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9" name="Google Shape;189;p12"/>
          <p:cNvSpPr txBox="1">
            <a:spLocks noGrp="1"/>
          </p:cNvSpPr>
          <p:nvPr>
            <p:ph type="title"/>
          </p:nvPr>
        </p:nvSpPr>
        <p:spPr>
          <a:xfrm>
            <a:off x="798755" y="388200"/>
            <a:ext cx="563077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FINANCIAL AID AWARD OFFERS</a:t>
            </a:r>
            <a:endParaRPr dirty="0"/>
          </a:p>
        </p:txBody>
      </p:sp>
    </p:spTree>
    <p:extLst>
      <p:ext uri="{BB962C8B-B14F-4D97-AF65-F5344CB8AC3E}">
        <p14:creationId xmlns:p14="http://schemas.microsoft.com/office/powerpoint/2010/main" val="809713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20" name="Text Placeholder 4">
            <a:extLst>
              <a:ext uri="{FF2B5EF4-FFF2-40B4-BE49-F238E27FC236}">
                <a16:creationId xmlns:a16="http://schemas.microsoft.com/office/drawing/2014/main" id="{8C17FD2C-7519-4E96-9392-3704D84DEBDA}"/>
              </a:ext>
            </a:extLst>
          </p:cNvPr>
          <p:cNvSpPr txBox="1">
            <a:spLocks/>
          </p:cNvSpPr>
          <p:nvPr/>
        </p:nvSpPr>
        <p:spPr>
          <a:xfrm>
            <a:off x="67628" y="1223905"/>
            <a:ext cx="8944036" cy="38581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pPr marL="0" indent="0">
              <a:buNone/>
            </a:pPr>
            <a:r>
              <a:rPr lang="en-US" sz="1800" b="1" dirty="0"/>
              <a:t>Why are award offers so confusing? (Continued)</a:t>
            </a:r>
            <a:endParaRPr lang="en-US" sz="1800" dirty="0"/>
          </a:p>
          <a:p>
            <a:pPr marL="285750"/>
            <a:r>
              <a:rPr lang="en-US" sz="1800" dirty="0"/>
              <a:t>Are the awards automatic, or require additional action?  If so, what action is needed?</a:t>
            </a:r>
          </a:p>
          <a:p>
            <a:pPr marL="1028700" lvl="1"/>
            <a:r>
              <a:rPr lang="en-US" sz="1600" dirty="0"/>
              <a:t>How clear are the parameters on the letter?</a:t>
            </a:r>
          </a:p>
          <a:p>
            <a:pPr marL="1028700" lvl="1"/>
            <a:r>
              <a:rPr lang="en-US" sz="1600" dirty="0"/>
              <a:t>Does the school provide information on the letter? Supplemental document with guidance?  Call to action/next steps?</a:t>
            </a:r>
            <a:br>
              <a:rPr lang="en-US" sz="1600" dirty="0"/>
            </a:br>
            <a:endParaRPr lang="en-US" sz="1050" dirty="0"/>
          </a:p>
          <a:p>
            <a:pPr marL="355600"/>
            <a:r>
              <a:rPr lang="en-US" sz="1800" dirty="0"/>
              <a:t>How does the school deal with Federal Work Study, Parent PLUS Loan, Private Education Loans, and/or Income Share Agreements?</a:t>
            </a:r>
            <a:br>
              <a:rPr lang="en-US" sz="1800" dirty="0"/>
            </a:br>
            <a:endParaRPr lang="en-US" sz="1050" dirty="0"/>
          </a:p>
          <a:p>
            <a:pPr marL="285750"/>
            <a:r>
              <a:rPr lang="en-US" sz="1800" dirty="0"/>
              <a:t>Are there charges on the letter?</a:t>
            </a:r>
          </a:p>
          <a:p>
            <a:pPr marL="1028700" lvl="1"/>
            <a:r>
              <a:rPr lang="en-US" sz="1600" dirty="0"/>
              <a:t>If so, are they estimated or actual?</a:t>
            </a:r>
          </a:p>
          <a:p>
            <a:pPr marL="1028700" lvl="1"/>
            <a:r>
              <a:rPr lang="en-US" sz="1600" dirty="0"/>
              <a:t>Do they include only direct charges, or direct and indirect charges?</a:t>
            </a:r>
          </a:p>
          <a:p>
            <a:endParaRPr lang="en-US" sz="1800" dirty="0"/>
          </a:p>
        </p:txBody>
      </p:sp>
      <p:grpSp>
        <p:nvGrpSpPr>
          <p:cNvPr id="8" name="Google Shape;598;p37">
            <a:extLst>
              <a:ext uri="{FF2B5EF4-FFF2-40B4-BE49-F238E27FC236}">
                <a16:creationId xmlns:a16="http://schemas.microsoft.com/office/drawing/2014/main" id="{5587D8A7-EE93-48F8-93AD-C90CB0C58DF0}"/>
              </a:ext>
            </a:extLst>
          </p:cNvPr>
          <p:cNvGrpSpPr/>
          <p:nvPr/>
        </p:nvGrpSpPr>
        <p:grpSpPr>
          <a:xfrm>
            <a:off x="326889" y="578961"/>
            <a:ext cx="352389" cy="345022"/>
            <a:chOff x="1236875" y="1623900"/>
            <a:chExt cx="465200" cy="455475"/>
          </a:xfrm>
        </p:grpSpPr>
        <p:sp>
          <p:nvSpPr>
            <p:cNvPr id="9" name="Google Shape;599;p37">
              <a:extLst>
                <a:ext uri="{FF2B5EF4-FFF2-40B4-BE49-F238E27FC236}">
                  <a16:creationId xmlns:a16="http://schemas.microsoft.com/office/drawing/2014/main" id="{0452D536-03BE-4784-ACCC-540837F020B1}"/>
                </a:ext>
              </a:extLst>
            </p:cNvPr>
            <p:cNvSpPr/>
            <p:nvPr/>
          </p:nvSpPr>
          <p:spPr>
            <a:xfrm>
              <a:off x="1236875" y="1623900"/>
              <a:ext cx="465200" cy="445125"/>
            </a:xfrm>
            <a:custGeom>
              <a:avLst/>
              <a:gdLst/>
              <a:ahLst/>
              <a:cxnLst/>
              <a:rect l="l" t="t" r="r" b="b"/>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600;p37">
              <a:extLst>
                <a:ext uri="{FF2B5EF4-FFF2-40B4-BE49-F238E27FC236}">
                  <a16:creationId xmlns:a16="http://schemas.microsoft.com/office/drawing/2014/main" id="{1130249B-4912-468D-9D95-FDFC83C01AAF}"/>
                </a:ext>
              </a:extLst>
            </p:cNvPr>
            <p:cNvSpPr/>
            <p:nvPr/>
          </p:nvSpPr>
          <p:spPr>
            <a:xfrm>
              <a:off x="1244800" y="2078750"/>
              <a:ext cx="449375" cy="625"/>
            </a:xfrm>
            <a:custGeom>
              <a:avLst/>
              <a:gdLst/>
              <a:ahLst/>
              <a:cxnLst/>
              <a:rect l="l" t="t" r="r" b="b"/>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601;p37">
              <a:extLst>
                <a:ext uri="{FF2B5EF4-FFF2-40B4-BE49-F238E27FC236}">
                  <a16:creationId xmlns:a16="http://schemas.microsoft.com/office/drawing/2014/main" id="{D572CFA1-92EB-4073-963B-1B1DB23EE5A1}"/>
                </a:ext>
              </a:extLst>
            </p:cNvPr>
            <p:cNvSpPr/>
            <p:nvPr/>
          </p:nvSpPr>
          <p:spPr>
            <a:xfrm>
              <a:off x="1236875" y="1791950"/>
              <a:ext cx="465200" cy="171725"/>
            </a:xfrm>
            <a:custGeom>
              <a:avLst/>
              <a:gdLst/>
              <a:ahLst/>
              <a:cxnLst/>
              <a:rect l="l" t="t" r="r" b="b"/>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602;p37">
              <a:extLst>
                <a:ext uri="{FF2B5EF4-FFF2-40B4-BE49-F238E27FC236}">
                  <a16:creationId xmlns:a16="http://schemas.microsoft.com/office/drawing/2014/main" id="{2C8E22E7-43A8-44FE-BE12-76574C19072A}"/>
                </a:ext>
              </a:extLst>
            </p:cNvPr>
            <p:cNvSpPr/>
            <p:nvPr/>
          </p:nvSpPr>
          <p:spPr>
            <a:xfrm>
              <a:off x="1330025" y="1750550"/>
              <a:ext cx="278900" cy="110850"/>
            </a:xfrm>
            <a:custGeom>
              <a:avLst/>
              <a:gdLst/>
              <a:ahLst/>
              <a:cxnLst/>
              <a:rect l="l" t="t" r="r" b="b"/>
              <a:pathLst>
                <a:path w="11156" h="4434" fill="none" extrusionOk="0">
                  <a:moveTo>
                    <a:pt x="1" y="4433"/>
                  </a:moveTo>
                  <a:lnTo>
                    <a:pt x="1" y="1"/>
                  </a:lnTo>
                  <a:lnTo>
                    <a:pt x="11155" y="1"/>
                  </a:lnTo>
                  <a:lnTo>
                    <a:pt x="11155" y="443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603;p37">
              <a:extLst>
                <a:ext uri="{FF2B5EF4-FFF2-40B4-BE49-F238E27FC236}">
                  <a16:creationId xmlns:a16="http://schemas.microsoft.com/office/drawing/2014/main" id="{87A060B1-B876-4411-BF2E-E778581500BD}"/>
                </a:ext>
              </a:extLst>
            </p:cNvPr>
            <p:cNvSpPr/>
            <p:nvPr/>
          </p:nvSpPr>
          <p:spPr>
            <a:xfrm>
              <a:off x="1402500" y="1810225"/>
              <a:ext cx="133975" cy="25"/>
            </a:xfrm>
            <a:custGeom>
              <a:avLst/>
              <a:gdLst/>
              <a:ahLst/>
              <a:cxnLst/>
              <a:rect l="l" t="t" r="r" b="b"/>
              <a:pathLst>
                <a:path w="5359" h="1" fill="none" extrusionOk="0">
                  <a:moveTo>
                    <a:pt x="0" y="0"/>
                  </a:moveTo>
                  <a:lnTo>
                    <a:pt x="535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604;p37">
              <a:extLst>
                <a:ext uri="{FF2B5EF4-FFF2-40B4-BE49-F238E27FC236}">
                  <a16:creationId xmlns:a16="http://schemas.microsoft.com/office/drawing/2014/main" id="{CBFE96F6-1419-4877-A6C0-B6FD06FF9FA7}"/>
                </a:ext>
              </a:extLst>
            </p:cNvPr>
            <p:cNvSpPr/>
            <p:nvPr/>
          </p:nvSpPr>
          <p:spPr>
            <a:xfrm>
              <a:off x="1402500" y="1844325"/>
              <a:ext cx="133975" cy="25"/>
            </a:xfrm>
            <a:custGeom>
              <a:avLst/>
              <a:gdLst/>
              <a:ahLst/>
              <a:cxnLst/>
              <a:rect l="l" t="t" r="r" b="b"/>
              <a:pathLst>
                <a:path w="5359" h="1" fill="none" extrusionOk="0">
                  <a:moveTo>
                    <a:pt x="0" y="0"/>
                  </a:moveTo>
                  <a:lnTo>
                    <a:pt x="535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605;p37">
              <a:extLst>
                <a:ext uri="{FF2B5EF4-FFF2-40B4-BE49-F238E27FC236}">
                  <a16:creationId xmlns:a16="http://schemas.microsoft.com/office/drawing/2014/main" id="{1E6114E3-573C-44B8-B984-6727C973F79B}"/>
                </a:ext>
              </a:extLst>
            </p:cNvPr>
            <p:cNvSpPr/>
            <p:nvPr/>
          </p:nvSpPr>
          <p:spPr>
            <a:xfrm>
              <a:off x="1402500" y="1878425"/>
              <a:ext cx="85250" cy="25"/>
            </a:xfrm>
            <a:custGeom>
              <a:avLst/>
              <a:gdLst/>
              <a:ahLst/>
              <a:cxnLst/>
              <a:rect l="l" t="t" r="r" b="b"/>
              <a:pathLst>
                <a:path w="3410" h="1" fill="none" extrusionOk="0">
                  <a:moveTo>
                    <a:pt x="0" y="0"/>
                  </a:moveTo>
                  <a:lnTo>
                    <a:pt x="341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9" name="Google Shape;189;p12"/>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FINANCIAL AID AWARD OFFERS</a:t>
            </a:r>
            <a:endParaRPr dirty="0"/>
          </a:p>
        </p:txBody>
      </p:sp>
    </p:spTree>
    <p:extLst>
      <p:ext uri="{BB962C8B-B14F-4D97-AF65-F5344CB8AC3E}">
        <p14:creationId xmlns:p14="http://schemas.microsoft.com/office/powerpoint/2010/main" val="4104030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4" name="Content Placeholder 6">
            <a:extLst>
              <a:ext uri="{FF2B5EF4-FFF2-40B4-BE49-F238E27FC236}">
                <a16:creationId xmlns:a16="http://schemas.microsoft.com/office/drawing/2014/main" id="{3B0AAC60-69E3-4C75-B4E5-418441303911}"/>
              </a:ext>
            </a:extLst>
          </p:cNvPr>
          <p:cNvPicPr>
            <a:picLocks noChangeAspect="1"/>
          </p:cNvPicPr>
          <p:nvPr/>
        </p:nvPicPr>
        <p:blipFill>
          <a:blip r:embed="rId3"/>
          <a:stretch>
            <a:fillRect/>
          </a:stretch>
        </p:blipFill>
        <p:spPr>
          <a:xfrm>
            <a:off x="201066" y="670786"/>
            <a:ext cx="4459314" cy="3998842"/>
          </a:xfrm>
          <a:prstGeom prst="rect">
            <a:avLst/>
          </a:prstGeom>
        </p:spPr>
      </p:pic>
      <p:pic>
        <p:nvPicPr>
          <p:cNvPr id="5" name="Content Placeholder 7">
            <a:extLst>
              <a:ext uri="{FF2B5EF4-FFF2-40B4-BE49-F238E27FC236}">
                <a16:creationId xmlns:a16="http://schemas.microsoft.com/office/drawing/2014/main" id="{BD9C0C47-080C-4B60-A4EE-74F16EE3BF62}"/>
              </a:ext>
            </a:extLst>
          </p:cNvPr>
          <p:cNvPicPr>
            <a:picLocks noChangeAspect="1"/>
          </p:cNvPicPr>
          <p:nvPr/>
        </p:nvPicPr>
        <p:blipFill>
          <a:blip r:embed="rId4"/>
          <a:stretch>
            <a:fillRect/>
          </a:stretch>
        </p:blipFill>
        <p:spPr>
          <a:xfrm>
            <a:off x="4572001" y="602206"/>
            <a:ext cx="4370933" cy="3874237"/>
          </a:xfrm>
          <a:prstGeom prst="rect">
            <a:avLst/>
          </a:prstGeom>
        </p:spPr>
      </p:pic>
      <p:sp>
        <p:nvSpPr>
          <p:cNvPr id="7" name="TextBox 6">
            <a:extLst>
              <a:ext uri="{FF2B5EF4-FFF2-40B4-BE49-F238E27FC236}">
                <a16:creationId xmlns:a16="http://schemas.microsoft.com/office/drawing/2014/main" id="{1FC32EDA-514D-4001-8902-6694FF24D94E}"/>
              </a:ext>
            </a:extLst>
          </p:cNvPr>
          <p:cNvSpPr txBox="1"/>
          <p:nvPr/>
        </p:nvSpPr>
        <p:spPr>
          <a:xfrm>
            <a:off x="2125980" y="198435"/>
            <a:ext cx="7307580" cy="384721"/>
          </a:xfrm>
          <a:prstGeom prst="rect">
            <a:avLst/>
          </a:prstGeom>
          <a:noFill/>
        </p:spPr>
        <p:txBody>
          <a:bodyPr wrap="square" rtlCol="0">
            <a:spAutoFit/>
          </a:bodyPr>
          <a:lstStyle/>
          <a:p>
            <a:r>
              <a:rPr lang="en-US" sz="1900" dirty="0">
                <a:solidFill>
                  <a:srgbClr val="1D405D"/>
                </a:solidFill>
                <a:latin typeface="Roboto Condensed Light" panose="02000000000000000000" pitchFamily="2" charset="0"/>
                <a:ea typeface="Roboto Condensed Light" panose="02000000000000000000" pitchFamily="2" charset="0"/>
              </a:rPr>
              <a:t>Two award offers, two different types of institutions, two different layouts</a:t>
            </a:r>
          </a:p>
        </p:txBody>
      </p:sp>
    </p:spTree>
    <p:extLst>
      <p:ext uri="{BB962C8B-B14F-4D97-AF65-F5344CB8AC3E}">
        <p14:creationId xmlns:p14="http://schemas.microsoft.com/office/powerpoint/2010/main" val="1256026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8" name="Google Shape;598;p37">
            <a:extLst>
              <a:ext uri="{FF2B5EF4-FFF2-40B4-BE49-F238E27FC236}">
                <a16:creationId xmlns:a16="http://schemas.microsoft.com/office/drawing/2014/main" id="{5587D8A7-EE93-48F8-93AD-C90CB0C58DF0}"/>
              </a:ext>
            </a:extLst>
          </p:cNvPr>
          <p:cNvGrpSpPr/>
          <p:nvPr/>
        </p:nvGrpSpPr>
        <p:grpSpPr>
          <a:xfrm>
            <a:off x="326889" y="578961"/>
            <a:ext cx="352389" cy="345022"/>
            <a:chOff x="1236875" y="1623900"/>
            <a:chExt cx="465200" cy="455475"/>
          </a:xfrm>
        </p:grpSpPr>
        <p:sp>
          <p:nvSpPr>
            <p:cNvPr id="9" name="Google Shape;599;p37">
              <a:extLst>
                <a:ext uri="{FF2B5EF4-FFF2-40B4-BE49-F238E27FC236}">
                  <a16:creationId xmlns:a16="http://schemas.microsoft.com/office/drawing/2014/main" id="{0452D536-03BE-4784-ACCC-540837F020B1}"/>
                </a:ext>
              </a:extLst>
            </p:cNvPr>
            <p:cNvSpPr/>
            <p:nvPr/>
          </p:nvSpPr>
          <p:spPr>
            <a:xfrm>
              <a:off x="1236875" y="1623900"/>
              <a:ext cx="465200" cy="445125"/>
            </a:xfrm>
            <a:custGeom>
              <a:avLst/>
              <a:gdLst/>
              <a:ahLst/>
              <a:cxnLst/>
              <a:rect l="l" t="t" r="r" b="b"/>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600;p37">
              <a:extLst>
                <a:ext uri="{FF2B5EF4-FFF2-40B4-BE49-F238E27FC236}">
                  <a16:creationId xmlns:a16="http://schemas.microsoft.com/office/drawing/2014/main" id="{1130249B-4912-468D-9D95-FDFC83C01AAF}"/>
                </a:ext>
              </a:extLst>
            </p:cNvPr>
            <p:cNvSpPr/>
            <p:nvPr/>
          </p:nvSpPr>
          <p:spPr>
            <a:xfrm>
              <a:off x="1244800" y="2078750"/>
              <a:ext cx="449375" cy="625"/>
            </a:xfrm>
            <a:custGeom>
              <a:avLst/>
              <a:gdLst/>
              <a:ahLst/>
              <a:cxnLst/>
              <a:rect l="l" t="t" r="r" b="b"/>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601;p37">
              <a:extLst>
                <a:ext uri="{FF2B5EF4-FFF2-40B4-BE49-F238E27FC236}">
                  <a16:creationId xmlns:a16="http://schemas.microsoft.com/office/drawing/2014/main" id="{D572CFA1-92EB-4073-963B-1B1DB23EE5A1}"/>
                </a:ext>
              </a:extLst>
            </p:cNvPr>
            <p:cNvSpPr/>
            <p:nvPr/>
          </p:nvSpPr>
          <p:spPr>
            <a:xfrm>
              <a:off x="1236875" y="1791950"/>
              <a:ext cx="465200" cy="171725"/>
            </a:xfrm>
            <a:custGeom>
              <a:avLst/>
              <a:gdLst/>
              <a:ahLst/>
              <a:cxnLst/>
              <a:rect l="l" t="t" r="r" b="b"/>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602;p37">
              <a:extLst>
                <a:ext uri="{FF2B5EF4-FFF2-40B4-BE49-F238E27FC236}">
                  <a16:creationId xmlns:a16="http://schemas.microsoft.com/office/drawing/2014/main" id="{2C8E22E7-43A8-44FE-BE12-76574C19072A}"/>
                </a:ext>
              </a:extLst>
            </p:cNvPr>
            <p:cNvSpPr/>
            <p:nvPr/>
          </p:nvSpPr>
          <p:spPr>
            <a:xfrm>
              <a:off x="1330025" y="1750550"/>
              <a:ext cx="278900" cy="110850"/>
            </a:xfrm>
            <a:custGeom>
              <a:avLst/>
              <a:gdLst/>
              <a:ahLst/>
              <a:cxnLst/>
              <a:rect l="l" t="t" r="r" b="b"/>
              <a:pathLst>
                <a:path w="11156" h="4434" fill="none" extrusionOk="0">
                  <a:moveTo>
                    <a:pt x="1" y="4433"/>
                  </a:moveTo>
                  <a:lnTo>
                    <a:pt x="1" y="1"/>
                  </a:lnTo>
                  <a:lnTo>
                    <a:pt x="11155" y="1"/>
                  </a:lnTo>
                  <a:lnTo>
                    <a:pt x="11155" y="443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603;p37">
              <a:extLst>
                <a:ext uri="{FF2B5EF4-FFF2-40B4-BE49-F238E27FC236}">
                  <a16:creationId xmlns:a16="http://schemas.microsoft.com/office/drawing/2014/main" id="{87A060B1-B876-4411-BF2E-E778581500BD}"/>
                </a:ext>
              </a:extLst>
            </p:cNvPr>
            <p:cNvSpPr/>
            <p:nvPr/>
          </p:nvSpPr>
          <p:spPr>
            <a:xfrm>
              <a:off x="1402500" y="1810225"/>
              <a:ext cx="133975" cy="25"/>
            </a:xfrm>
            <a:custGeom>
              <a:avLst/>
              <a:gdLst/>
              <a:ahLst/>
              <a:cxnLst/>
              <a:rect l="l" t="t" r="r" b="b"/>
              <a:pathLst>
                <a:path w="5359" h="1" fill="none" extrusionOk="0">
                  <a:moveTo>
                    <a:pt x="0" y="0"/>
                  </a:moveTo>
                  <a:lnTo>
                    <a:pt x="535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604;p37">
              <a:extLst>
                <a:ext uri="{FF2B5EF4-FFF2-40B4-BE49-F238E27FC236}">
                  <a16:creationId xmlns:a16="http://schemas.microsoft.com/office/drawing/2014/main" id="{CBFE96F6-1419-4877-A6C0-B6FD06FF9FA7}"/>
                </a:ext>
              </a:extLst>
            </p:cNvPr>
            <p:cNvSpPr/>
            <p:nvPr/>
          </p:nvSpPr>
          <p:spPr>
            <a:xfrm>
              <a:off x="1402500" y="1844325"/>
              <a:ext cx="133975" cy="25"/>
            </a:xfrm>
            <a:custGeom>
              <a:avLst/>
              <a:gdLst/>
              <a:ahLst/>
              <a:cxnLst/>
              <a:rect l="l" t="t" r="r" b="b"/>
              <a:pathLst>
                <a:path w="5359" h="1" fill="none" extrusionOk="0">
                  <a:moveTo>
                    <a:pt x="0" y="0"/>
                  </a:moveTo>
                  <a:lnTo>
                    <a:pt x="535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605;p37">
              <a:extLst>
                <a:ext uri="{FF2B5EF4-FFF2-40B4-BE49-F238E27FC236}">
                  <a16:creationId xmlns:a16="http://schemas.microsoft.com/office/drawing/2014/main" id="{1E6114E3-573C-44B8-B984-6727C973F79B}"/>
                </a:ext>
              </a:extLst>
            </p:cNvPr>
            <p:cNvSpPr/>
            <p:nvPr/>
          </p:nvSpPr>
          <p:spPr>
            <a:xfrm>
              <a:off x="1402500" y="1878425"/>
              <a:ext cx="85250" cy="25"/>
            </a:xfrm>
            <a:custGeom>
              <a:avLst/>
              <a:gdLst/>
              <a:ahLst/>
              <a:cxnLst/>
              <a:rect l="l" t="t" r="r" b="b"/>
              <a:pathLst>
                <a:path w="3410" h="1" fill="none" extrusionOk="0">
                  <a:moveTo>
                    <a:pt x="0" y="0"/>
                  </a:moveTo>
                  <a:lnTo>
                    <a:pt x="341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9" name="Google Shape;189;p12"/>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cap="all" dirty="0"/>
              <a:t>Gift Aid </a:t>
            </a:r>
            <a:r>
              <a:rPr lang="en-US" dirty="0"/>
              <a:t>(GRANTS AND SCHOLARSHIPS)</a:t>
            </a:r>
            <a:endParaRPr dirty="0"/>
          </a:p>
        </p:txBody>
      </p:sp>
      <p:pic>
        <p:nvPicPr>
          <p:cNvPr id="12" name="Content Placeholder 4">
            <a:extLst>
              <a:ext uri="{FF2B5EF4-FFF2-40B4-BE49-F238E27FC236}">
                <a16:creationId xmlns:a16="http://schemas.microsoft.com/office/drawing/2014/main" id="{074A38D3-6C9D-4290-AD79-DDBBBABA263D}"/>
              </a:ext>
            </a:extLst>
          </p:cNvPr>
          <p:cNvPicPr>
            <a:picLocks noChangeAspect="1"/>
          </p:cNvPicPr>
          <p:nvPr/>
        </p:nvPicPr>
        <p:blipFill>
          <a:blip r:embed="rId3"/>
          <a:stretch>
            <a:fillRect/>
          </a:stretch>
        </p:blipFill>
        <p:spPr>
          <a:xfrm>
            <a:off x="265635" y="1398868"/>
            <a:ext cx="6744765" cy="1579731"/>
          </a:xfrm>
          <a:prstGeom prst="rect">
            <a:avLst/>
          </a:prstGeom>
          <a:noFill/>
          <a:ln>
            <a:noFill/>
          </a:ln>
        </p:spPr>
      </p:pic>
      <p:pic>
        <p:nvPicPr>
          <p:cNvPr id="13" name="Content Placeholder 5">
            <a:extLst>
              <a:ext uri="{FF2B5EF4-FFF2-40B4-BE49-F238E27FC236}">
                <a16:creationId xmlns:a16="http://schemas.microsoft.com/office/drawing/2014/main" id="{C9D92C8F-AED6-41B8-A18D-727E2156C7EB}"/>
              </a:ext>
            </a:extLst>
          </p:cNvPr>
          <p:cNvPicPr>
            <a:picLocks noChangeAspect="1"/>
          </p:cNvPicPr>
          <p:nvPr/>
        </p:nvPicPr>
        <p:blipFill>
          <a:blip r:embed="rId4"/>
          <a:stretch>
            <a:fillRect/>
          </a:stretch>
        </p:blipFill>
        <p:spPr>
          <a:xfrm>
            <a:off x="286102" y="3028125"/>
            <a:ext cx="6725548" cy="1722800"/>
          </a:xfrm>
          <a:prstGeom prst="rect">
            <a:avLst/>
          </a:prstGeom>
          <a:noFill/>
          <a:ln>
            <a:noFill/>
          </a:ln>
        </p:spPr>
      </p:pic>
      <p:sp>
        <p:nvSpPr>
          <p:cNvPr id="2" name="Rectangle 1">
            <a:extLst>
              <a:ext uri="{FF2B5EF4-FFF2-40B4-BE49-F238E27FC236}">
                <a16:creationId xmlns:a16="http://schemas.microsoft.com/office/drawing/2014/main" id="{C15CFBB2-6E3A-4911-A569-6C80D440401A}"/>
              </a:ext>
            </a:extLst>
          </p:cNvPr>
          <p:cNvSpPr/>
          <p:nvPr/>
        </p:nvSpPr>
        <p:spPr>
          <a:xfrm>
            <a:off x="6202680" y="1691640"/>
            <a:ext cx="647700" cy="632460"/>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36F9C19-F781-495E-892F-92AE56F0F397}"/>
              </a:ext>
            </a:extLst>
          </p:cNvPr>
          <p:cNvSpPr/>
          <p:nvPr/>
        </p:nvSpPr>
        <p:spPr>
          <a:xfrm>
            <a:off x="4747260" y="3124199"/>
            <a:ext cx="624840" cy="160021"/>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47DED6A-2711-48EC-A685-870F13D0B502}"/>
              </a:ext>
            </a:extLst>
          </p:cNvPr>
          <p:cNvSpPr/>
          <p:nvPr/>
        </p:nvSpPr>
        <p:spPr>
          <a:xfrm>
            <a:off x="364989" y="3124198"/>
            <a:ext cx="3742192" cy="160021"/>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65F9C50-2F2A-476F-8816-DC9F50E51868}"/>
              </a:ext>
            </a:extLst>
          </p:cNvPr>
          <p:cNvSpPr/>
          <p:nvPr/>
        </p:nvSpPr>
        <p:spPr>
          <a:xfrm>
            <a:off x="746760" y="3507034"/>
            <a:ext cx="624840" cy="160021"/>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F0DEAEC-2852-4400-8BFB-9D4883D7BB92}"/>
              </a:ext>
            </a:extLst>
          </p:cNvPr>
          <p:cNvSpPr/>
          <p:nvPr/>
        </p:nvSpPr>
        <p:spPr>
          <a:xfrm>
            <a:off x="1005840" y="3691742"/>
            <a:ext cx="365760" cy="160021"/>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E8892F6-3268-4D44-B314-A85193C6404F}"/>
              </a:ext>
            </a:extLst>
          </p:cNvPr>
          <p:cNvSpPr/>
          <p:nvPr/>
        </p:nvSpPr>
        <p:spPr>
          <a:xfrm>
            <a:off x="1005840" y="3868830"/>
            <a:ext cx="365760" cy="160021"/>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3697493-082E-4840-9DE8-BF2B25415AEC}"/>
              </a:ext>
            </a:extLst>
          </p:cNvPr>
          <p:cNvSpPr/>
          <p:nvPr/>
        </p:nvSpPr>
        <p:spPr>
          <a:xfrm>
            <a:off x="2811780" y="4028851"/>
            <a:ext cx="365760" cy="160021"/>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DC8DA28-39C3-4D57-AB76-5B8C26B4FD08}"/>
              </a:ext>
            </a:extLst>
          </p:cNvPr>
          <p:cNvSpPr/>
          <p:nvPr/>
        </p:nvSpPr>
        <p:spPr>
          <a:xfrm>
            <a:off x="1710690" y="4188872"/>
            <a:ext cx="365760" cy="160021"/>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B169D075-68E6-48D0-83F1-089C23AC71B9}"/>
              </a:ext>
            </a:extLst>
          </p:cNvPr>
          <p:cNvSpPr/>
          <p:nvPr/>
        </p:nvSpPr>
        <p:spPr>
          <a:xfrm>
            <a:off x="792480" y="4348893"/>
            <a:ext cx="624840" cy="160021"/>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B4008924-7742-4B14-BEC3-3F99ECBA9F31}"/>
              </a:ext>
            </a:extLst>
          </p:cNvPr>
          <p:cNvSpPr/>
          <p:nvPr/>
        </p:nvSpPr>
        <p:spPr>
          <a:xfrm>
            <a:off x="2484120" y="4510594"/>
            <a:ext cx="624840" cy="160021"/>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3C08965C-26A5-47F1-A609-9078FC08C3D7}"/>
              </a:ext>
            </a:extLst>
          </p:cNvPr>
          <p:cNvSpPr/>
          <p:nvPr/>
        </p:nvSpPr>
        <p:spPr>
          <a:xfrm>
            <a:off x="1577340" y="1714501"/>
            <a:ext cx="483870" cy="110110"/>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94A3E696-AFC7-42E5-9AE8-A29DD239233C}"/>
              </a:ext>
            </a:extLst>
          </p:cNvPr>
          <p:cNvSpPr/>
          <p:nvPr/>
        </p:nvSpPr>
        <p:spPr>
          <a:xfrm>
            <a:off x="1097280" y="1847849"/>
            <a:ext cx="365760" cy="160021"/>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4096742C-359D-4DAA-983C-47C99842466E}"/>
              </a:ext>
            </a:extLst>
          </p:cNvPr>
          <p:cNvSpPr/>
          <p:nvPr/>
        </p:nvSpPr>
        <p:spPr>
          <a:xfrm>
            <a:off x="2111805" y="2007870"/>
            <a:ext cx="365760" cy="160021"/>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C030774B-E4C3-435D-AF21-97B968B86FF1}"/>
              </a:ext>
            </a:extLst>
          </p:cNvPr>
          <p:cNvSpPr/>
          <p:nvPr/>
        </p:nvSpPr>
        <p:spPr>
          <a:xfrm>
            <a:off x="1883205" y="2167890"/>
            <a:ext cx="365760" cy="160021"/>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1523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35" name="Content Placeholder 4">
            <a:extLst>
              <a:ext uri="{FF2B5EF4-FFF2-40B4-BE49-F238E27FC236}">
                <a16:creationId xmlns:a16="http://schemas.microsoft.com/office/drawing/2014/main" id="{045A7E26-D025-4147-A09F-DC4EC9802A09}"/>
              </a:ext>
            </a:extLst>
          </p:cNvPr>
          <p:cNvPicPr>
            <a:picLocks noChangeAspect="1"/>
          </p:cNvPicPr>
          <p:nvPr/>
        </p:nvPicPr>
        <p:blipFill>
          <a:blip r:embed="rId3"/>
          <a:stretch>
            <a:fillRect/>
          </a:stretch>
        </p:blipFill>
        <p:spPr>
          <a:xfrm>
            <a:off x="380228" y="1426965"/>
            <a:ext cx="7699180" cy="1803270"/>
          </a:xfrm>
          <a:prstGeom prst="rect">
            <a:avLst/>
          </a:prstGeom>
          <a:noFill/>
          <a:ln>
            <a:noFill/>
          </a:ln>
        </p:spPr>
      </p:pic>
      <p:pic>
        <p:nvPicPr>
          <p:cNvPr id="34" name="Picture 33">
            <a:extLst>
              <a:ext uri="{FF2B5EF4-FFF2-40B4-BE49-F238E27FC236}">
                <a16:creationId xmlns:a16="http://schemas.microsoft.com/office/drawing/2014/main" id="{D032CCF9-E8B7-41CF-8DA6-F2C41E96BB2A}"/>
              </a:ext>
            </a:extLst>
          </p:cNvPr>
          <p:cNvPicPr>
            <a:picLocks noChangeAspect="1"/>
          </p:cNvPicPr>
          <p:nvPr/>
        </p:nvPicPr>
        <p:blipFill>
          <a:blip r:embed="rId4"/>
          <a:stretch>
            <a:fillRect/>
          </a:stretch>
        </p:blipFill>
        <p:spPr>
          <a:xfrm>
            <a:off x="326889" y="3475565"/>
            <a:ext cx="8330958" cy="947833"/>
          </a:xfrm>
          <a:prstGeom prst="rect">
            <a:avLst/>
          </a:prstGeom>
        </p:spPr>
      </p:pic>
      <p:grpSp>
        <p:nvGrpSpPr>
          <p:cNvPr id="8" name="Google Shape;598;p37">
            <a:extLst>
              <a:ext uri="{FF2B5EF4-FFF2-40B4-BE49-F238E27FC236}">
                <a16:creationId xmlns:a16="http://schemas.microsoft.com/office/drawing/2014/main" id="{5587D8A7-EE93-48F8-93AD-C90CB0C58DF0}"/>
              </a:ext>
            </a:extLst>
          </p:cNvPr>
          <p:cNvGrpSpPr/>
          <p:nvPr/>
        </p:nvGrpSpPr>
        <p:grpSpPr>
          <a:xfrm>
            <a:off x="326889" y="578961"/>
            <a:ext cx="352389" cy="345022"/>
            <a:chOff x="1236875" y="1623900"/>
            <a:chExt cx="465200" cy="455475"/>
          </a:xfrm>
        </p:grpSpPr>
        <p:sp>
          <p:nvSpPr>
            <p:cNvPr id="9" name="Google Shape;599;p37">
              <a:extLst>
                <a:ext uri="{FF2B5EF4-FFF2-40B4-BE49-F238E27FC236}">
                  <a16:creationId xmlns:a16="http://schemas.microsoft.com/office/drawing/2014/main" id="{0452D536-03BE-4784-ACCC-540837F020B1}"/>
                </a:ext>
              </a:extLst>
            </p:cNvPr>
            <p:cNvSpPr/>
            <p:nvPr/>
          </p:nvSpPr>
          <p:spPr>
            <a:xfrm>
              <a:off x="1236875" y="1623900"/>
              <a:ext cx="465200" cy="445125"/>
            </a:xfrm>
            <a:custGeom>
              <a:avLst/>
              <a:gdLst/>
              <a:ahLst/>
              <a:cxnLst/>
              <a:rect l="l" t="t" r="r" b="b"/>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600;p37">
              <a:extLst>
                <a:ext uri="{FF2B5EF4-FFF2-40B4-BE49-F238E27FC236}">
                  <a16:creationId xmlns:a16="http://schemas.microsoft.com/office/drawing/2014/main" id="{1130249B-4912-468D-9D95-FDFC83C01AAF}"/>
                </a:ext>
              </a:extLst>
            </p:cNvPr>
            <p:cNvSpPr/>
            <p:nvPr/>
          </p:nvSpPr>
          <p:spPr>
            <a:xfrm>
              <a:off x="1244800" y="2078750"/>
              <a:ext cx="449375" cy="625"/>
            </a:xfrm>
            <a:custGeom>
              <a:avLst/>
              <a:gdLst/>
              <a:ahLst/>
              <a:cxnLst/>
              <a:rect l="l" t="t" r="r" b="b"/>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601;p37">
              <a:extLst>
                <a:ext uri="{FF2B5EF4-FFF2-40B4-BE49-F238E27FC236}">
                  <a16:creationId xmlns:a16="http://schemas.microsoft.com/office/drawing/2014/main" id="{D572CFA1-92EB-4073-963B-1B1DB23EE5A1}"/>
                </a:ext>
              </a:extLst>
            </p:cNvPr>
            <p:cNvSpPr/>
            <p:nvPr/>
          </p:nvSpPr>
          <p:spPr>
            <a:xfrm>
              <a:off x="1236875" y="1791950"/>
              <a:ext cx="465200" cy="171725"/>
            </a:xfrm>
            <a:custGeom>
              <a:avLst/>
              <a:gdLst/>
              <a:ahLst/>
              <a:cxnLst/>
              <a:rect l="l" t="t" r="r" b="b"/>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602;p37">
              <a:extLst>
                <a:ext uri="{FF2B5EF4-FFF2-40B4-BE49-F238E27FC236}">
                  <a16:creationId xmlns:a16="http://schemas.microsoft.com/office/drawing/2014/main" id="{2C8E22E7-43A8-44FE-BE12-76574C19072A}"/>
                </a:ext>
              </a:extLst>
            </p:cNvPr>
            <p:cNvSpPr/>
            <p:nvPr/>
          </p:nvSpPr>
          <p:spPr>
            <a:xfrm>
              <a:off x="1330025" y="1750550"/>
              <a:ext cx="278900" cy="110850"/>
            </a:xfrm>
            <a:custGeom>
              <a:avLst/>
              <a:gdLst/>
              <a:ahLst/>
              <a:cxnLst/>
              <a:rect l="l" t="t" r="r" b="b"/>
              <a:pathLst>
                <a:path w="11156" h="4434" fill="none" extrusionOk="0">
                  <a:moveTo>
                    <a:pt x="1" y="4433"/>
                  </a:moveTo>
                  <a:lnTo>
                    <a:pt x="1" y="1"/>
                  </a:lnTo>
                  <a:lnTo>
                    <a:pt x="11155" y="1"/>
                  </a:lnTo>
                  <a:lnTo>
                    <a:pt x="11155" y="443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603;p37">
              <a:extLst>
                <a:ext uri="{FF2B5EF4-FFF2-40B4-BE49-F238E27FC236}">
                  <a16:creationId xmlns:a16="http://schemas.microsoft.com/office/drawing/2014/main" id="{87A060B1-B876-4411-BF2E-E778581500BD}"/>
                </a:ext>
              </a:extLst>
            </p:cNvPr>
            <p:cNvSpPr/>
            <p:nvPr/>
          </p:nvSpPr>
          <p:spPr>
            <a:xfrm>
              <a:off x="1402500" y="1810225"/>
              <a:ext cx="133975" cy="25"/>
            </a:xfrm>
            <a:custGeom>
              <a:avLst/>
              <a:gdLst/>
              <a:ahLst/>
              <a:cxnLst/>
              <a:rect l="l" t="t" r="r" b="b"/>
              <a:pathLst>
                <a:path w="5359" h="1" fill="none" extrusionOk="0">
                  <a:moveTo>
                    <a:pt x="0" y="0"/>
                  </a:moveTo>
                  <a:lnTo>
                    <a:pt x="535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604;p37">
              <a:extLst>
                <a:ext uri="{FF2B5EF4-FFF2-40B4-BE49-F238E27FC236}">
                  <a16:creationId xmlns:a16="http://schemas.microsoft.com/office/drawing/2014/main" id="{CBFE96F6-1419-4877-A6C0-B6FD06FF9FA7}"/>
                </a:ext>
              </a:extLst>
            </p:cNvPr>
            <p:cNvSpPr/>
            <p:nvPr/>
          </p:nvSpPr>
          <p:spPr>
            <a:xfrm>
              <a:off x="1402500" y="1844325"/>
              <a:ext cx="133975" cy="25"/>
            </a:xfrm>
            <a:custGeom>
              <a:avLst/>
              <a:gdLst/>
              <a:ahLst/>
              <a:cxnLst/>
              <a:rect l="l" t="t" r="r" b="b"/>
              <a:pathLst>
                <a:path w="5359" h="1" fill="none" extrusionOk="0">
                  <a:moveTo>
                    <a:pt x="0" y="0"/>
                  </a:moveTo>
                  <a:lnTo>
                    <a:pt x="535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605;p37">
              <a:extLst>
                <a:ext uri="{FF2B5EF4-FFF2-40B4-BE49-F238E27FC236}">
                  <a16:creationId xmlns:a16="http://schemas.microsoft.com/office/drawing/2014/main" id="{1E6114E3-573C-44B8-B984-6727C973F79B}"/>
                </a:ext>
              </a:extLst>
            </p:cNvPr>
            <p:cNvSpPr/>
            <p:nvPr/>
          </p:nvSpPr>
          <p:spPr>
            <a:xfrm>
              <a:off x="1402500" y="1878425"/>
              <a:ext cx="85250" cy="25"/>
            </a:xfrm>
            <a:custGeom>
              <a:avLst/>
              <a:gdLst/>
              <a:ahLst/>
              <a:cxnLst/>
              <a:rect l="l" t="t" r="r" b="b"/>
              <a:pathLst>
                <a:path w="3410" h="1" fill="none" extrusionOk="0">
                  <a:moveTo>
                    <a:pt x="0" y="0"/>
                  </a:moveTo>
                  <a:lnTo>
                    <a:pt x="341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9" name="Google Shape;189;p12"/>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FEDERAL STUDENT LOANS</a:t>
            </a:r>
            <a:endParaRPr dirty="0"/>
          </a:p>
        </p:txBody>
      </p:sp>
      <p:sp>
        <p:nvSpPr>
          <p:cNvPr id="2" name="Rectangle 1">
            <a:extLst>
              <a:ext uri="{FF2B5EF4-FFF2-40B4-BE49-F238E27FC236}">
                <a16:creationId xmlns:a16="http://schemas.microsoft.com/office/drawing/2014/main" id="{C15CFBB2-6E3A-4911-A569-6C80D440401A}"/>
              </a:ext>
            </a:extLst>
          </p:cNvPr>
          <p:cNvSpPr/>
          <p:nvPr/>
        </p:nvSpPr>
        <p:spPr>
          <a:xfrm>
            <a:off x="4648200" y="2674620"/>
            <a:ext cx="727709" cy="346810"/>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36F9C19-F781-495E-892F-92AE56F0F397}"/>
              </a:ext>
            </a:extLst>
          </p:cNvPr>
          <p:cNvSpPr/>
          <p:nvPr/>
        </p:nvSpPr>
        <p:spPr>
          <a:xfrm>
            <a:off x="6070094" y="3550336"/>
            <a:ext cx="624840" cy="160021"/>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47DED6A-2711-48EC-A685-870F13D0B502}"/>
              </a:ext>
            </a:extLst>
          </p:cNvPr>
          <p:cNvSpPr/>
          <p:nvPr/>
        </p:nvSpPr>
        <p:spPr>
          <a:xfrm>
            <a:off x="380228" y="3541605"/>
            <a:ext cx="4648971" cy="199452"/>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65F9C50-2F2A-476F-8816-DC9F50E51868}"/>
              </a:ext>
            </a:extLst>
          </p:cNvPr>
          <p:cNvSpPr/>
          <p:nvPr/>
        </p:nvSpPr>
        <p:spPr>
          <a:xfrm>
            <a:off x="1325878" y="3971071"/>
            <a:ext cx="735331" cy="160021"/>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F0DEAEC-2852-4400-8BFB-9D4883D7BB92}"/>
              </a:ext>
            </a:extLst>
          </p:cNvPr>
          <p:cNvSpPr/>
          <p:nvPr/>
        </p:nvSpPr>
        <p:spPr>
          <a:xfrm>
            <a:off x="1325879" y="4196786"/>
            <a:ext cx="915465" cy="179407"/>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3C08965C-26A5-47F1-A609-9078FC08C3D7}"/>
              </a:ext>
            </a:extLst>
          </p:cNvPr>
          <p:cNvSpPr/>
          <p:nvPr/>
        </p:nvSpPr>
        <p:spPr>
          <a:xfrm>
            <a:off x="507498" y="2683114"/>
            <a:ext cx="1756706" cy="132945"/>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94A3E696-AFC7-42E5-9AE8-A29DD239233C}"/>
              </a:ext>
            </a:extLst>
          </p:cNvPr>
          <p:cNvSpPr/>
          <p:nvPr/>
        </p:nvSpPr>
        <p:spPr>
          <a:xfrm>
            <a:off x="516926" y="2848024"/>
            <a:ext cx="1822413" cy="171812"/>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AD9217AC-7E98-4DC9-89DF-E5E64AB40989}"/>
              </a:ext>
            </a:extLst>
          </p:cNvPr>
          <p:cNvSpPr/>
          <p:nvPr/>
        </p:nvSpPr>
        <p:spPr>
          <a:xfrm>
            <a:off x="5999949" y="2674620"/>
            <a:ext cx="727709" cy="346810"/>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0EDC05D7-D461-469D-8C2A-8B2A7AD46C58}"/>
              </a:ext>
            </a:extLst>
          </p:cNvPr>
          <p:cNvSpPr/>
          <p:nvPr/>
        </p:nvSpPr>
        <p:spPr>
          <a:xfrm>
            <a:off x="7158189" y="2674620"/>
            <a:ext cx="727709" cy="346810"/>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5533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28" name="Picture 27">
            <a:extLst>
              <a:ext uri="{FF2B5EF4-FFF2-40B4-BE49-F238E27FC236}">
                <a16:creationId xmlns:a16="http://schemas.microsoft.com/office/drawing/2014/main" id="{ADC6F292-2969-4889-97F8-9A49107A934A}"/>
              </a:ext>
            </a:extLst>
          </p:cNvPr>
          <p:cNvPicPr>
            <a:picLocks noChangeAspect="1"/>
          </p:cNvPicPr>
          <p:nvPr/>
        </p:nvPicPr>
        <p:blipFill>
          <a:blip r:embed="rId3"/>
          <a:stretch>
            <a:fillRect/>
          </a:stretch>
        </p:blipFill>
        <p:spPr>
          <a:xfrm>
            <a:off x="397450" y="3269085"/>
            <a:ext cx="7704591" cy="1199517"/>
          </a:xfrm>
          <a:prstGeom prst="rect">
            <a:avLst/>
          </a:prstGeom>
        </p:spPr>
      </p:pic>
      <p:pic>
        <p:nvPicPr>
          <p:cNvPr id="25" name="Content Placeholder 4">
            <a:extLst>
              <a:ext uri="{FF2B5EF4-FFF2-40B4-BE49-F238E27FC236}">
                <a16:creationId xmlns:a16="http://schemas.microsoft.com/office/drawing/2014/main" id="{7907B1B2-1448-49E2-ABF8-BC30EE061A09}"/>
              </a:ext>
            </a:extLst>
          </p:cNvPr>
          <p:cNvPicPr>
            <a:picLocks noChangeAspect="1"/>
          </p:cNvPicPr>
          <p:nvPr/>
        </p:nvPicPr>
        <p:blipFill>
          <a:blip r:embed="rId4"/>
          <a:stretch>
            <a:fillRect/>
          </a:stretch>
        </p:blipFill>
        <p:spPr>
          <a:xfrm>
            <a:off x="326889" y="1378118"/>
            <a:ext cx="7545385" cy="1767249"/>
          </a:xfrm>
          <a:prstGeom prst="rect">
            <a:avLst/>
          </a:prstGeom>
          <a:noFill/>
          <a:ln>
            <a:noFill/>
          </a:ln>
        </p:spPr>
      </p:pic>
      <p:grpSp>
        <p:nvGrpSpPr>
          <p:cNvPr id="8" name="Google Shape;598;p37">
            <a:extLst>
              <a:ext uri="{FF2B5EF4-FFF2-40B4-BE49-F238E27FC236}">
                <a16:creationId xmlns:a16="http://schemas.microsoft.com/office/drawing/2014/main" id="{5587D8A7-EE93-48F8-93AD-C90CB0C58DF0}"/>
              </a:ext>
            </a:extLst>
          </p:cNvPr>
          <p:cNvGrpSpPr/>
          <p:nvPr/>
        </p:nvGrpSpPr>
        <p:grpSpPr>
          <a:xfrm>
            <a:off x="326889" y="578961"/>
            <a:ext cx="352389" cy="345022"/>
            <a:chOff x="1236875" y="1623900"/>
            <a:chExt cx="465200" cy="455475"/>
          </a:xfrm>
        </p:grpSpPr>
        <p:sp>
          <p:nvSpPr>
            <p:cNvPr id="9" name="Google Shape;599;p37">
              <a:extLst>
                <a:ext uri="{FF2B5EF4-FFF2-40B4-BE49-F238E27FC236}">
                  <a16:creationId xmlns:a16="http://schemas.microsoft.com/office/drawing/2014/main" id="{0452D536-03BE-4784-ACCC-540837F020B1}"/>
                </a:ext>
              </a:extLst>
            </p:cNvPr>
            <p:cNvSpPr/>
            <p:nvPr/>
          </p:nvSpPr>
          <p:spPr>
            <a:xfrm>
              <a:off x="1236875" y="1623900"/>
              <a:ext cx="465200" cy="445125"/>
            </a:xfrm>
            <a:custGeom>
              <a:avLst/>
              <a:gdLst/>
              <a:ahLst/>
              <a:cxnLst/>
              <a:rect l="l" t="t" r="r" b="b"/>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600;p37">
              <a:extLst>
                <a:ext uri="{FF2B5EF4-FFF2-40B4-BE49-F238E27FC236}">
                  <a16:creationId xmlns:a16="http://schemas.microsoft.com/office/drawing/2014/main" id="{1130249B-4912-468D-9D95-FDFC83C01AAF}"/>
                </a:ext>
              </a:extLst>
            </p:cNvPr>
            <p:cNvSpPr/>
            <p:nvPr/>
          </p:nvSpPr>
          <p:spPr>
            <a:xfrm>
              <a:off x="1244800" y="2078750"/>
              <a:ext cx="449375" cy="625"/>
            </a:xfrm>
            <a:custGeom>
              <a:avLst/>
              <a:gdLst/>
              <a:ahLst/>
              <a:cxnLst/>
              <a:rect l="l" t="t" r="r" b="b"/>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601;p37">
              <a:extLst>
                <a:ext uri="{FF2B5EF4-FFF2-40B4-BE49-F238E27FC236}">
                  <a16:creationId xmlns:a16="http://schemas.microsoft.com/office/drawing/2014/main" id="{D572CFA1-92EB-4073-963B-1B1DB23EE5A1}"/>
                </a:ext>
              </a:extLst>
            </p:cNvPr>
            <p:cNvSpPr/>
            <p:nvPr/>
          </p:nvSpPr>
          <p:spPr>
            <a:xfrm>
              <a:off x="1236875" y="1791950"/>
              <a:ext cx="465200" cy="171725"/>
            </a:xfrm>
            <a:custGeom>
              <a:avLst/>
              <a:gdLst/>
              <a:ahLst/>
              <a:cxnLst/>
              <a:rect l="l" t="t" r="r" b="b"/>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602;p37">
              <a:extLst>
                <a:ext uri="{FF2B5EF4-FFF2-40B4-BE49-F238E27FC236}">
                  <a16:creationId xmlns:a16="http://schemas.microsoft.com/office/drawing/2014/main" id="{2C8E22E7-43A8-44FE-BE12-76574C19072A}"/>
                </a:ext>
              </a:extLst>
            </p:cNvPr>
            <p:cNvSpPr/>
            <p:nvPr/>
          </p:nvSpPr>
          <p:spPr>
            <a:xfrm>
              <a:off x="1330025" y="1750550"/>
              <a:ext cx="278900" cy="110850"/>
            </a:xfrm>
            <a:custGeom>
              <a:avLst/>
              <a:gdLst/>
              <a:ahLst/>
              <a:cxnLst/>
              <a:rect l="l" t="t" r="r" b="b"/>
              <a:pathLst>
                <a:path w="11156" h="4434" fill="none" extrusionOk="0">
                  <a:moveTo>
                    <a:pt x="1" y="4433"/>
                  </a:moveTo>
                  <a:lnTo>
                    <a:pt x="1" y="1"/>
                  </a:lnTo>
                  <a:lnTo>
                    <a:pt x="11155" y="1"/>
                  </a:lnTo>
                  <a:lnTo>
                    <a:pt x="11155" y="443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603;p37">
              <a:extLst>
                <a:ext uri="{FF2B5EF4-FFF2-40B4-BE49-F238E27FC236}">
                  <a16:creationId xmlns:a16="http://schemas.microsoft.com/office/drawing/2014/main" id="{87A060B1-B876-4411-BF2E-E778581500BD}"/>
                </a:ext>
              </a:extLst>
            </p:cNvPr>
            <p:cNvSpPr/>
            <p:nvPr/>
          </p:nvSpPr>
          <p:spPr>
            <a:xfrm>
              <a:off x="1402500" y="1810225"/>
              <a:ext cx="133975" cy="25"/>
            </a:xfrm>
            <a:custGeom>
              <a:avLst/>
              <a:gdLst/>
              <a:ahLst/>
              <a:cxnLst/>
              <a:rect l="l" t="t" r="r" b="b"/>
              <a:pathLst>
                <a:path w="5359" h="1" fill="none" extrusionOk="0">
                  <a:moveTo>
                    <a:pt x="0" y="0"/>
                  </a:moveTo>
                  <a:lnTo>
                    <a:pt x="535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604;p37">
              <a:extLst>
                <a:ext uri="{FF2B5EF4-FFF2-40B4-BE49-F238E27FC236}">
                  <a16:creationId xmlns:a16="http://schemas.microsoft.com/office/drawing/2014/main" id="{CBFE96F6-1419-4877-A6C0-B6FD06FF9FA7}"/>
                </a:ext>
              </a:extLst>
            </p:cNvPr>
            <p:cNvSpPr/>
            <p:nvPr/>
          </p:nvSpPr>
          <p:spPr>
            <a:xfrm>
              <a:off x="1402500" y="1844325"/>
              <a:ext cx="133975" cy="25"/>
            </a:xfrm>
            <a:custGeom>
              <a:avLst/>
              <a:gdLst/>
              <a:ahLst/>
              <a:cxnLst/>
              <a:rect l="l" t="t" r="r" b="b"/>
              <a:pathLst>
                <a:path w="5359" h="1" fill="none" extrusionOk="0">
                  <a:moveTo>
                    <a:pt x="0" y="0"/>
                  </a:moveTo>
                  <a:lnTo>
                    <a:pt x="535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605;p37">
              <a:extLst>
                <a:ext uri="{FF2B5EF4-FFF2-40B4-BE49-F238E27FC236}">
                  <a16:creationId xmlns:a16="http://schemas.microsoft.com/office/drawing/2014/main" id="{1E6114E3-573C-44B8-B984-6727C973F79B}"/>
                </a:ext>
              </a:extLst>
            </p:cNvPr>
            <p:cNvSpPr/>
            <p:nvPr/>
          </p:nvSpPr>
          <p:spPr>
            <a:xfrm>
              <a:off x="1402500" y="1878425"/>
              <a:ext cx="85250" cy="25"/>
            </a:xfrm>
            <a:custGeom>
              <a:avLst/>
              <a:gdLst/>
              <a:ahLst/>
              <a:cxnLst/>
              <a:rect l="l" t="t" r="r" b="b"/>
              <a:pathLst>
                <a:path w="3410" h="1" fill="none" extrusionOk="0">
                  <a:moveTo>
                    <a:pt x="0" y="0"/>
                  </a:moveTo>
                  <a:lnTo>
                    <a:pt x="341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9" name="Google Shape;189;p12"/>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WORK STUDY AND CREDIT-BASED LOAN OPTIONS</a:t>
            </a:r>
            <a:endParaRPr dirty="0"/>
          </a:p>
        </p:txBody>
      </p:sp>
      <p:sp>
        <p:nvSpPr>
          <p:cNvPr id="2" name="Rectangle 1">
            <a:extLst>
              <a:ext uri="{FF2B5EF4-FFF2-40B4-BE49-F238E27FC236}">
                <a16:creationId xmlns:a16="http://schemas.microsoft.com/office/drawing/2014/main" id="{C15CFBB2-6E3A-4911-A569-6C80D440401A}"/>
              </a:ext>
            </a:extLst>
          </p:cNvPr>
          <p:cNvSpPr/>
          <p:nvPr/>
        </p:nvSpPr>
        <p:spPr>
          <a:xfrm>
            <a:off x="4507608" y="2415178"/>
            <a:ext cx="727332" cy="171812"/>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36F9C19-F781-495E-892F-92AE56F0F397}"/>
              </a:ext>
            </a:extLst>
          </p:cNvPr>
          <p:cNvSpPr/>
          <p:nvPr/>
        </p:nvSpPr>
        <p:spPr>
          <a:xfrm>
            <a:off x="5704334" y="3319020"/>
            <a:ext cx="624840" cy="160021"/>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47DED6A-2711-48EC-A685-870F13D0B502}"/>
              </a:ext>
            </a:extLst>
          </p:cNvPr>
          <p:cNvSpPr/>
          <p:nvPr/>
        </p:nvSpPr>
        <p:spPr>
          <a:xfrm>
            <a:off x="454158" y="3328176"/>
            <a:ext cx="4841742" cy="160021"/>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65F9C50-2F2A-476F-8816-DC9F50E51868}"/>
              </a:ext>
            </a:extLst>
          </p:cNvPr>
          <p:cNvSpPr/>
          <p:nvPr/>
        </p:nvSpPr>
        <p:spPr>
          <a:xfrm>
            <a:off x="452350" y="3724205"/>
            <a:ext cx="1239290" cy="160021"/>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F0DEAEC-2852-4400-8BFB-9D4883D7BB92}"/>
              </a:ext>
            </a:extLst>
          </p:cNvPr>
          <p:cNvSpPr/>
          <p:nvPr/>
        </p:nvSpPr>
        <p:spPr>
          <a:xfrm>
            <a:off x="452350" y="3899466"/>
            <a:ext cx="2976650" cy="160021"/>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3C08965C-26A5-47F1-A609-9078FC08C3D7}"/>
              </a:ext>
            </a:extLst>
          </p:cNvPr>
          <p:cNvSpPr/>
          <p:nvPr/>
        </p:nvSpPr>
        <p:spPr>
          <a:xfrm>
            <a:off x="484638" y="2431185"/>
            <a:ext cx="2510022" cy="171812"/>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6F6D66F-20F1-4886-AD77-68B6DDC8267A}"/>
              </a:ext>
            </a:extLst>
          </p:cNvPr>
          <p:cNvSpPr/>
          <p:nvPr/>
        </p:nvSpPr>
        <p:spPr>
          <a:xfrm>
            <a:off x="5826275" y="2431185"/>
            <a:ext cx="727332" cy="171812"/>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B1C967BB-8E3D-4D41-BA64-7A9824CA32A0}"/>
              </a:ext>
            </a:extLst>
          </p:cNvPr>
          <p:cNvSpPr/>
          <p:nvPr/>
        </p:nvSpPr>
        <p:spPr>
          <a:xfrm>
            <a:off x="6999755" y="2415178"/>
            <a:ext cx="727332" cy="171812"/>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BBC2698-AE24-4359-BF2A-E101FCB90D11}"/>
              </a:ext>
            </a:extLst>
          </p:cNvPr>
          <p:cNvSpPr/>
          <p:nvPr/>
        </p:nvSpPr>
        <p:spPr>
          <a:xfrm>
            <a:off x="7414667" y="3720486"/>
            <a:ext cx="624840" cy="339001"/>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8327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189;p12">
            <a:extLst>
              <a:ext uri="{FF2B5EF4-FFF2-40B4-BE49-F238E27FC236}">
                <a16:creationId xmlns:a16="http://schemas.microsoft.com/office/drawing/2014/main" id="{6430E4D5-719F-4345-B091-8D93D38714BD}"/>
              </a:ext>
            </a:extLst>
          </p:cNvPr>
          <p:cNvSpPr txBox="1">
            <a:spLocks/>
          </p:cNvSpPr>
          <p:nvPr/>
        </p:nvSpPr>
        <p:spPr>
          <a:xfrm>
            <a:off x="2368755" y="0"/>
            <a:ext cx="5630770" cy="766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9pPr>
          </a:lstStyle>
          <a:p>
            <a:r>
              <a:rPr lang="en-US" sz="1900" b="0" dirty="0">
                <a:solidFill>
                  <a:srgbClr val="1D405D"/>
                </a:solidFill>
                <a:latin typeface="Roboto Condensed Light" panose="02000000000000000000" pitchFamily="2" charset="0"/>
                <a:ea typeface="Roboto Condensed Light" panose="02000000000000000000" pitchFamily="2" charset="0"/>
              </a:rPr>
              <a:t>ESTIMATED COST OF ATTENDANCE &amp; REMAINING COSTS</a:t>
            </a:r>
          </a:p>
        </p:txBody>
      </p:sp>
      <p:pic>
        <p:nvPicPr>
          <p:cNvPr id="7" name="Picture 6">
            <a:extLst>
              <a:ext uri="{FF2B5EF4-FFF2-40B4-BE49-F238E27FC236}">
                <a16:creationId xmlns:a16="http://schemas.microsoft.com/office/drawing/2014/main" id="{E0A216E7-8FEE-463F-A4C6-214CA81301B7}"/>
              </a:ext>
            </a:extLst>
          </p:cNvPr>
          <p:cNvPicPr>
            <a:picLocks noChangeAspect="1"/>
          </p:cNvPicPr>
          <p:nvPr/>
        </p:nvPicPr>
        <p:blipFill>
          <a:blip r:embed="rId3"/>
          <a:stretch>
            <a:fillRect/>
          </a:stretch>
        </p:blipFill>
        <p:spPr>
          <a:xfrm>
            <a:off x="1762173" y="766200"/>
            <a:ext cx="5619654" cy="2223283"/>
          </a:xfrm>
          <a:prstGeom prst="rect">
            <a:avLst/>
          </a:prstGeom>
        </p:spPr>
      </p:pic>
      <p:pic>
        <p:nvPicPr>
          <p:cNvPr id="8" name="Picture 7">
            <a:extLst>
              <a:ext uri="{FF2B5EF4-FFF2-40B4-BE49-F238E27FC236}">
                <a16:creationId xmlns:a16="http://schemas.microsoft.com/office/drawing/2014/main" id="{1442E3EE-C45F-454E-830E-C6061AE67DE3}"/>
              </a:ext>
            </a:extLst>
          </p:cNvPr>
          <p:cNvPicPr>
            <a:picLocks noChangeAspect="1"/>
          </p:cNvPicPr>
          <p:nvPr/>
        </p:nvPicPr>
        <p:blipFill rotWithShape="1">
          <a:blip r:embed="rId4"/>
          <a:srcRect l="2484" t="3339" r="3756" b="3570"/>
          <a:stretch/>
        </p:blipFill>
        <p:spPr>
          <a:xfrm>
            <a:off x="634333" y="3147060"/>
            <a:ext cx="6214173" cy="1882140"/>
          </a:xfrm>
          <a:prstGeom prst="rect">
            <a:avLst/>
          </a:prstGeom>
        </p:spPr>
      </p:pic>
    </p:spTree>
    <p:extLst>
      <p:ext uri="{BB962C8B-B14F-4D97-AF65-F5344CB8AC3E}">
        <p14:creationId xmlns:p14="http://schemas.microsoft.com/office/powerpoint/2010/main" val="2250685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B4998-DFF4-4F91-BAED-2B1ABDE01DD3}"/>
              </a:ext>
            </a:extLst>
          </p:cNvPr>
          <p:cNvSpPr>
            <a:spLocks noGrp="1"/>
          </p:cNvSpPr>
          <p:nvPr>
            <p:ph type="title" idx="4294967295"/>
          </p:nvPr>
        </p:nvSpPr>
        <p:spPr>
          <a:xfrm>
            <a:off x="6365910" y="655638"/>
            <a:ext cx="2613660" cy="993775"/>
          </a:xfrm>
        </p:spPr>
        <p:txBody>
          <a:bodyPr/>
          <a:lstStyle/>
          <a:p>
            <a:pPr algn="ctr"/>
            <a:r>
              <a:rPr lang="en-US" sz="2800" b="0" dirty="0">
                <a:solidFill>
                  <a:srgbClr val="1D405D"/>
                </a:solidFill>
                <a:latin typeface="Roboto Condensed Light" panose="02000000000000000000" pitchFamily="2" charset="0"/>
                <a:ea typeface="Roboto Condensed Light" panose="02000000000000000000" pitchFamily="2" charset="0"/>
              </a:rPr>
              <a:t>Comparison Tools</a:t>
            </a:r>
          </a:p>
        </p:txBody>
      </p:sp>
      <p:sp>
        <p:nvSpPr>
          <p:cNvPr id="3" name="Content Placeholder 2">
            <a:extLst>
              <a:ext uri="{FF2B5EF4-FFF2-40B4-BE49-F238E27FC236}">
                <a16:creationId xmlns:a16="http://schemas.microsoft.com/office/drawing/2014/main" id="{3A746C09-4D37-41BB-AEA4-334B6E939D80}"/>
              </a:ext>
            </a:extLst>
          </p:cNvPr>
          <p:cNvSpPr>
            <a:spLocks noGrp="1"/>
          </p:cNvSpPr>
          <p:nvPr>
            <p:ph sz="half" idx="4294967295"/>
          </p:nvPr>
        </p:nvSpPr>
        <p:spPr>
          <a:xfrm>
            <a:off x="6201481" y="1400493"/>
            <a:ext cx="2942519" cy="2667000"/>
          </a:xfrm>
        </p:spPr>
        <p:txBody>
          <a:bodyPr>
            <a:normAutofit/>
          </a:bodyPr>
          <a:lstStyle/>
          <a:p>
            <a:pPr marL="76200" indent="0">
              <a:buNone/>
            </a:pPr>
            <a:r>
              <a:rPr lang="en-US" sz="1800" dirty="0"/>
              <a:t>There are some great, free tools available!</a:t>
            </a:r>
            <a:br>
              <a:rPr lang="en-US" sz="1800" dirty="0"/>
            </a:br>
            <a:endParaRPr lang="en-US" sz="1800" dirty="0"/>
          </a:p>
          <a:p>
            <a:pPr marL="76200" indent="0">
              <a:buNone/>
            </a:pPr>
            <a:r>
              <a:rPr lang="en-US" sz="1600" dirty="0"/>
              <a:t>OASFAA College Cost Comparison Worksheet:</a:t>
            </a:r>
          </a:p>
          <a:p>
            <a:pPr marL="76200" indent="0">
              <a:buNone/>
            </a:pPr>
            <a:r>
              <a:rPr lang="en-US" sz="1600" dirty="0">
                <a:hlinkClick r:id="rId3"/>
              </a:rPr>
              <a:t>https://www.oasfaa.org/assets/docs/CostAndFinancialAidComparisonWorksheet.pdf</a:t>
            </a:r>
            <a:endParaRPr lang="en-US" sz="1600" dirty="0"/>
          </a:p>
        </p:txBody>
      </p:sp>
      <p:pic>
        <p:nvPicPr>
          <p:cNvPr id="5" name="Picture 4">
            <a:extLst>
              <a:ext uri="{FF2B5EF4-FFF2-40B4-BE49-F238E27FC236}">
                <a16:creationId xmlns:a16="http://schemas.microsoft.com/office/drawing/2014/main" id="{CFF38872-1D74-4A3A-A1EB-376E28EF0FFA}"/>
              </a:ext>
            </a:extLst>
          </p:cNvPr>
          <p:cNvPicPr>
            <a:picLocks noChangeAspect="1"/>
          </p:cNvPicPr>
          <p:nvPr/>
        </p:nvPicPr>
        <p:blipFill>
          <a:blip r:embed="rId4"/>
          <a:stretch>
            <a:fillRect/>
          </a:stretch>
        </p:blipFill>
        <p:spPr>
          <a:xfrm>
            <a:off x="2199422" y="0"/>
            <a:ext cx="4065861" cy="2503169"/>
          </a:xfrm>
          <a:prstGeom prst="rect">
            <a:avLst/>
          </a:prstGeom>
        </p:spPr>
      </p:pic>
      <p:pic>
        <p:nvPicPr>
          <p:cNvPr id="7" name="Picture 6">
            <a:extLst>
              <a:ext uri="{FF2B5EF4-FFF2-40B4-BE49-F238E27FC236}">
                <a16:creationId xmlns:a16="http://schemas.microsoft.com/office/drawing/2014/main" id="{0FDDE295-657A-4DAE-AB87-166B4435D8DA}"/>
              </a:ext>
            </a:extLst>
          </p:cNvPr>
          <p:cNvPicPr>
            <a:picLocks noChangeAspect="1"/>
          </p:cNvPicPr>
          <p:nvPr/>
        </p:nvPicPr>
        <p:blipFill>
          <a:blip r:embed="rId5"/>
          <a:stretch>
            <a:fillRect/>
          </a:stretch>
        </p:blipFill>
        <p:spPr>
          <a:xfrm>
            <a:off x="2244311" y="2503169"/>
            <a:ext cx="3976081" cy="2608741"/>
          </a:xfrm>
          <a:prstGeom prst="rect">
            <a:avLst/>
          </a:prstGeom>
        </p:spPr>
      </p:pic>
    </p:spTree>
    <p:extLst>
      <p:ext uri="{BB962C8B-B14F-4D97-AF65-F5344CB8AC3E}">
        <p14:creationId xmlns:p14="http://schemas.microsoft.com/office/powerpoint/2010/main" val="1984350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175932" y="3136200"/>
            <a:ext cx="5354714"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SPECIAL CIRCUMSTANCES</a:t>
            </a:r>
          </a:p>
        </p:txBody>
      </p:sp>
      <p:grpSp>
        <p:nvGrpSpPr>
          <p:cNvPr id="3" name="Google Shape;697;p37">
            <a:extLst>
              <a:ext uri="{FF2B5EF4-FFF2-40B4-BE49-F238E27FC236}">
                <a16:creationId xmlns:a16="http://schemas.microsoft.com/office/drawing/2014/main" id="{6CF70484-FC59-4436-889C-E0E6E40471B7}"/>
              </a:ext>
            </a:extLst>
          </p:cNvPr>
          <p:cNvGrpSpPr/>
          <p:nvPr/>
        </p:nvGrpSpPr>
        <p:grpSpPr>
          <a:xfrm>
            <a:off x="332490" y="741774"/>
            <a:ext cx="2834486" cy="2107485"/>
            <a:chOff x="5247525" y="3007275"/>
            <a:chExt cx="517575" cy="384825"/>
          </a:xfrm>
        </p:grpSpPr>
        <p:sp>
          <p:nvSpPr>
            <p:cNvPr id="4" name="Google Shape;698;p37">
              <a:extLst>
                <a:ext uri="{FF2B5EF4-FFF2-40B4-BE49-F238E27FC236}">
                  <a16:creationId xmlns:a16="http://schemas.microsoft.com/office/drawing/2014/main" id="{D90DA021-F903-4824-B1E6-B25F22FC590B}"/>
                </a:ext>
              </a:extLst>
            </p:cNvPr>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99;p37">
              <a:extLst>
                <a:ext uri="{FF2B5EF4-FFF2-40B4-BE49-F238E27FC236}">
                  <a16:creationId xmlns:a16="http://schemas.microsoft.com/office/drawing/2014/main" id="{B178DDA0-C24B-4891-A846-237FA68078CB}"/>
                </a:ext>
              </a:extLst>
            </p:cNvPr>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49273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SPECIAL CIRCUMSTANCES</a:t>
            </a:r>
            <a:endParaRPr dirty="0"/>
          </a:p>
        </p:txBody>
      </p:sp>
      <p:sp>
        <p:nvSpPr>
          <p:cNvPr id="6" name="Text Placeholder 4">
            <a:extLst>
              <a:ext uri="{FF2B5EF4-FFF2-40B4-BE49-F238E27FC236}">
                <a16:creationId xmlns:a16="http://schemas.microsoft.com/office/drawing/2014/main" id="{73105560-880F-4FD4-A2D5-E3AA769298DD}"/>
              </a:ext>
            </a:extLst>
          </p:cNvPr>
          <p:cNvSpPr txBox="1">
            <a:spLocks/>
          </p:cNvSpPr>
          <p:nvPr/>
        </p:nvSpPr>
        <p:spPr>
          <a:xfrm>
            <a:off x="125641" y="1492907"/>
            <a:ext cx="8802227" cy="32580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r>
              <a:rPr lang="en-US" sz="1800" dirty="0">
                <a:latin typeface="Roboto Condensed Light" panose="02000000000000000000" pitchFamily="2" charset="0"/>
                <a:ea typeface="Roboto Condensed Light" panose="02000000000000000000" pitchFamily="2" charset="0"/>
              </a:rPr>
              <a:t>Eligibility for financial aid </a:t>
            </a:r>
            <a:r>
              <a:rPr lang="en-US" sz="1800">
                <a:latin typeface="Roboto Condensed Light" panose="02000000000000000000" pitchFamily="2" charset="0"/>
                <a:ea typeface="Roboto Condensed Light" panose="02000000000000000000" pitchFamily="2" charset="0"/>
              </a:rPr>
              <a:t>in 2021-2022 </a:t>
            </a:r>
            <a:r>
              <a:rPr lang="en-US" sz="1800" dirty="0">
                <a:latin typeface="Roboto Condensed Light" panose="02000000000000000000" pitchFamily="2" charset="0"/>
                <a:ea typeface="Roboto Condensed Light" panose="02000000000000000000" pitchFamily="2" charset="0"/>
              </a:rPr>
              <a:t>will be based on the 2019 tax year which may not be indicative of a family’s continuing ability to pay for educational expenses. </a:t>
            </a:r>
          </a:p>
          <a:p>
            <a:r>
              <a:rPr lang="en-US" sz="1800" dirty="0">
                <a:latin typeface="Roboto Condensed Light" panose="02000000000000000000" pitchFamily="2" charset="0"/>
                <a:ea typeface="Roboto Condensed Light" panose="02000000000000000000" pitchFamily="2" charset="0"/>
              </a:rPr>
              <a:t>To remedy this, a financial aid administrator may evaluate special circumstances on a case-by-case basis, with adequate documentation, to better reflect a family’s financial picture. </a:t>
            </a:r>
          </a:p>
          <a:p>
            <a:r>
              <a:rPr lang="en-US" sz="1800" dirty="0">
                <a:latin typeface="Roboto Condensed Light" panose="02000000000000000000" pitchFamily="2" charset="0"/>
                <a:ea typeface="Roboto Condensed Light" panose="02000000000000000000" pitchFamily="2" charset="0"/>
              </a:rPr>
              <a:t>Special Circumstances are conditions that </a:t>
            </a:r>
            <a:r>
              <a:rPr lang="en-US" sz="1800" dirty="0">
                <a:latin typeface="Roboto Condensed Light" panose="02000000000000000000" pitchFamily="2" charset="0"/>
                <a:ea typeface="Roboto Condensed Light" panose="02000000000000000000" pitchFamily="2" charset="0"/>
                <a:cs typeface="Arial" panose="020B0604020202020204" pitchFamily="34" charset="0"/>
              </a:rPr>
              <a:t>exist which cannot be  explained/documented on the FAFSA. Examples:</a:t>
            </a:r>
          </a:p>
          <a:p>
            <a:pPr lvl="1"/>
            <a:r>
              <a:rPr lang="en-US" sz="1800" dirty="0">
                <a:latin typeface="Roboto Condensed Light" panose="02000000000000000000" pitchFamily="2" charset="0"/>
                <a:ea typeface="Roboto Condensed Light" panose="02000000000000000000" pitchFamily="2" charset="0"/>
                <a:cs typeface="Arial" panose="020B0604020202020204" pitchFamily="34" charset="0"/>
              </a:rPr>
              <a:t>Loss or reduction of employment, wages, or unemployment compensation</a:t>
            </a:r>
          </a:p>
          <a:p>
            <a:pPr lvl="1"/>
            <a:r>
              <a:rPr lang="en-US" sz="1800" dirty="0">
                <a:latin typeface="Roboto Condensed Light" panose="02000000000000000000" pitchFamily="2" charset="0"/>
                <a:ea typeface="Roboto Condensed Light" panose="02000000000000000000" pitchFamily="2" charset="0"/>
                <a:cs typeface="Arial" panose="020B0604020202020204" pitchFamily="34" charset="0"/>
              </a:rPr>
              <a:t>Loss of untaxed income or benefits such as child support</a:t>
            </a:r>
          </a:p>
          <a:p>
            <a:pPr lvl="1"/>
            <a:r>
              <a:rPr lang="en-US" sz="1800" dirty="0">
                <a:latin typeface="Roboto Condensed Light" panose="02000000000000000000" pitchFamily="2" charset="0"/>
                <a:ea typeface="Roboto Condensed Light" panose="02000000000000000000" pitchFamily="2" charset="0"/>
                <a:cs typeface="Arial" panose="020B0604020202020204" pitchFamily="34" charset="0"/>
              </a:rPr>
              <a:t>Separation, divorce or death after the FAFSA was submitted</a:t>
            </a:r>
          </a:p>
        </p:txBody>
      </p:sp>
      <p:grpSp>
        <p:nvGrpSpPr>
          <p:cNvPr id="15" name="Google Shape;697;p37">
            <a:extLst>
              <a:ext uri="{FF2B5EF4-FFF2-40B4-BE49-F238E27FC236}">
                <a16:creationId xmlns:a16="http://schemas.microsoft.com/office/drawing/2014/main" id="{F8E146F7-7FAD-4743-840E-CFD249CE3D8E}"/>
              </a:ext>
            </a:extLst>
          </p:cNvPr>
          <p:cNvGrpSpPr/>
          <p:nvPr/>
        </p:nvGrpSpPr>
        <p:grpSpPr>
          <a:xfrm>
            <a:off x="290926" y="619090"/>
            <a:ext cx="392063" cy="291505"/>
            <a:chOff x="5247525" y="3007275"/>
            <a:chExt cx="517575" cy="384825"/>
          </a:xfrm>
        </p:grpSpPr>
        <p:sp>
          <p:nvSpPr>
            <p:cNvPr id="16" name="Google Shape;698;p37">
              <a:extLst>
                <a:ext uri="{FF2B5EF4-FFF2-40B4-BE49-F238E27FC236}">
                  <a16:creationId xmlns:a16="http://schemas.microsoft.com/office/drawing/2014/main" id="{F17DEF83-5B15-438A-8F9B-9B8730987816}"/>
                </a:ext>
              </a:extLst>
            </p:cNvPr>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99;p37">
              <a:extLst>
                <a:ext uri="{FF2B5EF4-FFF2-40B4-BE49-F238E27FC236}">
                  <a16:creationId xmlns:a16="http://schemas.microsoft.com/office/drawing/2014/main" id="{06852160-A46C-4536-BF1F-AEFC99CA80B0}"/>
                </a:ext>
              </a:extLst>
            </p:cNvPr>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80189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WORKSHOP AGENDA</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546915" y="1719715"/>
            <a:ext cx="8550214" cy="3545706"/>
          </a:xfrm>
        </p:spPr>
        <p:txBody>
          <a:bodyPr numCol="2"/>
          <a:lstStyle/>
          <a:p>
            <a:r>
              <a:rPr lang="en-US" sz="2400" dirty="0"/>
              <a:t>FAFSA Updates</a:t>
            </a:r>
            <a:br>
              <a:rPr lang="en-US" sz="1800" dirty="0"/>
            </a:br>
            <a:endParaRPr lang="en-US" sz="1800" dirty="0"/>
          </a:p>
          <a:p>
            <a:r>
              <a:rPr lang="en-US" sz="2400" dirty="0"/>
              <a:t>Federal Verification</a:t>
            </a:r>
            <a:br>
              <a:rPr lang="en-US" sz="1800" dirty="0"/>
            </a:br>
            <a:endParaRPr lang="en-US" sz="1800" dirty="0"/>
          </a:p>
          <a:p>
            <a:r>
              <a:rPr lang="en-US" sz="2400" dirty="0"/>
              <a:t>Financial Aid Award Letters</a:t>
            </a:r>
            <a:endParaRPr lang="en-US" sz="1800" dirty="0"/>
          </a:p>
          <a:p>
            <a:pPr marL="101600" indent="0">
              <a:buNone/>
            </a:pPr>
            <a:endParaRPr lang="en-US" sz="1800" dirty="0"/>
          </a:p>
          <a:p>
            <a:r>
              <a:rPr lang="en-US" sz="2400" dirty="0"/>
              <a:t>Special Circumstances</a:t>
            </a:r>
          </a:p>
          <a:p>
            <a:pPr marL="101600" indent="0">
              <a:buNone/>
            </a:pPr>
            <a:endParaRPr lang="en-US" sz="2400" dirty="0"/>
          </a:p>
          <a:p>
            <a:r>
              <a:rPr lang="en-US" sz="2400" dirty="0"/>
              <a:t>Federal Aid Updates</a:t>
            </a:r>
            <a:br>
              <a:rPr lang="en-US" sz="1800" dirty="0"/>
            </a:br>
            <a:endParaRPr lang="en-US" sz="1800" dirty="0"/>
          </a:p>
          <a:p>
            <a:r>
              <a:rPr lang="en-US" sz="2400" dirty="0"/>
              <a:t>State Aid Updates</a:t>
            </a:r>
            <a:br>
              <a:rPr lang="en-US" sz="1800" dirty="0"/>
            </a:br>
            <a:endParaRPr lang="en-US" sz="1800" dirty="0"/>
          </a:p>
          <a:p>
            <a:r>
              <a:rPr lang="en-US" sz="2400" dirty="0"/>
              <a:t>Resources</a:t>
            </a:r>
            <a:r>
              <a:rPr lang="en-US" sz="1800" dirty="0"/>
              <a:t> </a:t>
            </a:r>
            <a:endParaRPr lang="en-US" sz="1800" dirty="0">
              <a:solidFill>
                <a:srgbClr val="0066FF"/>
              </a:solidFill>
            </a:endParaRPr>
          </a:p>
        </p:txBody>
      </p:sp>
    </p:spTree>
    <p:extLst>
      <p:ext uri="{BB962C8B-B14F-4D97-AF65-F5344CB8AC3E}">
        <p14:creationId xmlns:p14="http://schemas.microsoft.com/office/powerpoint/2010/main" val="1245279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SPECIAL CIRCUMSTANCES</a:t>
            </a:r>
            <a:endParaRPr dirty="0"/>
          </a:p>
        </p:txBody>
      </p:sp>
      <p:sp>
        <p:nvSpPr>
          <p:cNvPr id="6" name="Text Placeholder 4">
            <a:extLst>
              <a:ext uri="{FF2B5EF4-FFF2-40B4-BE49-F238E27FC236}">
                <a16:creationId xmlns:a16="http://schemas.microsoft.com/office/drawing/2014/main" id="{73105560-880F-4FD4-A2D5-E3AA769298DD}"/>
              </a:ext>
            </a:extLst>
          </p:cNvPr>
          <p:cNvSpPr txBox="1">
            <a:spLocks/>
          </p:cNvSpPr>
          <p:nvPr/>
        </p:nvSpPr>
        <p:spPr>
          <a:xfrm>
            <a:off x="-83762" y="1208653"/>
            <a:ext cx="8778240" cy="39248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r>
              <a:rPr lang="en-US" sz="1600" dirty="0">
                <a:latin typeface="Roboto Condensed Light" panose="02000000000000000000" pitchFamily="2" charset="0"/>
                <a:ea typeface="Roboto Condensed Light" panose="02000000000000000000" pitchFamily="2" charset="0"/>
                <a:cs typeface="Arial" panose="020B0604020202020204" pitchFamily="34" charset="0"/>
              </a:rPr>
              <a:t>Before presenting a special circumstance to the college, students must first file the FAFSA as directed with 2019 taxed and untaxed income.</a:t>
            </a:r>
          </a:p>
          <a:p>
            <a:r>
              <a:rPr lang="en-US" sz="1600" dirty="0">
                <a:latin typeface="Roboto Condensed Light" panose="02000000000000000000" pitchFamily="2" charset="0"/>
                <a:ea typeface="Roboto Condensed Light" panose="02000000000000000000" pitchFamily="2" charset="0"/>
                <a:cs typeface="Arial" panose="020B0604020202020204" pitchFamily="34" charset="0"/>
              </a:rPr>
              <a:t>Most colleges have an appeal process to address special circumstances. </a:t>
            </a:r>
          </a:p>
          <a:p>
            <a:pPr lvl="1"/>
            <a:r>
              <a:rPr lang="en-US" sz="1600" dirty="0">
                <a:latin typeface="Roboto Condensed Light" panose="02000000000000000000" pitchFamily="2" charset="0"/>
                <a:ea typeface="Roboto Condensed Light" panose="02000000000000000000" pitchFamily="2" charset="0"/>
                <a:cs typeface="Arial" panose="020B0604020202020204" pitchFamily="34" charset="0"/>
              </a:rPr>
              <a:t>The student should complete the appropriate appeal form which may include: </a:t>
            </a:r>
          </a:p>
          <a:p>
            <a:pPr lvl="2">
              <a:buFont typeface="Wingdings" panose="05000000000000000000" pitchFamily="2" charset="2"/>
              <a:buChar char="§"/>
            </a:pPr>
            <a:r>
              <a:rPr lang="en-US" sz="1600" dirty="0">
                <a:latin typeface="Roboto Condensed Light" panose="02000000000000000000" pitchFamily="2" charset="0"/>
                <a:ea typeface="Roboto Condensed Light" panose="02000000000000000000" pitchFamily="2" charset="0"/>
                <a:cs typeface="Arial" panose="020B0604020202020204" pitchFamily="34" charset="0"/>
              </a:rPr>
              <a:t>An explanation of the change in circumstance</a:t>
            </a:r>
          </a:p>
          <a:p>
            <a:pPr lvl="2">
              <a:buFont typeface="Wingdings" panose="05000000000000000000" pitchFamily="2" charset="2"/>
              <a:buChar char="§"/>
            </a:pPr>
            <a:r>
              <a:rPr lang="en-US" sz="1600" dirty="0">
                <a:latin typeface="Roboto Condensed Light" panose="02000000000000000000" pitchFamily="2" charset="0"/>
                <a:ea typeface="Roboto Condensed Light" panose="02000000000000000000" pitchFamily="2" charset="0"/>
                <a:cs typeface="Arial" panose="020B0604020202020204" pitchFamily="34" charset="0"/>
              </a:rPr>
              <a:t>Documentation to support their statement:</a:t>
            </a:r>
          </a:p>
          <a:p>
            <a:pPr lvl="3">
              <a:buFont typeface="Courier New" panose="02070309020205020404" pitchFamily="49" charset="0"/>
              <a:buChar char="o"/>
            </a:pPr>
            <a:r>
              <a:rPr lang="en-US" sz="1600" dirty="0">
                <a:latin typeface="Roboto Condensed Light" panose="02000000000000000000" pitchFamily="2" charset="0"/>
                <a:ea typeface="Roboto Condensed Light" panose="02000000000000000000" pitchFamily="2" charset="0"/>
                <a:cs typeface="Arial" panose="020B0604020202020204" pitchFamily="34" charset="0"/>
              </a:rPr>
              <a:t>Layoff or termination letter</a:t>
            </a:r>
          </a:p>
          <a:p>
            <a:pPr lvl="3">
              <a:buFont typeface="Courier New" panose="02070309020205020404" pitchFamily="49" charset="0"/>
              <a:buChar char="o"/>
            </a:pPr>
            <a:r>
              <a:rPr lang="en-US" sz="1600" dirty="0">
                <a:latin typeface="Roboto Condensed Light" panose="02000000000000000000" pitchFamily="2" charset="0"/>
                <a:ea typeface="Roboto Condensed Light" panose="02000000000000000000" pitchFamily="2" charset="0"/>
                <a:cs typeface="Arial" panose="020B0604020202020204" pitchFamily="34" charset="0"/>
              </a:rPr>
              <a:t>Tax returns, w2’s, paystubs, other sources to document earned and anticipated income</a:t>
            </a:r>
          </a:p>
          <a:p>
            <a:pPr lvl="2">
              <a:buFont typeface="Wingdings" panose="05000000000000000000" pitchFamily="2" charset="2"/>
              <a:buChar char="§"/>
            </a:pPr>
            <a:r>
              <a:rPr lang="en-US" sz="1600" dirty="0">
                <a:latin typeface="Roboto Condensed Light" panose="02000000000000000000" pitchFamily="2" charset="0"/>
                <a:ea typeface="Roboto Condensed Light" panose="02000000000000000000" pitchFamily="2" charset="0"/>
                <a:cs typeface="Arial" panose="020B0604020202020204" pitchFamily="34" charset="0"/>
              </a:rPr>
              <a:t>An estimate of future or current income</a:t>
            </a:r>
          </a:p>
          <a:p>
            <a:pPr lvl="1"/>
            <a:r>
              <a:rPr lang="en-US" sz="1600" dirty="0">
                <a:latin typeface="Roboto Condensed Light" panose="02000000000000000000" pitchFamily="2" charset="0"/>
                <a:ea typeface="Roboto Condensed Light" panose="02000000000000000000" pitchFamily="2" charset="0"/>
                <a:cs typeface="Arial" panose="020B0604020202020204" pitchFamily="34" charset="0"/>
              </a:rPr>
              <a:t>The college will review and determine if the change would impact the student’s </a:t>
            </a:r>
            <a:br>
              <a:rPr lang="en-US" sz="1600" dirty="0">
                <a:latin typeface="Roboto Condensed Light" panose="02000000000000000000" pitchFamily="2" charset="0"/>
                <a:ea typeface="Roboto Condensed Light" panose="02000000000000000000" pitchFamily="2" charset="0"/>
                <a:cs typeface="Arial" panose="020B0604020202020204" pitchFamily="34" charset="0"/>
              </a:rPr>
            </a:br>
            <a:r>
              <a:rPr lang="en-US" sz="1600" dirty="0">
                <a:latin typeface="Roboto Condensed Light" panose="02000000000000000000" pitchFamily="2" charset="0"/>
                <a:ea typeface="Roboto Condensed Light" panose="02000000000000000000" pitchFamily="2" charset="0"/>
                <a:cs typeface="Arial" panose="020B0604020202020204" pitchFamily="34" charset="0"/>
              </a:rPr>
              <a:t>eligibility and update the FAFSA as appropriate. </a:t>
            </a:r>
          </a:p>
          <a:p>
            <a:pPr marL="558800" lvl="1" indent="0">
              <a:buNone/>
            </a:pPr>
            <a:endParaRPr lang="en-US" sz="1600" dirty="0">
              <a:latin typeface="Roboto Condensed Light" panose="02000000000000000000" pitchFamily="2" charset="0"/>
              <a:ea typeface="Roboto Condensed Light" panose="02000000000000000000" pitchFamily="2" charset="0"/>
            </a:endParaRPr>
          </a:p>
        </p:txBody>
      </p:sp>
      <p:grpSp>
        <p:nvGrpSpPr>
          <p:cNvPr id="15" name="Google Shape;697;p37">
            <a:extLst>
              <a:ext uri="{FF2B5EF4-FFF2-40B4-BE49-F238E27FC236}">
                <a16:creationId xmlns:a16="http://schemas.microsoft.com/office/drawing/2014/main" id="{F8E146F7-7FAD-4743-840E-CFD249CE3D8E}"/>
              </a:ext>
            </a:extLst>
          </p:cNvPr>
          <p:cNvGrpSpPr/>
          <p:nvPr/>
        </p:nvGrpSpPr>
        <p:grpSpPr>
          <a:xfrm>
            <a:off x="290926" y="619090"/>
            <a:ext cx="392063" cy="291505"/>
            <a:chOff x="5247525" y="3007275"/>
            <a:chExt cx="517575" cy="384825"/>
          </a:xfrm>
        </p:grpSpPr>
        <p:sp>
          <p:nvSpPr>
            <p:cNvPr id="16" name="Google Shape;698;p37">
              <a:extLst>
                <a:ext uri="{FF2B5EF4-FFF2-40B4-BE49-F238E27FC236}">
                  <a16:creationId xmlns:a16="http://schemas.microsoft.com/office/drawing/2014/main" id="{F17DEF83-5B15-438A-8F9B-9B8730987816}"/>
                </a:ext>
              </a:extLst>
            </p:cNvPr>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99;p37">
              <a:extLst>
                <a:ext uri="{FF2B5EF4-FFF2-40B4-BE49-F238E27FC236}">
                  <a16:creationId xmlns:a16="http://schemas.microsoft.com/office/drawing/2014/main" id="{06852160-A46C-4536-BF1F-AEFC99CA80B0}"/>
                </a:ext>
              </a:extLst>
            </p:cNvPr>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00639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SPECIAL CIRCUMSTANCES</a:t>
            </a:r>
            <a:endParaRPr dirty="0"/>
          </a:p>
        </p:txBody>
      </p:sp>
      <p:sp>
        <p:nvSpPr>
          <p:cNvPr id="6" name="Text Placeholder 4">
            <a:extLst>
              <a:ext uri="{FF2B5EF4-FFF2-40B4-BE49-F238E27FC236}">
                <a16:creationId xmlns:a16="http://schemas.microsoft.com/office/drawing/2014/main" id="{73105560-880F-4FD4-A2D5-E3AA769298DD}"/>
              </a:ext>
            </a:extLst>
          </p:cNvPr>
          <p:cNvSpPr txBox="1">
            <a:spLocks/>
          </p:cNvSpPr>
          <p:nvPr/>
        </p:nvSpPr>
        <p:spPr>
          <a:xfrm>
            <a:off x="179243" y="1383024"/>
            <a:ext cx="8818174" cy="33679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r>
              <a:rPr lang="en-US" sz="1600" dirty="0">
                <a:latin typeface="Roboto Condensed Light" panose="02000000000000000000" pitchFamily="2" charset="0"/>
                <a:ea typeface="Roboto Condensed Light" panose="02000000000000000000" pitchFamily="2" charset="0"/>
                <a:cs typeface="Arial" panose="020B0604020202020204" pitchFamily="34" charset="0"/>
              </a:rPr>
              <a:t>If applying to more than one college, students will appeal at all universities they are considering.</a:t>
            </a:r>
          </a:p>
          <a:p>
            <a:pPr marL="101600" indent="0">
              <a:buNone/>
            </a:pPr>
            <a:endParaRPr lang="en-US" sz="1600" dirty="0">
              <a:latin typeface="Roboto Condensed Light" panose="02000000000000000000" pitchFamily="2" charset="0"/>
              <a:ea typeface="Roboto Condensed Light" panose="02000000000000000000" pitchFamily="2" charset="0"/>
              <a:cs typeface="Arial" panose="020B0604020202020204" pitchFamily="34" charset="0"/>
            </a:endParaRPr>
          </a:p>
          <a:p>
            <a:r>
              <a:rPr lang="en-US" sz="1600" dirty="0">
                <a:latin typeface="Roboto Condensed Light" panose="02000000000000000000" pitchFamily="2" charset="0"/>
                <a:ea typeface="Roboto Condensed Light" panose="02000000000000000000" pitchFamily="2" charset="0"/>
                <a:cs typeface="Arial" panose="020B0604020202020204" pitchFamily="34" charset="0"/>
              </a:rPr>
              <a:t>Appeal decisions are at the discretion of the university’s financial aid office and are final.</a:t>
            </a:r>
          </a:p>
          <a:p>
            <a:pPr lvl="1"/>
            <a:r>
              <a:rPr lang="en-US" sz="1600" dirty="0">
                <a:latin typeface="Roboto Condensed Light" panose="02000000000000000000" pitchFamily="2" charset="0"/>
                <a:ea typeface="Roboto Condensed Light" panose="02000000000000000000" pitchFamily="2" charset="0"/>
                <a:cs typeface="Arial" panose="020B0604020202020204" pitchFamily="34" charset="0"/>
              </a:rPr>
              <a:t>Cannot be appealed to the U.S. Department of Education.</a:t>
            </a:r>
          </a:p>
          <a:p>
            <a:pPr marL="101600" indent="0">
              <a:buNone/>
            </a:pPr>
            <a:endParaRPr lang="en-US" sz="1600" dirty="0">
              <a:latin typeface="Roboto Condensed Light" panose="02000000000000000000" pitchFamily="2" charset="0"/>
              <a:ea typeface="Roboto Condensed Light" panose="02000000000000000000" pitchFamily="2" charset="0"/>
              <a:cs typeface="Arial" panose="020B0604020202020204" pitchFamily="34" charset="0"/>
            </a:endParaRPr>
          </a:p>
          <a:p>
            <a:r>
              <a:rPr lang="en-US" sz="1600" dirty="0">
                <a:latin typeface="Roboto Condensed Light" panose="02000000000000000000" pitchFamily="2" charset="0"/>
                <a:ea typeface="Roboto Condensed Light" panose="02000000000000000000" pitchFamily="2" charset="0"/>
                <a:cs typeface="Arial" panose="020B0604020202020204" pitchFamily="34" charset="0"/>
              </a:rPr>
              <a:t>Verification (if selected) must be completed prior to an appeal being reviewed.</a:t>
            </a:r>
          </a:p>
          <a:p>
            <a:pPr lvl="1"/>
            <a:r>
              <a:rPr lang="en-US" sz="1600" dirty="0">
                <a:latin typeface="Roboto Condensed Light" panose="02000000000000000000" pitchFamily="2" charset="0"/>
                <a:ea typeface="Roboto Condensed Light" panose="02000000000000000000" pitchFamily="2" charset="0"/>
                <a:cs typeface="Arial" panose="020B0604020202020204" pitchFamily="34" charset="0"/>
              </a:rPr>
              <a:t>Some colleges may require a student to complete verification on income and household prior to reviewing an appeal even if they were not selected by federal student aid.</a:t>
            </a:r>
          </a:p>
          <a:p>
            <a:endParaRPr lang="en-US" sz="1600" dirty="0">
              <a:latin typeface="Roboto Condensed Light" panose="02000000000000000000" pitchFamily="2" charset="0"/>
              <a:ea typeface="Roboto Condensed Light" panose="02000000000000000000" pitchFamily="2" charset="0"/>
              <a:cs typeface="Arial" panose="020B0604020202020204" pitchFamily="34" charset="0"/>
            </a:endParaRPr>
          </a:p>
          <a:p>
            <a:r>
              <a:rPr lang="en-US" sz="1600" dirty="0">
                <a:latin typeface="Roboto Condensed Light" panose="02000000000000000000" pitchFamily="2" charset="0"/>
                <a:ea typeface="Roboto Condensed Light" panose="02000000000000000000" pitchFamily="2" charset="0"/>
                <a:cs typeface="Arial" panose="020B0604020202020204" pitchFamily="34" charset="0"/>
              </a:rPr>
              <a:t>Due to the Covid-19 pandemic, schools are preparing for an increase in appeals based on losses of income in 2020. </a:t>
            </a:r>
          </a:p>
          <a:p>
            <a:endParaRPr lang="en-US" sz="1600" dirty="0">
              <a:latin typeface="Roboto Condensed Light" panose="02000000000000000000" pitchFamily="2" charset="0"/>
              <a:ea typeface="Roboto Condensed Light" panose="02000000000000000000" pitchFamily="2" charset="0"/>
              <a:cs typeface="Arial" panose="020B0604020202020204" pitchFamily="34" charset="0"/>
            </a:endParaRPr>
          </a:p>
          <a:p>
            <a:pPr lvl="1"/>
            <a:endParaRPr lang="en-US" sz="1600" dirty="0">
              <a:latin typeface="Roboto Condensed Light" panose="02000000000000000000" pitchFamily="2" charset="0"/>
              <a:ea typeface="Roboto Condensed Light" panose="02000000000000000000" pitchFamily="2" charset="0"/>
              <a:cs typeface="Arial" panose="020B0604020202020204" pitchFamily="34" charset="0"/>
            </a:endParaRPr>
          </a:p>
          <a:p>
            <a:pPr lvl="1"/>
            <a:endParaRPr lang="en-US" sz="1600" dirty="0">
              <a:latin typeface="Roboto Condensed Light" panose="02000000000000000000" pitchFamily="2" charset="0"/>
              <a:ea typeface="Roboto Condensed Light" panose="02000000000000000000" pitchFamily="2" charset="0"/>
              <a:cs typeface="Arial" panose="020B0604020202020204" pitchFamily="34" charset="0"/>
            </a:endParaRPr>
          </a:p>
        </p:txBody>
      </p:sp>
      <p:grpSp>
        <p:nvGrpSpPr>
          <p:cNvPr id="15" name="Google Shape;697;p37">
            <a:extLst>
              <a:ext uri="{FF2B5EF4-FFF2-40B4-BE49-F238E27FC236}">
                <a16:creationId xmlns:a16="http://schemas.microsoft.com/office/drawing/2014/main" id="{F8E146F7-7FAD-4743-840E-CFD249CE3D8E}"/>
              </a:ext>
            </a:extLst>
          </p:cNvPr>
          <p:cNvGrpSpPr/>
          <p:nvPr/>
        </p:nvGrpSpPr>
        <p:grpSpPr>
          <a:xfrm>
            <a:off x="290926" y="619090"/>
            <a:ext cx="392063" cy="291505"/>
            <a:chOff x="5247525" y="3007275"/>
            <a:chExt cx="517575" cy="384825"/>
          </a:xfrm>
        </p:grpSpPr>
        <p:sp>
          <p:nvSpPr>
            <p:cNvPr id="16" name="Google Shape;698;p37">
              <a:extLst>
                <a:ext uri="{FF2B5EF4-FFF2-40B4-BE49-F238E27FC236}">
                  <a16:creationId xmlns:a16="http://schemas.microsoft.com/office/drawing/2014/main" id="{F17DEF83-5B15-438A-8F9B-9B8730987816}"/>
                </a:ext>
              </a:extLst>
            </p:cNvPr>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99;p37">
              <a:extLst>
                <a:ext uri="{FF2B5EF4-FFF2-40B4-BE49-F238E27FC236}">
                  <a16:creationId xmlns:a16="http://schemas.microsoft.com/office/drawing/2014/main" id="{06852160-A46C-4536-BF1F-AEFC99CA80B0}"/>
                </a:ext>
              </a:extLst>
            </p:cNvPr>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65901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SPECIAL CIRCUMSTANCES</a:t>
            </a:r>
            <a:endParaRPr dirty="0"/>
          </a:p>
        </p:txBody>
      </p:sp>
      <p:sp>
        <p:nvSpPr>
          <p:cNvPr id="6" name="Text Placeholder 4">
            <a:extLst>
              <a:ext uri="{FF2B5EF4-FFF2-40B4-BE49-F238E27FC236}">
                <a16:creationId xmlns:a16="http://schemas.microsoft.com/office/drawing/2014/main" id="{73105560-880F-4FD4-A2D5-E3AA769298DD}"/>
              </a:ext>
            </a:extLst>
          </p:cNvPr>
          <p:cNvSpPr txBox="1">
            <a:spLocks/>
          </p:cNvSpPr>
          <p:nvPr/>
        </p:nvSpPr>
        <p:spPr>
          <a:xfrm>
            <a:off x="0" y="1403964"/>
            <a:ext cx="8548447" cy="35229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r>
              <a:rPr lang="en-US" sz="1600" dirty="0">
                <a:latin typeface="Roboto Condensed Light" panose="02000000000000000000" pitchFamily="2" charset="0"/>
                <a:ea typeface="Roboto Condensed Light" panose="02000000000000000000" pitchFamily="2" charset="0"/>
                <a:cs typeface="Arial" panose="020B0604020202020204" pitchFamily="34" charset="0"/>
              </a:rPr>
              <a:t>While the FAFSA for 2021-2022 is available beginning October 1, 2020, financial aid offices may not be prepared to discuss the appeal process until later in the year or early part of 2021.  </a:t>
            </a:r>
          </a:p>
          <a:p>
            <a:pPr lvl="1"/>
            <a:r>
              <a:rPr lang="en-US" sz="1600" dirty="0">
                <a:latin typeface="Roboto Condensed Light" panose="02000000000000000000" pitchFamily="2" charset="0"/>
                <a:ea typeface="Roboto Condensed Light" panose="02000000000000000000" pitchFamily="2" charset="0"/>
                <a:cs typeface="Arial" panose="020B0604020202020204" pitchFamily="34" charset="0"/>
              </a:rPr>
              <a:t>Most colleges will have appeal forms on their website or portal and may be titled differently from college to college such as:</a:t>
            </a:r>
          </a:p>
          <a:p>
            <a:pPr lvl="2">
              <a:buFont typeface="Wingdings" panose="05000000000000000000" pitchFamily="2" charset="2"/>
              <a:buChar char="§"/>
            </a:pPr>
            <a:r>
              <a:rPr lang="en-US" sz="1600" dirty="0">
                <a:latin typeface="Roboto Condensed Light" panose="02000000000000000000" pitchFamily="2" charset="0"/>
                <a:ea typeface="Roboto Condensed Light" panose="02000000000000000000" pitchFamily="2" charset="0"/>
                <a:cs typeface="Arial" panose="020B0604020202020204" pitchFamily="34" charset="0"/>
              </a:rPr>
              <a:t>Expected Family Contribution Appeal</a:t>
            </a:r>
          </a:p>
          <a:p>
            <a:pPr lvl="2">
              <a:buFont typeface="Wingdings" panose="05000000000000000000" pitchFamily="2" charset="2"/>
              <a:buChar char="§"/>
            </a:pPr>
            <a:r>
              <a:rPr lang="en-US" sz="1600" dirty="0">
                <a:latin typeface="Roboto Condensed Light" panose="02000000000000000000" pitchFamily="2" charset="0"/>
                <a:ea typeface="Roboto Condensed Light" panose="02000000000000000000" pitchFamily="2" charset="0"/>
                <a:cs typeface="Arial" panose="020B0604020202020204" pitchFamily="34" charset="0"/>
              </a:rPr>
              <a:t>Income Appeal</a:t>
            </a:r>
          </a:p>
          <a:p>
            <a:pPr lvl="2">
              <a:buFont typeface="Wingdings" panose="05000000000000000000" pitchFamily="2" charset="2"/>
              <a:buChar char="§"/>
            </a:pPr>
            <a:r>
              <a:rPr lang="en-US" sz="1600" dirty="0">
                <a:latin typeface="Roboto Condensed Light" panose="02000000000000000000" pitchFamily="2" charset="0"/>
                <a:ea typeface="Roboto Condensed Light" panose="02000000000000000000" pitchFamily="2" charset="0"/>
                <a:cs typeface="Arial" panose="020B0604020202020204" pitchFamily="34" charset="0"/>
              </a:rPr>
              <a:t>Special Circumstances Appeal</a:t>
            </a:r>
          </a:p>
          <a:p>
            <a:pPr lvl="2"/>
            <a:endParaRPr lang="en-US" sz="1600" dirty="0">
              <a:latin typeface="Roboto Condensed Light" panose="02000000000000000000" pitchFamily="2" charset="0"/>
              <a:ea typeface="Roboto Condensed Light" panose="02000000000000000000" pitchFamily="2" charset="0"/>
              <a:cs typeface="Arial" panose="020B0604020202020204" pitchFamily="34" charset="0"/>
            </a:endParaRPr>
          </a:p>
          <a:p>
            <a:r>
              <a:rPr lang="en-US" sz="1600" dirty="0">
                <a:latin typeface="Roboto Condensed Light" panose="02000000000000000000" pitchFamily="2" charset="0"/>
                <a:ea typeface="Roboto Condensed Light" panose="02000000000000000000" pitchFamily="2" charset="0"/>
                <a:cs typeface="Arial" panose="020B0604020202020204" pitchFamily="34" charset="0"/>
              </a:rPr>
              <a:t>Free resource to assist with a special circumstance appeal:</a:t>
            </a:r>
          </a:p>
          <a:p>
            <a:pPr marL="558800" lvl="1" indent="0">
              <a:buNone/>
            </a:pPr>
            <a:r>
              <a:rPr lang="en-US" sz="1600" dirty="0">
                <a:latin typeface="Roboto Condensed Light" panose="02000000000000000000" pitchFamily="2" charset="0"/>
                <a:ea typeface="Roboto Condensed Light" panose="02000000000000000000" pitchFamily="2" charset="0"/>
                <a:cs typeface="Arial" panose="020B0604020202020204" pitchFamily="34" charset="0"/>
              </a:rPr>
              <a:t>		 </a:t>
            </a:r>
            <a:r>
              <a:rPr lang="en-US" sz="1600" dirty="0">
                <a:latin typeface="Roboto Condensed Light" panose="02000000000000000000" pitchFamily="2" charset="0"/>
                <a:ea typeface="Roboto Condensed Light" panose="02000000000000000000" pitchFamily="2" charset="0"/>
                <a:cs typeface="Arial" panose="020B0604020202020204" pitchFamily="34" charset="0"/>
                <a:hlinkClick r:id="rId3"/>
              </a:rPr>
              <a:t>https://formswift.com/swift-student</a:t>
            </a:r>
            <a:r>
              <a:rPr lang="en-US" sz="1600" dirty="0">
                <a:latin typeface="Roboto Condensed Light" panose="02000000000000000000" pitchFamily="2" charset="0"/>
                <a:ea typeface="Roboto Condensed Light" panose="02000000000000000000" pitchFamily="2" charset="0"/>
                <a:cs typeface="Arial" panose="020B0604020202020204" pitchFamily="34" charset="0"/>
              </a:rPr>
              <a:t> </a:t>
            </a:r>
          </a:p>
          <a:p>
            <a:pPr lvl="2"/>
            <a:endParaRPr lang="en-US" sz="1600" dirty="0">
              <a:latin typeface="Roboto Condensed Light" panose="02000000000000000000" pitchFamily="2" charset="0"/>
              <a:ea typeface="Roboto Condensed Light" panose="02000000000000000000" pitchFamily="2" charset="0"/>
              <a:cs typeface="Arial" panose="020B0604020202020204" pitchFamily="34" charset="0"/>
            </a:endParaRPr>
          </a:p>
        </p:txBody>
      </p:sp>
      <p:grpSp>
        <p:nvGrpSpPr>
          <p:cNvPr id="15" name="Google Shape;697;p37">
            <a:extLst>
              <a:ext uri="{FF2B5EF4-FFF2-40B4-BE49-F238E27FC236}">
                <a16:creationId xmlns:a16="http://schemas.microsoft.com/office/drawing/2014/main" id="{F8E146F7-7FAD-4743-840E-CFD249CE3D8E}"/>
              </a:ext>
            </a:extLst>
          </p:cNvPr>
          <p:cNvGrpSpPr/>
          <p:nvPr/>
        </p:nvGrpSpPr>
        <p:grpSpPr>
          <a:xfrm>
            <a:off x="290926" y="619090"/>
            <a:ext cx="392063" cy="291505"/>
            <a:chOff x="5247525" y="3007275"/>
            <a:chExt cx="517575" cy="384825"/>
          </a:xfrm>
        </p:grpSpPr>
        <p:sp>
          <p:nvSpPr>
            <p:cNvPr id="16" name="Google Shape;698;p37">
              <a:extLst>
                <a:ext uri="{FF2B5EF4-FFF2-40B4-BE49-F238E27FC236}">
                  <a16:creationId xmlns:a16="http://schemas.microsoft.com/office/drawing/2014/main" id="{F17DEF83-5B15-438A-8F9B-9B8730987816}"/>
                </a:ext>
              </a:extLst>
            </p:cNvPr>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99;p37">
              <a:extLst>
                <a:ext uri="{FF2B5EF4-FFF2-40B4-BE49-F238E27FC236}">
                  <a16:creationId xmlns:a16="http://schemas.microsoft.com/office/drawing/2014/main" id="{06852160-A46C-4536-BF1F-AEFC99CA80B0}"/>
                </a:ext>
              </a:extLst>
            </p:cNvPr>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98275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EXAMPLES OF SPECIAL CIRCUMSTANCES</a:t>
            </a:r>
          </a:p>
        </p:txBody>
      </p:sp>
      <p:grpSp>
        <p:nvGrpSpPr>
          <p:cNvPr id="15" name="Google Shape;697;p37">
            <a:extLst>
              <a:ext uri="{FF2B5EF4-FFF2-40B4-BE49-F238E27FC236}">
                <a16:creationId xmlns:a16="http://schemas.microsoft.com/office/drawing/2014/main" id="{F8E146F7-7FAD-4743-840E-CFD249CE3D8E}"/>
              </a:ext>
            </a:extLst>
          </p:cNvPr>
          <p:cNvGrpSpPr/>
          <p:nvPr/>
        </p:nvGrpSpPr>
        <p:grpSpPr>
          <a:xfrm>
            <a:off x="290926" y="619090"/>
            <a:ext cx="392063" cy="291505"/>
            <a:chOff x="5247525" y="3007275"/>
            <a:chExt cx="517575" cy="384825"/>
          </a:xfrm>
        </p:grpSpPr>
        <p:sp>
          <p:nvSpPr>
            <p:cNvPr id="16" name="Google Shape;698;p37">
              <a:extLst>
                <a:ext uri="{FF2B5EF4-FFF2-40B4-BE49-F238E27FC236}">
                  <a16:creationId xmlns:a16="http://schemas.microsoft.com/office/drawing/2014/main" id="{F17DEF83-5B15-438A-8F9B-9B8730987816}"/>
                </a:ext>
              </a:extLst>
            </p:cNvPr>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99;p37">
              <a:extLst>
                <a:ext uri="{FF2B5EF4-FFF2-40B4-BE49-F238E27FC236}">
                  <a16:creationId xmlns:a16="http://schemas.microsoft.com/office/drawing/2014/main" id="{06852160-A46C-4536-BF1F-AEFC99CA80B0}"/>
                </a:ext>
              </a:extLst>
            </p:cNvPr>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roup 6">
            <a:extLst>
              <a:ext uri="{FF2B5EF4-FFF2-40B4-BE49-F238E27FC236}">
                <a16:creationId xmlns:a16="http://schemas.microsoft.com/office/drawing/2014/main" id="{3AAD7CBB-35B1-458F-B760-8EB01F4D930C}"/>
              </a:ext>
            </a:extLst>
          </p:cNvPr>
          <p:cNvGrpSpPr/>
          <p:nvPr/>
        </p:nvGrpSpPr>
        <p:grpSpPr>
          <a:xfrm>
            <a:off x="793948" y="1158775"/>
            <a:ext cx="6310115" cy="3966685"/>
            <a:chOff x="-94226" y="5357"/>
            <a:chExt cx="8885767" cy="5672225"/>
          </a:xfrm>
        </p:grpSpPr>
        <p:sp>
          <p:nvSpPr>
            <p:cNvPr id="8" name="Cloud Callout 9">
              <a:extLst>
                <a:ext uri="{FF2B5EF4-FFF2-40B4-BE49-F238E27FC236}">
                  <a16:creationId xmlns:a16="http://schemas.microsoft.com/office/drawing/2014/main" id="{40F6846C-EA35-4F12-B8F2-7975E5815EEB}"/>
                </a:ext>
              </a:extLst>
            </p:cNvPr>
            <p:cNvSpPr/>
            <p:nvPr/>
          </p:nvSpPr>
          <p:spPr>
            <a:xfrm>
              <a:off x="6038270" y="5357"/>
              <a:ext cx="2753271" cy="2057400"/>
            </a:xfrm>
            <a:prstGeom prst="cloudCallout">
              <a:avLst>
                <a:gd name="adj1" fmla="val -23547"/>
                <a:gd name="adj2" fmla="val 148133"/>
              </a:avLst>
            </a:prstGeom>
            <a:solidFill>
              <a:schemeClr val="tx2">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Arial" panose="020B0604020202020204" pitchFamily="34" charset="0"/>
                  <a:cs typeface="Arial" panose="020B0604020202020204" pitchFamily="34" charset="0"/>
                </a:rPr>
                <a:t>Loss of Child Support</a:t>
              </a:r>
            </a:p>
          </p:txBody>
        </p:sp>
        <p:pic>
          <p:nvPicPr>
            <p:cNvPr id="9" name="Picture 2" descr="T:\NASFAA U\Video Design and Tools\Common Craft Cut-Outs\Pack_Scene_2_PNG_0\village_landscape.png">
              <a:extLst>
                <a:ext uri="{FF2B5EF4-FFF2-40B4-BE49-F238E27FC236}">
                  <a16:creationId xmlns:a16="http://schemas.microsoft.com/office/drawing/2014/main" id="{0EAFFFC2-63C0-4411-A618-41E9F7BC2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620182"/>
              <a:ext cx="8400488" cy="2057400"/>
            </a:xfrm>
            <a:prstGeom prst="rect">
              <a:avLst/>
            </a:prstGeom>
            <a:noFill/>
            <a:extLst>
              <a:ext uri="{909E8E84-426E-40DD-AFC4-6F175D3DCCD1}">
                <a14:hiddenFill xmlns:a14="http://schemas.microsoft.com/office/drawing/2010/main">
                  <a:solidFill>
                    <a:srgbClr val="FFFFFF"/>
                  </a:solidFill>
                </a14:hiddenFill>
              </a:ext>
            </a:extLst>
          </p:spPr>
        </p:pic>
        <p:sp>
          <p:nvSpPr>
            <p:cNvPr id="10" name="Cloud Callout 2">
              <a:extLst>
                <a:ext uri="{FF2B5EF4-FFF2-40B4-BE49-F238E27FC236}">
                  <a16:creationId xmlns:a16="http://schemas.microsoft.com/office/drawing/2014/main" id="{5B4E7C44-8A2B-4624-8371-C4051340DE4A}"/>
                </a:ext>
              </a:extLst>
            </p:cNvPr>
            <p:cNvSpPr/>
            <p:nvPr/>
          </p:nvSpPr>
          <p:spPr>
            <a:xfrm>
              <a:off x="257694" y="412880"/>
              <a:ext cx="4170776" cy="1939819"/>
            </a:xfrm>
            <a:prstGeom prst="cloudCallout">
              <a:avLst>
                <a:gd name="adj1" fmla="val 11247"/>
                <a:gd name="adj2" fmla="val 201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Unusual uncovered medical/dental expenses</a:t>
              </a:r>
            </a:p>
          </p:txBody>
        </p:sp>
        <p:sp>
          <p:nvSpPr>
            <p:cNvPr id="11" name="Cloud Callout 5">
              <a:extLst>
                <a:ext uri="{FF2B5EF4-FFF2-40B4-BE49-F238E27FC236}">
                  <a16:creationId xmlns:a16="http://schemas.microsoft.com/office/drawing/2014/main" id="{313AD696-F619-4A9D-859E-FEA3FCDD5A50}"/>
                </a:ext>
              </a:extLst>
            </p:cNvPr>
            <p:cNvSpPr/>
            <p:nvPr/>
          </p:nvSpPr>
          <p:spPr>
            <a:xfrm>
              <a:off x="-94226" y="2129018"/>
              <a:ext cx="2352153" cy="1527761"/>
            </a:xfrm>
            <a:prstGeom prst="cloudCallout">
              <a:avLst>
                <a:gd name="adj1" fmla="val -4410"/>
                <a:gd name="adj2" fmla="val 86662"/>
              </a:avLst>
            </a:prstGeom>
            <a:solidFill>
              <a:srgbClr val="1D405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Parent or spouse death</a:t>
              </a:r>
            </a:p>
          </p:txBody>
        </p:sp>
        <p:sp>
          <p:nvSpPr>
            <p:cNvPr id="12" name="Cloud Callout 4">
              <a:extLst>
                <a:ext uri="{FF2B5EF4-FFF2-40B4-BE49-F238E27FC236}">
                  <a16:creationId xmlns:a16="http://schemas.microsoft.com/office/drawing/2014/main" id="{079FB159-25ED-4B48-AC46-FA2E6DEB16AB}"/>
                </a:ext>
              </a:extLst>
            </p:cNvPr>
            <p:cNvSpPr/>
            <p:nvPr/>
          </p:nvSpPr>
          <p:spPr>
            <a:xfrm>
              <a:off x="3211267" y="1071704"/>
              <a:ext cx="3643494" cy="1538473"/>
            </a:xfrm>
            <a:prstGeom prst="cloudCallout">
              <a:avLst>
                <a:gd name="adj1" fmla="val 26825"/>
                <a:gd name="adj2" fmla="val 120209"/>
              </a:avLst>
            </a:prstGeom>
            <a:solidFill>
              <a:schemeClr val="accent1">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Extraordinary dependent care </a:t>
              </a:r>
            </a:p>
          </p:txBody>
        </p:sp>
        <p:sp>
          <p:nvSpPr>
            <p:cNvPr id="13" name="Cloud Callout 1">
              <a:extLst>
                <a:ext uri="{FF2B5EF4-FFF2-40B4-BE49-F238E27FC236}">
                  <a16:creationId xmlns:a16="http://schemas.microsoft.com/office/drawing/2014/main" id="{AA5146C7-E88F-4DBB-936A-25D1A4AA2CAA}"/>
                </a:ext>
              </a:extLst>
            </p:cNvPr>
            <p:cNvSpPr/>
            <p:nvPr/>
          </p:nvSpPr>
          <p:spPr>
            <a:xfrm>
              <a:off x="1748443" y="2345860"/>
              <a:ext cx="2680027" cy="1186399"/>
            </a:xfrm>
            <a:prstGeom prst="cloudCallout">
              <a:avLst>
                <a:gd name="adj1" fmla="val 22900"/>
                <a:gd name="adj2" fmla="val 156468"/>
              </a:avLst>
            </a:prstGeom>
            <a:solidFill>
              <a:srgbClr val="7FA3CF"/>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Loss of income/ employment</a:t>
              </a:r>
            </a:p>
          </p:txBody>
        </p:sp>
        <p:sp>
          <p:nvSpPr>
            <p:cNvPr id="14" name="Cloud Callout 3">
              <a:extLst>
                <a:ext uri="{FF2B5EF4-FFF2-40B4-BE49-F238E27FC236}">
                  <a16:creationId xmlns:a16="http://schemas.microsoft.com/office/drawing/2014/main" id="{F91DD32C-CE68-4E91-A19C-4C4C0D6B34A4}"/>
                </a:ext>
              </a:extLst>
            </p:cNvPr>
            <p:cNvSpPr/>
            <p:nvPr/>
          </p:nvSpPr>
          <p:spPr>
            <a:xfrm>
              <a:off x="4051522" y="2352698"/>
              <a:ext cx="2638316" cy="955411"/>
            </a:xfrm>
            <a:prstGeom prst="cloudCallout">
              <a:avLst>
                <a:gd name="adj1" fmla="val -35368"/>
                <a:gd name="adj2" fmla="val 1799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Divorce</a:t>
              </a:r>
            </a:p>
          </p:txBody>
        </p:sp>
      </p:grpSp>
    </p:spTree>
    <p:extLst>
      <p:ext uri="{BB962C8B-B14F-4D97-AF65-F5344CB8AC3E}">
        <p14:creationId xmlns:p14="http://schemas.microsoft.com/office/powerpoint/2010/main" val="274601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175932" y="3136200"/>
            <a:ext cx="5354714"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AID PROGRAMS</a:t>
            </a:r>
          </a:p>
        </p:txBody>
      </p:sp>
      <p:sp>
        <p:nvSpPr>
          <p:cNvPr id="6" name="Google Shape;618;p37">
            <a:extLst>
              <a:ext uri="{FF2B5EF4-FFF2-40B4-BE49-F238E27FC236}">
                <a16:creationId xmlns:a16="http://schemas.microsoft.com/office/drawing/2014/main" id="{7718B062-7488-45DA-9861-98A781B2FA38}"/>
              </a:ext>
            </a:extLst>
          </p:cNvPr>
          <p:cNvSpPr/>
          <p:nvPr/>
        </p:nvSpPr>
        <p:spPr>
          <a:xfrm>
            <a:off x="541757" y="944721"/>
            <a:ext cx="1852308" cy="185230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79610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899160" y="1691642"/>
          <a:ext cx="6408420" cy="3242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Google Shape;189;p12">
            <a:extLst>
              <a:ext uri="{FF2B5EF4-FFF2-40B4-BE49-F238E27FC236}">
                <a16:creationId xmlns:a16="http://schemas.microsoft.com/office/drawing/2014/main" id="{06C94C09-86EA-4411-BE7E-D17363A040E6}"/>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FEDERAL AID PROGRAMS</a:t>
            </a:r>
            <a:endParaRPr dirty="0"/>
          </a:p>
        </p:txBody>
      </p:sp>
      <p:sp>
        <p:nvSpPr>
          <p:cNvPr id="26" name="Google Shape;618;p37">
            <a:extLst>
              <a:ext uri="{FF2B5EF4-FFF2-40B4-BE49-F238E27FC236}">
                <a16:creationId xmlns:a16="http://schemas.microsoft.com/office/drawing/2014/main" id="{4D3BE18D-5AAC-405C-8D28-48B5C965920F}"/>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92072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326888" y="1484648"/>
            <a:ext cx="4984251" cy="3206434"/>
          </a:xfrm>
        </p:spPr>
        <p:txBody>
          <a:bodyPr>
            <a:normAutofit/>
          </a:bodyPr>
          <a:lstStyle/>
          <a:p>
            <a:r>
              <a:rPr lang="en-US" sz="1800" dirty="0"/>
              <a:t>Maximum award amount increased slightly for 2020-2021.</a:t>
            </a:r>
            <a:br>
              <a:rPr lang="en-US" sz="2100" dirty="0"/>
            </a:br>
            <a:endParaRPr lang="en-US" sz="1050" dirty="0"/>
          </a:p>
          <a:p>
            <a:pPr lvl="1"/>
            <a:r>
              <a:rPr lang="en-US" sz="1600" dirty="0"/>
              <a:t>$6,345 maximum award for full-time enrollment and an Expected Family Contribution (EFC) of zero.</a:t>
            </a:r>
          </a:p>
          <a:p>
            <a:pPr marL="101600" indent="0">
              <a:buClr>
                <a:srgbClr val="0070C0"/>
              </a:buClr>
              <a:buNone/>
            </a:pPr>
            <a:endParaRPr lang="en-US" sz="1050" dirty="0"/>
          </a:p>
          <a:p>
            <a:r>
              <a:rPr lang="en-US" sz="1800" dirty="0"/>
              <a:t>Maximum Expected Family Contribution (EFC) for Pell eligibility increased to 5711 for 2020-2021; it has not yet been established for 2021-2022.</a:t>
            </a:r>
          </a:p>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2142" y="1705628"/>
            <a:ext cx="2360403" cy="2620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Google Shape;189;p12">
            <a:extLst>
              <a:ext uri="{FF2B5EF4-FFF2-40B4-BE49-F238E27FC236}">
                <a16:creationId xmlns:a16="http://schemas.microsoft.com/office/drawing/2014/main" id="{1C0B97D0-616C-44DB-96C8-726A7D5E84E2}"/>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FEDERAL PELL GRANT 2020-2021</a:t>
            </a:r>
            <a:endParaRPr dirty="0"/>
          </a:p>
        </p:txBody>
      </p:sp>
      <p:sp>
        <p:nvSpPr>
          <p:cNvPr id="17" name="Google Shape;618;p37">
            <a:extLst>
              <a:ext uri="{FF2B5EF4-FFF2-40B4-BE49-F238E27FC236}">
                <a16:creationId xmlns:a16="http://schemas.microsoft.com/office/drawing/2014/main" id="{4B5A94A1-D038-4072-9259-C6B6F6AFF0C5}"/>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58721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326889" y="1537987"/>
            <a:ext cx="8238523" cy="3536459"/>
          </a:xfrm>
        </p:spPr>
        <p:txBody>
          <a:bodyPr/>
          <a:lstStyle/>
          <a:p>
            <a:r>
              <a:rPr lang="en-US" sz="1800" dirty="0"/>
              <a:t>Students have a maximum number of terms they can receive Pell Grant.</a:t>
            </a:r>
          </a:p>
          <a:p>
            <a:pPr lvl="1"/>
            <a:r>
              <a:rPr lang="en-US" sz="1800" dirty="0"/>
              <a:t>600% of an annual award amount, or the equivalent of 12 full time semesters.</a:t>
            </a:r>
            <a:br>
              <a:rPr lang="en-US" sz="1800" dirty="0"/>
            </a:br>
            <a:endParaRPr lang="en-US" sz="1050" dirty="0"/>
          </a:p>
          <a:p>
            <a:r>
              <a:rPr lang="en-US" sz="1800" dirty="0"/>
              <a:t>Year-round Pell Grants remain.</a:t>
            </a:r>
          </a:p>
          <a:p>
            <a:pPr lvl="1"/>
            <a:r>
              <a:rPr lang="en-US" sz="1800" dirty="0"/>
              <a:t>Students can attend on a year-round basis and receive up to 150% of their annual award.</a:t>
            </a:r>
          </a:p>
          <a:p>
            <a:pPr lvl="1"/>
            <a:r>
              <a:rPr lang="en-US" sz="1800" dirty="0"/>
              <a:t>Serves as an incentive to complete the credential/degree.</a:t>
            </a:r>
            <a:br>
              <a:rPr lang="en-US" sz="1800" dirty="0"/>
            </a:br>
            <a:r>
              <a:rPr lang="en-US" sz="1050" dirty="0"/>
              <a:t> </a:t>
            </a:r>
          </a:p>
          <a:p>
            <a:r>
              <a:rPr lang="en-US" sz="1800" dirty="0"/>
              <a:t>Still have the 12 full-time semester limit for receiving the Pell Grant.</a:t>
            </a:r>
          </a:p>
          <a:p>
            <a:endParaRPr lang="en-US" dirty="0"/>
          </a:p>
        </p:txBody>
      </p:sp>
      <p:sp>
        <p:nvSpPr>
          <p:cNvPr id="19" name="Google Shape;189;p12">
            <a:extLst>
              <a:ext uri="{FF2B5EF4-FFF2-40B4-BE49-F238E27FC236}">
                <a16:creationId xmlns:a16="http://schemas.microsoft.com/office/drawing/2014/main" id="{C0B6728A-3D3D-435F-B76B-0F8BD1958E3C}"/>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FEDERAL PELL GRANT 2020-2021</a:t>
            </a:r>
            <a:endParaRPr dirty="0"/>
          </a:p>
        </p:txBody>
      </p:sp>
      <p:sp>
        <p:nvSpPr>
          <p:cNvPr id="20" name="Google Shape;618;p37">
            <a:extLst>
              <a:ext uri="{FF2B5EF4-FFF2-40B4-BE49-F238E27FC236}">
                <a16:creationId xmlns:a16="http://schemas.microsoft.com/office/drawing/2014/main" id="{80826F7D-82AE-4391-B565-E690DCC853F8}"/>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99188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BF5A24-A8CF-48C6-8416-3897DE3F05AD}"/>
              </a:ext>
            </a:extLst>
          </p:cNvPr>
          <p:cNvSpPr>
            <a:spLocks noGrp="1"/>
          </p:cNvSpPr>
          <p:nvPr>
            <p:ph type="body" idx="2"/>
          </p:nvPr>
        </p:nvSpPr>
        <p:spPr>
          <a:xfrm>
            <a:off x="4396123" y="1416068"/>
            <a:ext cx="2998000" cy="2417622"/>
          </a:xfrm>
        </p:spPr>
        <p:txBody>
          <a:bodyPr/>
          <a:lstStyle/>
          <a:p>
            <a:endParaRPr lang="en-US" dirty="0"/>
          </a:p>
        </p:txBody>
      </p:sp>
      <p:sp>
        <p:nvSpPr>
          <p:cNvPr id="17" name="Pie 16"/>
          <p:cNvSpPr/>
          <p:nvPr/>
        </p:nvSpPr>
        <p:spPr>
          <a:xfrm>
            <a:off x="311166" y="1416068"/>
            <a:ext cx="2843514" cy="3004209"/>
          </a:xfrm>
          <a:prstGeom prst="pie">
            <a:avLst>
              <a:gd name="adj1" fmla="val 5400000"/>
              <a:gd name="adj2" fmla="val 16200000"/>
            </a:avLst>
          </a:prstGeom>
          <a:solidFill>
            <a:srgbClr val="F5DF59"/>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nvGrpSpPr>
          <p:cNvPr id="18" name="Group 17"/>
          <p:cNvGrpSpPr/>
          <p:nvPr/>
        </p:nvGrpSpPr>
        <p:grpSpPr>
          <a:xfrm>
            <a:off x="1749801" y="1418710"/>
            <a:ext cx="6175000" cy="2907749"/>
            <a:chOff x="2184400" y="0"/>
            <a:chExt cx="6502400" cy="4368800"/>
          </a:xfrm>
          <a:scene3d>
            <a:camera prst="orthographicFront"/>
            <a:lightRig rig="threePt" dir="t">
              <a:rot lat="0" lon="0" rev="7500000"/>
            </a:lightRig>
          </a:scene3d>
        </p:grpSpPr>
        <p:sp>
          <p:nvSpPr>
            <p:cNvPr id="27" name="Rectangle 26"/>
            <p:cNvSpPr/>
            <p:nvPr/>
          </p:nvSpPr>
          <p:spPr>
            <a:xfrm>
              <a:off x="2184400" y="0"/>
              <a:ext cx="6502400" cy="4368800"/>
            </a:xfrm>
            <a:prstGeom prst="rect">
              <a:avLst/>
            </a:prstGeom>
            <a:sp3d extrusionH="190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8" name="Rectangle 27"/>
            <p:cNvSpPr/>
            <p:nvPr/>
          </p:nvSpPr>
          <p:spPr>
            <a:xfrm>
              <a:off x="2184400" y="0"/>
              <a:ext cx="6502400" cy="131064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008" tIns="60008" rIns="60008" bIns="60008" numCol="1" spcCol="1270" anchor="ctr" anchorCtr="0">
              <a:noAutofit/>
            </a:bodyPr>
            <a:lstStyle/>
            <a:p>
              <a:pPr algn="ctr" defTabSz="700088">
                <a:lnSpc>
                  <a:spcPct val="90000"/>
                </a:lnSpc>
                <a:spcBef>
                  <a:spcPct val="0"/>
                </a:spcBef>
                <a:spcAft>
                  <a:spcPct val="35000"/>
                </a:spcAft>
                <a:buClrTx/>
                <a:defRPr/>
              </a:pPr>
              <a:endParaRPr lang="en-US" sz="2100" kern="1200" dirty="0">
                <a:solidFill>
                  <a:srgbClr val="1D405D"/>
                </a:solidFill>
                <a:latin typeface="Roboto Condensed Light" panose="02000000000000000000" pitchFamily="2" charset="0"/>
                <a:ea typeface="Roboto Condensed Light" panose="02000000000000000000" pitchFamily="2" charset="0"/>
              </a:endParaRPr>
            </a:p>
            <a:p>
              <a:pPr defTabSz="700088">
                <a:lnSpc>
                  <a:spcPct val="90000"/>
                </a:lnSpc>
                <a:spcBef>
                  <a:spcPct val="0"/>
                </a:spcBef>
                <a:spcAft>
                  <a:spcPct val="35000"/>
                </a:spcAft>
                <a:buClrTx/>
                <a:defRPr/>
              </a:pPr>
              <a:r>
                <a:rPr lang="en-US" sz="2100" kern="1200" dirty="0">
                  <a:solidFill>
                    <a:srgbClr val="1D405D"/>
                  </a:solidFill>
                  <a:latin typeface="Roboto Condensed Light" panose="02000000000000000000" pitchFamily="2" charset="0"/>
                  <a:ea typeface="Roboto Condensed Light" panose="02000000000000000000" pitchFamily="2" charset="0"/>
                </a:rPr>
                <a:t>For any 2020–21 TEACH Grant first disbursed on or after Oct. 1, 2020, and before Oct. 1, 2021, the maximum award of $4,000 is reduced by 5.7 percent ($228).</a:t>
              </a:r>
            </a:p>
          </p:txBody>
        </p:sp>
      </p:grpSp>
      <p:sp>
        <p:nvSpPr>
          <p:cNvPr id="19" name="Pie 18"/>
          <p:cNvSpPr/>
          <p:nvPr/>
        </p:nvSpPr>
        <p:spPr>
          <a:xfrm>
            <a:off x="804783" y="2615684"/>
            <a:ext cx="1846977" cy="1804593"/>
          </a:xfrm>
          <a:prstGeom prst="pie">
            <a:avLst>
              <a:gd name="adj1" fmla="val 5400000"/>
              <a:gd name="adj2" fmla="val 16200000"/>
            </a:avLst>
          </a:prstGeom>
          <a:solidFill>
            <a:srgbClr val="F5DF59"/>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nvGrpSpPr>
          <p:cNvPr id="20" name="Group 19"/>
          <p:cNvGrpSpPr/>
          <p:nvPr/>
        </p:nvGrpSpPr>
        <p:grpSpPr>
          <a:xfrm>
            <a:off x="1749801" y="2615685"/>
            <a:ext cx="6174999" cy="1804593"/>
            <a:chOff x="2184400" y="1529082"/>
            <a:chExt cx="6502400" cy="2839717"/>
          </a:xfrm>
          <a:scene3d>
            <a:camera prst="orthographicFront"/>
            <a:lightRig rig="threePt" dir="t">
              <a:rot lat="0" lon="0" rev="7500000"/>
            </a:lightRig>
          </a:scene3d>
        </p:grpSpPr>
        <p:sp>
          <p:nvSpPr>
            <p:cNvPr id="25" name="Rectangle 24"/>
            <p:cNvSpPr/>
            <p:nvPr/>
          </p:nvSpPr>
          <p:spPr>
            <a:xfrm>
              <a:off x="2184400" y="1529082"/>
              <a:ext cx="6502400" cy="2839717"/>
            </a:xfrm>
            <a:prstGeom prst="rect">
              <a:avLst/>
            </a:prstGeom>
            <a:sp3d extrusionH="190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6" name="Rectangle 25"/>
            <p:cNvSpPr/>
            <p:nvPr/>
          </p:nvSpPr>
          <p:spPr>
            <a:xfrm>
              <a:off x="2184400" y="1613018"/>
              <a:ext cx="6502400" cy="131063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008" tIns="60008" rIns="60008" bIns="60008" numCol="1" spcCol="1270" anchor="ctr" anchorCtr="0">
              <a:noAutofit/>
            </a:bodyPr>
            <a:lstStyle/>
            <a:p>
              <a:pPr defTabSz="700088">
                <a:lnSpc>
                  <a:spcPct val="90000"/>
                </a:lnSpc>
                <a:spcBef>
                  <a:spcPct val="0"/>
                </a:spcBef>
                <a:spcAft>
                  <a:spcPct val="35000"/>
                </a:spcAft>
                <a:buClrTx/>
                <a:defRPr/>
              </a:pPr>
              <a:r>
                <a:rPr lang="en-US" sz="2100" kern="1200" dirty="0">
                  <a:solidFill>
                    <a:srgbClr val="1D405D"/>
                  </a:solidFill>
                  <a:latin typeface="Roboto Condensed Light" panose="02000000000000000000" pitchFamily="2" charset="0"/>
                  <a:ea typeface="Roboto Condensed Light" panose="02000000000000000000" pitchFamily="2" charset="0"/>
                </a:rPr>
                <a:t>Grant of up to </a:t>
              </a:r>
              <a:r>
                <a:rPr lang="en-US" sz="2100" b="1" kern="1200" dirty="0">
                  <a:solidFill>
                    <a:srgbClr val="1D405D"/>
                  </a:solidFill>
                  <a:latin typeface="Roboto Condensed Light" panose="02000000000000000000" pitchFamily="2" charset="0"/>
                  <a:ea typeface="Roboto Condensed Light" panose="02000000000000000000" pitchFamily="2" charset="0"/>
                </a:rPr>
                <a:t>$3,772 </a:t>
              </a:r>
              <a:r>
                <a:rPr lang="en-US" sz="2100" kern="1200" dirty="0">
                  <a:solidFill>
                    <a:srgbClr val="1D405D"/>
                  </a:solidFill>
                  <a:latin typeface="Roboto Condensed Light" panose="02000000000000000000" pitchFamily="2" charset="0"/>
                  <a:ea typeface="Roboto Condensed Light" panose="02000000000000000000" pitchFamily="2" charset="0"/>
                </a:rPr>
                <a:t>per year to students who intend to teach in a public or private elementary or secondary school that serves students from low-income families.</a:t>
              </a:r>
            </a:p>
          </p:txBody>
        </p:sp>
      </p:grpSp>
      <p:sp>
        <p:nvSpPr>
          <p:cNvPr id="21" name="Pie 20"/>
          <p:cNvSpPr/>
          <p:nvPr/>
        </p:nvSpPr>
        <p:spPr>
          <a:xfrm>
            <a:off x="1313638" y="3547953"/>
            <a:ext cx="880922" cy="872324"/>
          </a:xfrm>
          <a:prstGeom prst="pie">
            <a:avLst>
              <a:gd name="adj1" fmla="val 5400000"/>
              <a:gd name="adj2" fmla="val 16200000"/>
            </a:avLst>
          </a:prstGeom>
          <a:solidFill>
            <a:srgbClr val="F5DF59"/>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nvGrpSpPr>
          <p:cNvPr id="22" name="Group 21"/>
          <p:cNvGrpSpPr/>
          <p:nvPr/>
        </p:nvGrpSpPr>
        <p:grpSpPr>
          <a:xfrm>
            <a:off x="1749801" y="3547954"/>
            <a:ext cx="6174998" cy="872324"/>
            <a:chOff x="2184400" y="2838991"/>
            <a:chExt cx="6502400" cy="1310638"/>
          </a:xfrm>
          <a:scene3d>
            <a:camera prst="orthographicFront"/>
            <a:lightRig rig="threePt" dir="t">
              <a:rot lat="0" lon="0" rev="7500000"/>
            </a:lightRig>
          </a:scene3d>
        </p:grpSpPr>
        <p:sp>
          <p:nvSpPr>
            <p:cNvPr id="23" name="Rectangle 22"/>
            <p:cNvSpPr/>
            <p:nvPr/>
          </p:nvSpPr>
          <p:spPr>
            <a:xfrm>
              <a:off x="2184400" y="2838991"/>
              <a:ext cx="6502400" cy="1310638"/>
            </a:xfrm>
            <a:prstGeom prst="rect">
              <a:avLst/>
            </a:prstGeom>
            <a:sp3d extrusionH="190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4" name="Rectangle 23"/>
            <p:cNvSpPr/>
            <p:nvPr/>
          </p:nvSpPr>
          <p:spPr>
            <a:xfrm>
              <a:off x="2184400" y="2838991"/>
              <a:ext cx="6502400" cy="131063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008" tIns="60008" rIns="60008" bIns="60008" numCol="1" spcCol="1270" anchor="ctr" anchorCtr="0">
              <a:noAutofit/>
            </a:bodyPr>
            <a:lstStyle/>
            <a:p>
              <a:pPr defTabSz="700088">
                <a:lnSpc>
                  <a:spcPct val="90000"/>
                </a:lnSpc>
                <a:spcBef>
                  <a:spcPct val="0"/>
                </a:spcBef>
                <a:spcAft>
                  <a:spcPct val="35000"/>
                </a:spcAft>
                <a:buClrTx/>
                <a:defRPr/>
              </a:pPr>
              <a:r>
                <a:rPr lang="en-US" sz="2100" kern="1200" dirty="0">
                  <a:solidFill>
                    <a:srgbClr val="1D405D"/>
                  </a:solidFill>
                  <a:latin typeface="Roboto Condensed Light" panose="02000000000000000000" pitchFamily="2" charset="0"/>
                  <a:ea typeface="Roboto Condensed Light" panose="02000000000000000000" pitchFamily="2" charset="0"/>
                </a:rPr>
                <a:t>Service requirement upon graduation must be met, or grant becomes an Unsubsidized Direct Loan that must be re-paid!</a:t>
              </a:r>
            </a:p>
          </p:txBody>
        </p:sp>
      </p:grpSp>
      <p:sp>
        <p:nvSpPr>
          <p:cNvPr id="37" name="Google Shape;189;p12">
            <a:extLst>
              <a:ext uri="{FF2B5EF4-FFF2-40B4-BE49-F238E27FC236}">
                <a16:creationId xmlns:a16="http://schemas.microsoft.com/office/drawing/2014/main" id="{B1627877-64B7-4D6A-B035-DCC6168949AC}"/>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TEACH GRANT 2020-2021</a:t>
            </a:r>
            <a:endParaRPr dirty="0"/>
          </a:p>
        </p:txBody>
      </p:sp>
      <p:sp>
        <p:nvSpPr>
          <p:cNvPr id="38" name="Google Shape;618;p37">
            <a:extLst>
              <a:ext uri="{FF2B5EF4-FFF2-40B4-BE49-F238E27FC236}">
                <a16:creationId xmlns:a16="http://schemas.microsoft.com/office/drawing/2014/main" id="{07793433-3756-415C-964F-774EF2404241}"/>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04059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0A8F24-AE8C-4C04-BA68-707D522EE592}"/>
              </a:ext>
            </a:extLst>
          </p:cNvPr>
          <p:cNvSpPr>
            <a:spLocks noGrp="1"/>
          </p:cNvSpPr>
          <p:nvPr>
            <p:ph type="body" idx="2"/>
          </p:nvPr>
        </p:nvSpPr>
        <p:spPr>
          <a:xfrm>
            <a:off x="179551" y="1678949"/>
            <a:ext cx="3784983" cy="2885590"/>
          </a:xfrm>
        </p:spPr>
        <p:txBody>
          <a:bodyPr/>
          <a:lstStyle/>
          <a:p>
            <a:r>
              <a:rPr lang="en-US" sz="1800" kern="1200" dirty="0">
                <a:solidFill>
                  <a:srgbClr val="1D405D"/>
                </a:solidFill>
                <a:latin typeface="Roboto Condensed Light" panose="02000000000000000000" pitchFamily="2" charset="0"/>
                <a:ea typeface="Roboto Condensed Light" panose="02000000000000000000" pitchFamily="2" charset="0"/>
              </a:rPr>
              <a:t>Can vary significantly in amount between colleges and universities.</a:t>
            </a:r>
            <a:br>
              <a:rPr lang="en-US" sz="1800" kern="1200" dirty="0">
                <a:solidFill>
                  <a:srgbClr val="1D405D"/>
                </a:solidFill>
                <a:latin typeface="Roboto Condensed Light" panose="02000000000000000000" pitchFamily="2" charset="0"/>
                <a:ea typeface="Roboto Condensed Light" panose="02000000000000000000" pitchFamily="2" charset="0"/>
              </a:rPr>
            </a:br>
            <a:endParaRPr lang="en-US" sz="1050" dirty="0"/>
          </a:p>
          <a:p>
            <a:r>
              <a:rPr lang="en-US" sz="1800" kern="1200" dirty="0">
                <a:solidFill>
                  <a:srgbClr val="1D405D"/>
                </a:solidFill>
                <a:latin typeface="Roboto Condensed Light" panose="02000000000000000000" pitchFamily="2" charset="0"/>
                <a:ea typeface="Roboto Condensed Light" panose="02000000000000000000" pitchFamily="2" charset="0"/>
              </a:rPr>
              <a:t>“Priority Deadlines” can impact eligibility between schools.</a:t>
            </a:r>
            <a:br>
              <a:rPr lang="en-US" sz="1800" kern="1200" dirty="0">
                <a:solidFill>
                  <a:srgbClr val="1D405D"/>
                </a:solidFill>
                <a:latin typeface="Roboto Condensed Light" panose="02000000000000000000" pitchFamily="2" charset="0"/>
                <a:ea typeface="Roboto Condensed Light" panose="02000000000000000000" pitchFamily="2" charset="0"/>
              </a:rPr>
            </a:br>
            <a:endParaRPr lang="en-US" sz="1050" kern="1200" dirty="0">
              <a:solidFill>
                <a:srgbClr val="1D405D"/>
              </a:solidFill>
              <a:latin typeface="Roboto Condensed Light" panose="02000000000000000000" pitchFamily="2" charset="0"/>
              <a:ea typeface="Roboto Condensed Light" panose="02000000000000000000" pitchFamily="2" charset="0"/>
            </a:endParaRPr>
          </a:p>
          <a:p>
            <a:r>
              <a:rPr lang="en-US" sz="1800" kern="1200" dirty="0">
                <a:solidFill>
                  <a:srgbClr val="1D405D"/>
                </a:solidFill>
                <a:latin typeface="Roboto Condensed Light" panose="02000000000000000000" pitchFamily="2" charset="0"/>
                <a:ea typeface="Roboto Condensed Light" panose="02000000000000000000" pitchFamily="2" charset="0"/>
              </a:rPr>
              <a:t>For most schools, FWS earnings are given in paycheck form and not applied directly to the student’s bill. </a:t>
            </a:r>
          </a:p>
          <a:p>
            <a:endParaRPr lang="en-US" kern="1200" dirty="0">
              <a:solidFill>
                <a:srgbClr val="1D405D"/>
              </a:solidFill>
              <a:latin typeface="Roboto Condensed Light" panose="02000000000000000000" pitchFamily="2" charset="0"/>
              <a:ea typeface="Roboto Condensed Light" panose="02000000000000000000" pitchFamily="2" charset="0"/>
            </a:endParaRPr>
          </a:p>
          <a:p>
            <a:endParaRPr lang="en-US" dirty="0"/>
          </a:p>
        </p:txBody>
      </p:sp>
      <p:sp>
        <p:nvSpPr>
          <p:cNvPr id="28" name="Rectangle 27">
            <a:extLst>
              <a:ext uri="{FF2B5EF4-FFF2-40B4-BE49-F238E27FC236}">
                <a16:creationId xmlns:a16="http://schemas.microsoft.com/office/drawing/2014/main" id="{FA5EE2F5-7B2C-4EE9-AD42-22981510B202}"/>
              </a:ext>
            </a:extLst>
          </p:cNvPr>
          <p:cNvSpPr/>
          <p:nvPr/>
        </p:nvSpPr>
        <p:spPr>
          <a:xfrm>
            <a:off x="6601266" y="1808580"/>
            <a:ext cx="2269895" cy="2195380"/>
          </a:xfrm>
          <a:prstGeom prst="rect">
            <a:avLst/>
          </a:prstGeom>
          <a:noFill/>
          <a:ln>
            <a:solidFill>
              <a:srgbClr val="9FD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2706937-01C2-44F6-8773-DF1B82255364}"/>
              </a:ext>
            </a:extLst>
          </p:cNvPr>
          <p:cNvSpPr/>
          <p:nvPr/>
        </p:nvSpPr>
        <p:spPr>
          <a:xfrm>
            <a:off x="4111872" y="1808580"/>
            <a:ext cx="2269895" cy="2195380"/>
          </a:xfrm>
          <a:prstGeom prst="rect">
            <a:avLst/>
          </a:prstGeom>
          <a:noFill/>
          <a:ln>
            <a:solidFill>
              <a:srgbClr val="9FD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0"/>
          <p:cNvSpPr/>
          <p:nvPr/>
        </p:nvSpPr>
        <p:spPr>
          <a:xfrm>
            <a:off x="4374348" y="2059795"/>
            <a:ext cx="1744942" cy="16485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buClrTx/>
            </a:pPr>
            <a:r>
              <a:rPr lang="en-US" sz="2400" kern="1200" dirty="0">
                <a:solidFill>
                  <a:srgbClr val="1D405D"/>
                </a:solidFill>
                <a:latin typeface="Roboto Condensed Light" panose="02000000000000000000" pitchFamily="2" charset="0"/>
                <a:ea typeface="Roboto Condensed Light" panose="02000000000000000000" pitchFamily="2" charset="0"/>
              </a:rPr>
              <a:t>Federal Supplemental Education Opportunity Grant (SEOG)</a:t>
            </a:r>
          </a:p>
        </p:txBody>
      </p:sp>
      <p:sp>
        <p:nvSpPr>
          <p:cNvPr id="16" name="Oval 12"/>
          <p:cNvSpPr/>
          <p:nvPr/>
        </p:nvSpPr>
        <p:spPr>
          <a:xfrm>
            <a:off x="6895941" y="2205070"/>
            <a:ext cx="1680543" cy="14023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algn="ctr" defTabSz="600075">
              <a:lnSpc>
                <a:spcPct val="90000"/>
              </a:lnSpc>
              <a:spcBef>
                <a:spcPct val="0"/>
              </a:spcBef>
              <a:spcAft>
                <a:spcPct val="35000"/>
              </a:spcAft>
              <a:buClrTx/>
            </a:pPr>
            <a:r>
              <a:rPr lang="en-US" sz="2400" kern="1200" dirty="0">
                <a:solidFill>
                  <a:srgbClr val="1D405D"/>
                </a:solidFill>
                <a:latin typeface="Roboto Condensed Light" panose="02000000000000000000" pitchFamily="2" charset="0"/>
                <a:ea typeface="Roboto Condensed Light" panose="02000000000000000000" pitchFamily="2" charset="0"/>
              </a:rPr>
              <a:t>Federal Work-Study</a:t>
            </a:r>
          </a:p>
        </p:txBody>
      </p:sp>
      <p:sp>
        <p:nvSpPr>
          <p:cNvPr id="27" name="Google Shape;189;p12">
            <a:extLst>
              <a:ext uri="{FF2B5EF4-FFF2-40B4-BE49-F238E27FC236}">
                <a16:creationId xmlns:a16="http://schemas.microsoft.com/office/drawing/2014/main" id="{D4F601E7-A952-4A36-B77E-8103AA453726}"/>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CAMPUS BASED PROGRAMS 2020-2021</a:t>
            </a:r>
            <a:endParaRPr dirty="0"/>
          </a:p>
        </p:txBody>
      </p:sp>
      <p:sp>
        <p:nvSpPr>
          <p:cNvPr id="29" name="Google Shape;618;p37">
            <a:extLst>
              <a:ext uri="{FF2B5EF4-FFF2-40B4-BE49-F238E27FC236}">
                <a16:creationId xmlns:a16="http://schemas.microsoft.com/office/drawing/2014/main" id="{A3B1BA56-83BD-48AB-A24D-E10EF7DA6A6E}"/>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09484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175932" y="3136200"/>
            <a:ext cx="5354714"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FAFSA UPDATES FOR 2021-2022</a:t>
            </a:r>
            <a:endParaRPr dirty="0"/>
          </a:p>
        </p:txBody>
      </p:sp>
      <p:grpSp>
        <p:nvGrpSpPr>
          <p:cNvPr id="13" name="Google Shape;613;p37">
            <a:extLst>
              <a:ext uri="{FF2B5EF4-FFF2-40B4-BE49-F238E27FC236}">
                <a16:creationId xmlns:a16="http://schemas.microsoft.com/office/drawing/2014/main" id="{72DFE382-1535-484A-9AE6-F49FEBBDA8EC}"/>
              </a:ext>
            </a:extLst>
          </p:cNvPr>
          <p:cNvGrpSpPr/>
          <p:nvPr/>
        </p:nvGrpSpPr>
        <p:grpSpPr>
          <a:xfrm>
            <a:off x="787862" y="782920"/>
            <a:ext cx="1955338" cy="1955338"/>
            <a:chOff x="2594050" y="1631825"/>
            <a:chExt cx="439625" cy="439625"/>
          </a:xfrm>
        </p:grpSpPr>
        <p:sp>
          <p:nvSpPr>
            <p:cNvPr id="14" name="Google Shape;614;p37">
              <a:extLst>
                <a:ext uri="{FF2B5EF4-FFF2-40B4-BE49-F238E27FC236}">
                  <a16:creationId xmlns:a16="http://schemas.microsoft.com/office/drawing/2014/main" id="{5D94013A-3C5C-4011-8769-3C502DF1EDC2}"/>
                </a:ext>
              </a:extLst>
            </p:cNvPr>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615;p37">
              <a:extLst>
                <a:ext uri="{FF2B5EF4-FFF2-40B4-BE49-F238E27FC236}">
                  <a16:creationId xmlns:a16="http://schemas.microsoft.com/office/drawing/2014/main" id="{AD289FFC-41F4-414C-9C21-075F708606F8}"/>
                </a:ext>
              </a:extLst>
            </p:cNvPr>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616;p37">
              <a:extLst>
                <a:ext uri="{FF2B5EF4-FFF2-40B4-BE49-F238E27FC236}">
                  <a16:creationId xmlns:a16="http://schemas.microsoft.com/office/drawing/2014/main" id="{B1E2F50F-DD2C-47A9-9EFA-792AECFCCE4F}"/>
                </a:ext>
              </a:extLst>
            </p:cNvPr>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617;p37">
              <a:extLst>
                <a:ext uri="{FF2B5EF4-FFF2-40B4-BE49-F238E27FC236}">
                  <a16:creationId xmlns:a16="http://schemas.microsoft.com/office/drawing/2014/main" id="{34273977-E28A-4775-A3DC-1759E0B12C51}"/>
                </a:ext>
              </a:extLst>
            </p:cNvPr>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326889" y="1545608"/>
            <a:ext cx="7015508" cy="3520746"/>
          </a:xfrm>
        </p:spPr>
        <p:txBody>
          <a:bodyPr>
            <a:normAutofit/>
          </a:bodyPr>
          <a:lstStyle/>
          <a:p>
            <a:pPr>
              <a:buSzPct val="85000"/>
            </a:pPr>
            <a:r>
              <a:rPr lang="en-US" dirty="0"/>
              <a:t>Undergraduate or graduate students are eligible.</a:t>
            </a:r>
            <a:br>
              <a:rPr lang="en-US" sz="1800" dirty="0"/>
            </a:br>
            <a:endParaRPr lang="en-US" sz="1050" dirty="0"/>
          </a:p>
          <a:p>
            <a:pPr>
              <a:buSzPct val="85000"/>
            </a:pPr>
            <a:r>
              <a:rPr lang="en-US" dirty="0"/>
              <a:t>Employment can be on or off campus.</a:t>
            </a:r>
            <a:br>
              <a:rPr lang="en-US" sz="1800" dirty="0"/>
            </a:br>
            <a:endParaRPr lang="en-US" sz="1050" dirty="0"/>
          </a:p>
          <a:p>
            <a:pPr>
              <a:buSzPct val="85000"/>
            </a:pPr>
            <a:r>
              <a:rPr lang="en-US" b="1" dirty="0"/>
              <a:t>FWS wages are excluded from EFC calculation.</a:t>
            </a:r>
            <a:br>
              <a:rPr lang="en-US" sz="1800" b="1" dirty="0"/>
            </a:br>
            <a:endParaRPr lang="en-US" sz="1050" dirty="0"/>
          </a:p>
          <a:p>
            <a:pPr>
              <a:buSzPct val="85000"/>
            </a:pPr>
            <a:r>
              <a:rPr lang="en-US" dirty="0"/>
              <a:t>Ohio Minimum Wage in 2020 is $8.70/hour.</a:t>
            </a:r>
            <a:br>
              <a:rPr lang="en-US" sz="1800" dirty="0"/>
            </a:br>
            <a:endParaRPr lang="en-US" sz="1050" dirty="0"/>
          </a:p>
          <a:p>
            <a:pPr>
              <a:buSzPct val="85000"/>
            </a:pPr>
            <a:r>
              <a:rPr lang="en-US" dirty="0"/>
              <a:t>There is a difference between work study and “work” or “employment” on an award letter.</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045" y="1305731"/>
            <a:ext cx="200025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Google Shape;189;p12">
            <a:extLst>
              <a:ext uri="{FF2B5EF4-FFF2-40B4-BE49-F238E27FC236}">
                <a16:creationId xmlns:a16="http://schemas.microsoft.com/office/drawing/2014/main" id="{096BDFFF-DC8A-48CA-9274-0C912F403397}"/>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FEDERAL WORK-STUDY (FWS)</a:t>
            </a:r>
            <a:endParaRPr dirty="0"/>
          </a:p>
        </p:txBody>
      </p:sp>
      <p:sp>
        <p:nvSpPr>
          <p:cNvPr id="17" name="Google Shape;618;p37">
            <a:extLst>
              <a:ext uri="{FF2B5EF4-FFF2-40B4-BE49-F238E27FC236}">
                <a16:creationId xmlns:a16="http://schemas.microsoft.com/office/drawing/2014/main" id="{41CEE33E-DFD3-4DC1-87C3-A2A33A9EF85C}"/>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435164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23130" y="1539410"/>
            <a:ext cx="8904492" cy="3025129"/>
          </a:xfrm>
        </p:spPr>
        <p:txBody>
          <a:bodyPr>
            <a:normAutofit/>
          </a:bodyPr>
          <a:lstStyle/>
          <a:p>
            <a:pPr>
              <a:spcAft>
                <a:spcPts val="600"/>
              </a:spcAft>
            </a:pPr>
            <a:r>
              <a:rPr lang="en-US" sz="2400" dirty="0"/>
              <a:t>Undergraduates with exceptional financial need (Pell Eligible students with the lowest EFC).</a:t>
            </a:r>
          </a:p>
          <a:p>
            <a:pPr>
              <a:spcAft>
                <a:spcPts val="600"/>
              </a:spcAft>
            </a:pPr>
            <a:endParaRPr lang="en-US" sz="2700" dirty="0"/>
          </a:p>
          <a:p>
            <a:pPr>
              <a:spcAft>
                <a:spcPts val="600"/>
              </a:spcAft>
            </a:pPr>
            <a:r>
              <a:rPr lang="en-US" sz="2400" dirty="0"/>
              <a:t>Award ranges from $100 to $4,000, depending on when student applies, financial need, and the funding and policies of school attending.</a:t>
            </a:r>
          </a:p>
        </p:txBody>
      </p:sp>
      <p:sp>
        <p:nvSpPr>
          <p:cNvPr id="15" name="Google Shape;189;p12">
            <a:extLst>
              <a:ext uri="{FF2B5EF4-FFF2-40B4-BE49-F238E27FC236}">
                <a16:creationId xmlns:a16="http://schemas.microsoft.com/office/drawing/2014/main" id="{3AFD0D5D-B6FE-4379-BB6B-8A7942D770FA}"/>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FEDERAL SEOG</a:t>
            </a:r>
            <a:endParaRPr dirty="0"/>
          </a:p>
        </p:txBody>
      </p:sp>
      <p:sp>
        <p:nvSpPr>
          <p:cNvPr id="16" name="Google Shape;618;p37">
            <a:extLst>
              <a:ext uri="{FF2B5EF4-FFF2-40B4-BE49-F238E27FC236}">
                <a16:creationId xmlns:a16="http://schemas.microsoft.com/office/drawing/2014/main" id="{E14CE908-506E-4468-BF82-B1CEB0DE68FF}"/>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648703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493045" y="1366062"/>
            <a:ext cx="7326790" cy="831832"/>
          </a:xfrm>
        </p:spPr>
        <p:txBody>
          <a:bodyPr/>
          <a:lstStyle/>
          <a:p>
            <a:pPr marL="0" indent="0">
              <a:buNone/>
            </a:pPr>
            <a:r>
              <a:rPr lang="en-US" sz="1950" dirty="0"/>
              <a:t>Direct Subsidized and Unsubsidized Loans are two separate, unique types of loans that are awarded separately.</a:t>
            </a:r>
          </a:p>
          <a:p>
            <a:endParaRPr lang="en-US" dirty="0"/>
          </a:p>
        </p:txBody>
      </p:sp>
      <p:graphicFrame>
        <p:nvGraphicFramePr>
          <p:cNvPr id="4" name="Table 3"/>
          <p:cNvGraphicFramePr>
            <a:graphicFrameLocks noGrp="1"/>
          </p:cNvGraphicFramePr>
          <p:nvPr/>
        </p:nvGraphicFramePr>
        <p:xfrm>
          <a:off x="493045" y="2251698"/>
          <a:ext cx="8272212" cy="2057400"/>
        </p:xfrm>
        <a:graphic>
          <a:graphicData uri="http://schemas.openxmlformats.org/drawingml/2006/table">
            <a:tbl>
              <a:tblPr firstRow="1" bandRow="1">
                <a:tableStyleId>{5C22544A-7EE6-4342-B048-85BDC9FD1C3A}</a:tableStyleId>
              </a:tblPr>
              <a:tblGrid>
                <a:gridCol w="4088565">
                  <a:extLst>
                    <a:ext uri="{9D8B030D-6E8A-4147-A177-3AD203B41FA5}">
                      <a16:colId xmlns:a16="http://schemas.microsoft.com/office/drawing/2014/main" val="20000"/>
                    </a:ext>
                  </a:extLst>
                </a:gridCol>
                <a:gridCol w="4183647">
                  <a:extLst>
                    <a:ext uri="{9D8B030D-6E8A-4147-A177-3AD203B41FA5}">
                      <a16:colId xmlns:a16="http://schemas.microsoft.com/office/drawing/2014/main" val="20001"/>
                    </a:ext>
                  </a:extLst>
                </a:gridCol>
              </a:tblGrid>
              <a:tr h="3886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b="1" dirty="0">
                          <a:latin typeface="Roboto Condensed Light" panose="02000000000000000000" pitchFamily="2" charset="0"/>
                          <a:ea typeface="Roboto Condensed Light" panose="02000000000000000000" pitchFamily="2" charset="0"/>
                        </a:rPr>
                        <a:t>Subsidized Undergraduate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2100" b="1" dirty="0">
                          <a:latin typeface="Roboto Condensed Light" panose="02000000000000000000" pitchFamily="2" charset="0"/>
                          <a:ea typeface="Roboto Condensed Light" panose="02000000000000000000" pitchFamily="2" charset="0"/>
                        </a:rPr>
                        <a:t>Unsubsidized Undergraduate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342900">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1D405D"/>
                          </a:solidFill>
                          <a:latin typeface="Roboto Condensed Light" panose="02000000000000000000" pitchFamily="2" charset="0"/>
                          <a:ea typeface="Roboto Condensed Light" panose="02000000000000000000" pitchFamily="2" charset="0"/>
                        </a:rPr>
                        <a:t>Need based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Not based on financial need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1306048">
                <a:tc>
                  <a:txBody>
                    <a:bodyPr/>
                    <a:lstStyle/>
                    <a:p>
                      <a:pPr algn="ctr"/>
                      <a:br>
                        <a:rPr lang="en-US" sz="1050" b="0" dirty="0">
                          <a:solidFill>
                            <a:srgbClr val="1D405D"/>
                          </a:solidFill>
                          <a:latin typeface="Roboto Condensed Light" panose="02000000000000000000" pitchFamily="2" charset="0"/>
                          <a:ea typeface="Roboto Condensed Light" panose="02000000000000000000" pitchFamily="2" charset="0"/>
                        </a:rPr>
                      </a:br>
                      <a:r>
                        <a:rPr lang="en-US" sz="1800" b="0" dirty="0">
                          <a:solidFill>
                            <a:srgbClr val="1D405D"/>
                          </a:solidFill>
                          <a:latin typeface="Roboto Condensed Light" panose="02000000000000000000" pitchFamily="2" charset="0"/>
                          <a:ea typeface="Roboto Condensed Light" panose="02000000000000000000" pitchFamily="2" charset="0"/>
                        </a:rPr>
                        <a:t>Interest is fixed at 2.75% for new undergraduate loans disbursed during 2020-21*; interest is subsidized while the student is in school and during deferment.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br>
                        <a:rPr lang="en-US" sz="1050" b="0" dirty="0">
                          <a:solidFill>
                            <a:srgbClr val="1D405D"/>
                          </a:solidFill>
                          <a:latin typeface="Roboto Condensed Light" panose="02000000000000000000" pitchFamily="2" charset="0"/>
                          <a:ea typeface="Roboto Condensed Light" panose="02000000000000000000" pitchFamily="2" charset="0"/>
                        </a:rPr>
                      </a:br>
                      <a:r>
                        <a:rPr lang="en-US" sz="1800" b="0" dirty="0">
                          <a:solidFill>
                            <a:srgbClr val="1D405D"/>
                          </a:solidFill>
                          <a:latin typeface="Roboto Condensed Light" panose="02000000000000000000" pitchFamily="2" charset="0"/>
                          <a:ea typeface="Roboto Condensed Light" panose="02000000000000000000" pitchFamily="2" charset="0"/>
                        </a:rPr>
                        <a:t>Interest is fixed at 2.75% for all new loans disbursed during 2020-21*; interest accrues from time of disbursement of the funds.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bl>
          </a:graphicData>
        </a:graphic>
      </p:graphicFrame>
      <p:sp>
        <p:nvSpPr>
          <p:cNvPr id="5" name="Rectangle 4"/>
          <p:cNvSpPr/>
          <p:nvPr/>
        </p:nvSpPr>
        <p:spPr>
          <a:xfrm>
            <a:off x="1184085" y="4489315"/>
            <a:ext cx="6635750" cy="523220"/>
          </a:xfrm>
          <a:prstGeom prst="rect">
            <a:avLst/>
          </a:prstGeom>
        </p:spPr>
        <p:txBody>
          <a:bodyPr wrap="square">
            <a:spAutoFit/>
          </a:bodyPr>
          <a:lstStyle/>
          <a:p>
            <a:pPr algn="ctr" defTabSz="685800" fontAlgn="base">
              <a:spcBef>
                <a:spcPct val="0"/>
              </a:spcBef>
              <a:spcAft>
                <a:spcPct val="0"/>
              </a:spcAft>
              <a:buClrTx/>
            </a:pPr>
            <a:r>
              <a:rPr lang="en-US" kern="1200" dirty="0">
                <a:solidFill>
                  <a:srgbClr val="44546A"/>
                </a:solidFill>
                <a:latin typeface="Roboto Condensed Light" panose="02000000000000000000" pitchFamily="2" charset="0"/>
                <a:ea typeface="Roboto Condensed Light" panose="02000000000000000000" pitchFamily="2" charset="0"/>
                <a:cs typeface="+mn-cs"/>
              </a:rPr>
              <a:t>*Interest rates recalculated annually and are effective July 1st based on the </a:t>
            </a:r>
            <a:br>
              <a:rPr lang="en-US" kern="1200" dirty="0">
                <a:solidFill>
                  <a:srgbClr val="44546A"/>
                </a:solidFill>
                <a:latin typeface="Roboto Condensed Light" panose="02000000000000000000" pitchFamily="2" charset="0"/>
                <a:ea typeface="Roboto Condensed Light" panose="02000000000000000000" pitchFamily="2" charset="0"/>
                <a:cs typeface="+mn-cs"/>
              </a:rPr>
            </a:br>
            <a:r>
              <a:rPr lang="en-US" kern="1200" dirty="0">
                <a:solidFill>
                  <a:srgbClr val="44546A"/>
                </a:solidFill>
                <a:latin typeface="Roboto Condensed Light" panose="02000000000000000000" pitchFamily="2" charset="0"/>
                <a:ea typeface="Roboto Condensed Light" panose="02000000000000000000" pitchFamily="2" charset="0"/>
                <a:cs typeface="+mn-cs"/>
              </a:rPr>
              <a:t>10-year treasury note index plus 2.05%, capped at 8.25%</a:t>
            </a:r>
          </a:p>
        </p:txBody>
      </p:sp>
      <p:sp>
        <p:nvSpPr>
          <p:cNvPr id="18" name="Google Shape;618;p37">
            <a:extLst>
              <a:ext uri="{FF2B5EF4-FFF2-40B4-BE49-F238E27FC236}">
                <a16:creationId xmlns:a16="http://schemas.microsoft.com/office/drawing/2014/main" id="{BC09AFF1-5C71-4C51-BFA9-DB1B31BB59EC}"/>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89;p12">
            <a:extLst>
              <a:ext uri="{FF2B5EF4-FFF2-40B4-BE49-F238E27FC236}">
                <a16:creationId xmlns:a16="http://schemas.microsoft.com/office/drawing/2014/main" id="{3C1D819E-75AD-4ED4-8445-1B2A8D63C226}"/>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DIRECT LOANS: UNDERGRADUATE 2020-2021</a:t>
            </a:r>
            <a:endParaRPr dirty="0"/>
          </a:p>
        </p:txBody>
      </p:sp>
    </p:spTree>
    <p:extLst>
      <p:ext uri="{BB962C8B-B14F-4D97-AF65-F5344CB8AC3E}">
        <p14:creationId xmlns:p14="http://schemas.microsoft.com/office/powerpoint/2010/main" val="33802987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75121" y="1440180"/>
          <a:ext cx="8193760" cy="2263140"/>
        </p:xfrm>
        <a:graphic>
          <a:graphicData uri="http://schemas.openxmlformats.org/drawingml/2006/table">
            <a:tbl>
              <a:tblPr firstRow="1" bandRow="1">
                <a:tableStyleId>{6E25E649-3F16-4E02-A733-19D2CDBF48F0}</a:tableStyleId>
              </a:tblPr>
              <a:tblGrid>
                <a:gridCol w="2048440">
                  <a:extLst>
                    <a:ext uri="{9D8B030D-6E8A-4147-A177-3AD203B41FA5}">
                      <a16:colId xmlns:a16="http://schemas.microsoft.com/office/drawing/2014/main" val="20000"/>
                    </a:ext>
                  </a:extLst>
                </a:gridCol>
                <a:gridCol w="2048440">
                  <a:extLst>
                    <a:ext uri="{9D8B030D-6E8A-4147-A177-3AD203B41FA5}">
                      <a16:colId xmlns:a16="http://schemas.microsoft.com/office/drawing/2014/main" val="20001"/>
                    </a:ext>
                  </a:extLst>
                </a:gridCol>
                <a:gridCol w="2048440">
                  <a:extLst>
                    <a:ext uri="{9D8B030D-6E8A-4147-A177-3AD203B41FA5}">
                      <a16:colId xmlns:a16="http://schemas.microsoft.com/office/drawing/2014/main" val="20002"/>
                    </a:ext>
                  </a:extLst>
                </a:gridCol>
                <a:gridCol w="2048440">
                  <a:extLst>
                    <a:ext uri="{9D8B030D-6E8A-4147-A177-3AD203B41FA5}">
                      <a16:colId xmlns:a16="http://schemas.microsoft.com/office/drawing/2014/main" val="20003"/>
                    </a:ext>
                  </a:extLst>
                </a:gridCol>
              </a:tblGrid>
              <a:tr h="891540">
                <a:tc>
                  <a:txBody>
                    <a:bodyPr/>
                    <a:lstStyle/>
                    <a:p>
                      <a:pPr algn="ctr"/>
                      <a:r>
                        <a:rPr lang="en-US" sz="1800" b="1" dirty="0">
                          <a:latin typeface="Roboto Condensed Light" panose="02000000000000000000" pitchFamily="2" charset="0"/>
                          <a:ea typeface="Roboto Condensed Light" panose="02000000000000000000" pitchFamily="2" charset="0"/>
                        </a:rPr>
                        <a:t>Class Year</a:t>
                      </a:r>
                    </a:p>
                  </a:txBody>
                  <a:tcPr marL="68580" marR="68580" marT="34290" marB="34290" anchor="ctr">
                    <a:solidFill>
                      <a:srgbClr val="2D89CA"/>
                    </a:solidFill>
                  </a:tcPr>
                </a:tc>
                <a:tc>
                  <a:txBody>
                    <a:bodyPr/>
                    <a:lstStyle/>
                    <a:p>
                      <a:pPr algn="ctr"/>
                      <a:r>
                        <a:rPr lang="en-US" sz="1800" b="1" dirty="0">
                          <a:latin typeface="Roboto Condensed Light" panose="02000000000000000000" pitchFamily="2" charset="0"/>
                          <a:ea typeface="Roboto Condensed Light" panose="02000000000000000000" pitchFamily="2" charset="0"/>
                        </a:rPr>
                        <a:t>Maximum Subsidized Amount</a:t>
                      </a:r>
                    </a:p>
                  </a:txBody>
                  <a:tcPr marL="68580" marR="68580" marT="34290" marB="34290" anchor="ctr">
                    <a:solidFill>
                      <a:srgbClr val="2D89CA"/>
                    </a:solidFill>
                  </a:tcPr>
                </a:tc>
                <a:tc>
                  <a:txBody>
                    <a:bodyPr/>
                    <a:lstStyle/>
                    <a:p>
                      <a:pPr algn="ctr"/>
                      <a:r>
                        <a:rPr lang="en-US" sz="1800" b="1" dirty="0">
                          <a:latin typeface="Roboto Condensed Light" panose="02000000000000000000" pitchFamily="2" charset="0"/>
                          <a:ea typeface="Roboto Condensed Light" panose="02000000000000000000" pitchFamily="2" charset="0"/>
                        </a:rPr>
                        <a:t>Additional Unsubsidized Amount</a:t>
                      </a:r>
                    </a:p>
                  </a:txBody>
                  <a:tcPr marL="68580" marR="68580" marT="34290" marB="34290" anchor="ctr">
                    <a:solidFill>
                      <a:srgbClr val="2D89CA"/>
                    </a:solidFill>
                  </a:tcPr>
                </a:tc>
                <a:tc>
                  <a:txBody>
                    <a:bodyPr/>
                    <a:lstStyle/>
                    <a:p>
                      <a:pPr algn="ctr"/>
                      <a:r>
                        <a:rPr lang="en-US" sz="1800" b="1" dirty="0">
                          <a:latin typeface="Roboto Condensed Light" panose="02000000000000000000" pitchFamily="2" charset="0"/>
                          <a:ea typeface="Roboto Condensed Light" panose="02000000000000000000" pitchFamily="2" charset="0"/>
                        </a:rPr>
                        <a:t>Total Available to Borrow</a:t>
                      </a:r>
                    </a:p>
                  </a:txBody>
                  <a:tcPr marL="68580" marR="68580" marT="34290" marB="34290" anchor="ctr">
                    <a:solidFill>
                      <a:srgbClr val="2D89CA"/>
                    </a:solidFill>
                  </a:tcPr>
                </a:tc>
                <a:extLst>
                  <a:ext uri="{0D108BD9-81ED-4DB2-BD59-A6C34878D82A}">
                    <a16:rowId xmlns:a16="http://schemas.microsoft.com/office/drawing/2014/main" val="10000"/>
                  </a:ext>
                </a:extLst>
              </a:tr>
              <a:tr h="342900">
                <a:tc>
                  <a:txBody>
                    <a:bodyPr/>
                    <a:lstStyle/>
                    <a:p>
                      <a:pPr algn="ctr"/>
                      <a:r>
                        <a:rPr lang="en-US" sz="1800" dirty="0">
                          <a:solidFill>
                            <a:srgbClr val="1D405D"/>
                          </a:solidFill>
                          <a:latin typeface="Roboto Condensed Light" panose="02000000000000000000" pitchFamily="2" charset="0"/>
                          <a:ea typeface="Roboto Condensed Light" panose="02000000000000000000" pitchFamily="2" charset="0"/>
                        </a:rPr>
                        <a:t>Freshman</a:t>
                      </a:r>
                    </a:p>
                  </a:txBody>
                  <a:tcPr marL="68580" marR="68580" marT="34290" marB="34290" anchor="ctr"/>
                </a:tc>
                <a:tc>
                  <a:txBody>
                    <a:bodyPr/>
                    <a:lstStyle/>
                    <a:p>
                      <a:pPr algn="ctr"/>
                      <a:r>
                        <a:rPr lang="en-US" sz="1800" dirty="0">
                          <a:solidFill>
                            <a:srgbClr val="1D405D"/>
                          </a:solidFill>
                          <a:latin typeface="Roboto Condensed Light" panose="02000000000000000000" pitchFamily="2" charset="0"/>
                          <a:ea typeface="Roboto Condensed Light" panose="02000000000000000000" pitchFamily="2" charset="0"/>
                        </a:rPr>
                        <a:t>$3,500</a:t>
                      </a:r>
                    </a:p>
                  </a:txBody>
                  <a:tcPr marL="68580" marR="68580" marT="34290" marB="34290" anchor="ctr"/>
                </a:tc>
                <a:tc>
                  <a:txBody>
                    <a:bodyPr/>
                    <a:lstStyle/>
                    <a:p>
                      <a:pPr algn="ctr"/>
                      <a:r>
                        <a:rPr lang="en-US" sz="1800" dirty="0">
                          <a:solidFill>
                            <a:srgbClr val="1D405D"/>
                          </a:solidFill>
                          <a:latin typeface="Roboto Condensed Light" panose="02000000000000000000" pitchFamily="2" charset="0"/>
                          <a:ea typeface="Roboto Condensed Light" panose="02000000000000000000" pitchFamily="2" charset="0"/>
                        </a:rPr>
                        <a:t>$2,000</a:t>
                      </a:r>
                    </a:p>
                  </a:txBody>
                  <a:tcPr marL="68580" marR="68580" marT="34290" marB="34290" anchor="ctr"/>
                </a:tc>
                <a:tc>
                  <a:txBody>
                    <a:bodyPr/>
                    <a:lstStyle/>
                    <a:p>
                      <a:pPr algn="ctr"/>
                      <a:r>
                        <a:rPr lang="en-US" sz="1800" dirty="0">
                          <a:solidFill>
                            <a:srgbClr val="1D405D"/>
                          </a:solidFill>
                          <a:latin typeface="Roboto Condensed Light" panose="02000000000000000000" pitchFamily="2" charset="0"/>
                          <a:ea typeface="Roboto Condensed Light" panose="02000000000000000000" pitchFamily="2" charset="0"/>
                        </a:rPr>
                        <a:t>$5,500</a:t>
                      </a:r>
                    </a:p>
                  </a:txBody>
                  <a:tcPr marL="68580" marR="68580" marT="34290" marB="34290" anchor="ctr"/>
                </a:tc>
                <a:extLst>
                  <a:ext uri="{0D108BD9-81ED-4DB2-BD59-A6C34878D82A}">
                    <a16:rowId xmlns:a16="http://schemas.microsoft.com/office/drawing/2014/main" val="10001"/>
                  </a:ext>
                </a:extLst>
              </a:tr>
              <a:tr h="342900">
                <a:tc>
                  <a:txBody>
                    <a:bodyPr/>
                    <a:lstStyle/>
                    <a:p>
                      <a:pPr algn="ctr"/>
                      <a:r>
                        <a:rPr lang="en-US" sz="1800" dirty="0">
                          <a:solidFill>
                            <a:srgbClr val="1D405D"/>
                          </a:solidFill>
                          <a:latin typeface="Roboto Condensed Light" panose="02000000000000000000" pitchFamily="2" charset="0"/>
                          <a:ea typeface="Roboto Condensed Light" panose="02000000000000000000" pitchFamily="2" charset="0"/>
                        </a:rPr>
                        <a:t>Sophomore</a:t>
                      </a:r>
                    </a:p>
                  </a:txBody>
                  <a:tcPr marL="68580" marR="68580" marT="34290" marB="34290" anchor="ctr"/>
                </a:tc>
                <a:tc>
                  <a:txBody>
                    <a:bodyPr/>
                    <a:lstStyle/>
                    <a:p>
                      <a:pPr algn="ctr"/>
                      <a:r>
                        <a:rPr lang="en-US" sz="1800" dirty="0">
                          <a:solidFill>
                            <a:srgbClr val="1D405D"/>
                          </a:solidFill>
                          <a:latin typeface="Roboto Condensed Light" panose="02000000000000000000" pitchFamily="2" charset="0"/>
                          <a:ea typeface="Roboto Condensed Light" panose="02000000000000000000" pitchFamily="2" charset="0"/>
                        </a:rPr>
                        <a:t>$4,500</a:t>
                      </a:r>
                    </a:p>
                  </a:txBody>
                  <a:tcPr marL="68580" marR="68580" marT="34290" marB="34290" anchor="ctr"/>
                </a:tc>
                <a:tc>
                  <a:txBody>
                    <a:bodyPr/>
                    <a:lstStyle/>
                    <a:p>
                      <a:pPr algn="ctr"/>
                      <a:r>
                        <a:rPr lang="en-US" sz="1800" dirty="0">
                          <a:solidFill>
                            <a:srgbClr val="1D405D"/>
                          </a:solidFill>
                          <a:latin typeface="Roboto Condensed Light" panose="02000000000000000000" pitchFamily="2" charset="0"/>
                          <a:ea typeface="Roboto Condensed Light" panose="02000000000000000000" pitchFamily="2" charset="0"/>
                        </a:rPr>
                        <a:t>$2,000</a:t>
                      </a:r>
                    </a:p>
                  </a:txBody>
                  <a:tcPr marL="68580" marR="68580" marT="34290" marB="34290" anchor="ctr"/>
                </a:tc>
                <a:tc>
                  <a:txBody>
                    <a:bodyPr/>
                    <a:lstStyle/>
                    <a:p>
                      <a:pPr algn="ctr"/>
                      <a:r>
                        <a:rPr lang="en-US" sz="1800" dirty="0">
                          <a:solidFill>
                            <a:srgbClr val="1D405D"/>
                          </a:solidFill>
                          <a:latin typeface="Roboto Condensed Light" panose="02000000000000000000" pitchFamily="2" charset="0"/>
                          <a:ea typeface="Roboto Condensed Light" panose="02000000000000000000" pitchFamily="2" charset="0"/>
                        </a:rPr>
                        <a:t>$6,500</a:t>
                      </a:r>
                    </a:p>
                  </a:txBody>
                  <a:tcPr marL="68580" marR="68580" marT="34290" marB="34290" anchor="ctr"/>
                </a:tc>
                <a:extLst>
                  <a:ext uri="{0D108BD9-81ED-4DB2-BD59-A6C34878D82A}">
                    <a16:rowId xmlns:a16="http://schemas.microsoft.com/office/drawing/2014/main" val="10002"/>
                  </a:ext>
                </a:extLst>
              </a:tr>
              <a:tr h="342900">
                <a:tc>
                  <a:txBody>
                    <a:bodyPr/>
                    <a:lstStyle/>
                    <a:p>
                      <a:pPr algn="ctr"/>
                      <a:r>
                        <a:rPr lang="en-US" sz="1800" dirty="0">
                          <a:solidFill>
                            <a:srgbClr val="1D405D"/>
                          </a:solidFill>
                          <a:latin typeface="Roboto Condensed Light" panose="02000000000000000000" pitchFamily="2" charset="0"/>
                          <a:ea typeface="Roboto Condensed Light" panose="02000000000000000000" pitchFamily="2" charset="0"/>
                        </a:rPr>
                        <a:t>Junior</a:t>
                      </a:r>
                    </a:p>
                  </a:txBody>
                  <a:tcPr marL="68580" marR="68580" marT="34290" marB="34290" anchor="ctr"/>
                </a:tc>
                <a:tc>
                  <a:txBody>
                    <a:bodyPr/>
                    <a:lstStyle/>
                    <a:p>
                      <a:pPr algn="ctr"/>
                      <a:r>
                        <a:rPr lang="en-US" sz="1800" dirty="0">
                          <a:solidFill>
                            <a:srgbClr val="1D405D"/>
                          </a:solidFill>
                          <a:latin typeface="Roboto Condensed Light" panose="02000000000000000000" pitchFamily="2" charset="0"/>
                          <a:ea typeface="Roboto Condensed Light" panose="02000000000000000000" pitchFamily="2" charset="0"/>
                        </a:rPr>
                        <a:t>$5,500</a:t>
                      </a:r>
                    </a:p>
                  </a:txBody>
                  <a:tcPr marL="68580" marR="68580" marT="34290" marB="34290" anchor="ctr"/>
                </a:tc>
                <a:tc>
                  <a:txBody>
                    <a:bodyPr/>
                    <a:lstStyle/>
                    <a:p>
                      <a:pPr algn="ctr"/>
                      <a:r>
                        <a:rPr lang="en-US" sz="1800" dirty="0">
                          <a:solidFill>
                            <a:srgbClr val="1D405D"/>
                          </a:solidFill>
                          <a:latin typeface="Roboto Condensed Light" panose="02000000000000000000" pitchFamily="2" charset="0"/>
                          <a:ea typeface="Roboto Condensed Light" panose="02000000000000000000" pitchFamily="2" charset="0"/>
                        </a:rPr>
                        <a:t>$2,000</a:t>
                      </a:r>
                    </a:p>
                  </a:txBody>
                  <a:tcPr marL="68580" marR="68580" marT="34290" marB="34290" anchor="ctr"/>
                </a:tc>
                <a:tc>
                  <a:txBody>
                    <a:bodyPr/>
                    <a:lstStyle/>
                    <a:p>
                      <a:pPr algn="ctr"/>
                      <a:r>
                        <a:rPr lang="en-US" sz="1800" dirty="0">
                          <a:solidFill>
                            <a:srgbClr val="1D405D"/>
                          </a:solidFill>
                          <a:latin typeface="Roboto Condensed Light" panose="02000000000000000000" pitchFamily="2" charset="0"/>
                          <a:ea typeface="Roboto Condensed Light" panose="02000000000000000000" pitchFamily="2" charset="0"/>
                        </a:rPr>
                        <a:t>$7,500</a:t>
                      </a:r>
                    </a:p>
                  </a:txBody>
                  <a:tcPr marL="68580" marR="68580" marT="34290" marB="34290" anchor="ctr"/>
                </a:tc>
                <a:extLst>
                  <a:ext uri="{0D108BD9-81ED-4DB2-BD59-A6C34878D82A}">
                    <a16:rowId xmlns:a16="http://schemas.microsoft.com/office/drawing/2014/main" val="10003"/>
                  </a:ext>
                </a:extLst>
              </a:tr>
              <a:tr h="342900">
                <a:tc>
                  <a:txBody>
                    <a:bodyPr/>
                    <a:lstStyle/>
                    <a:p>
                      <a:pPr algn="ctr"/>
                      <a:r>
                        <a:rPr lang="en-US" sz="1800" dirty="0">
                          <a:solidFill>
                            <a:srgbClr val="1D405D"/>
                          </a:solidFill>
                          <a:latin typeface="Roboto Condensed Light" panose="02000000000000000000" pitchFamily="2" charset="0"/>
                          <a:ea typeface="Roboto Condensed Light" panose="02000000000000000000" pitchFamily="2" charset="0"/>
                        </a:rPr>
                        <a:t>Senior</a:t>
                      </a:r>
                    </a:p>
                  </a:txBody>
                  <a:tcPr marL="68580" marR="68580" marT="34290" marB="34290" anchor="ctr"/>
                </a:tc>
                <a:tc>
                  <a:txBody>
                    <a:bodyPr/>
                    <a:lstStyle/>
                    <a:p>
                      <a:pPr algn="ctr"/>
                      <a:r>
                        <a:rPr lang="en-US" sz="1800" dirty="0">
                          <a:solidFill>
                            <a:srgbClr val="1D405D"/>
                          </a:solidFill>
                          <a:latin typeface="Roboto Condensed Light" panose="02000000000000000000" pitchFamily="2" charset="0"/>
                          <a:ea typeface="Roboto Condensed Light" panose="02000000000000000000" pitchFamily="2" charset="0"/>
                        </a:rPr>
                        <a:t>$5,500</a:t>
                      </a:r>
                    </a:p>
                  </a:txBody>
                  <a:tcPr marL="68580" marR="68580" marT="34290" marB="34290" anchor="ctr"/>
                </a:tc>
                <a:tc>
                  <a:txBody>
                    <a:bodyPr/>
                    <a:lstStyle/>
                    <a:p>
                      <a:pPr algn="ctr"/>
                      <a:r>
                        <a:rPr lang="en-US" sz="1800" dirty="0">
                          <a:solidFill>
                            <a:srgbClr val="1D405D"/>
                          </a:solidFill>
                          <a:latin typeface="Roboto Condensed Light" panose="02000000000000000000" pitchFamily="2" charset="0"/>
                          <a:ea typeface="Roboto Condensed Light" panose="02000000000000000000" pitchFamily="2" charset="0"/>
                        </a:rPr>
                        <a:t>$2,000</a:t>
                      </a:r>
                    </a:p>
                  </a:txBody>
                  <a:tcPr marL="68580" marR="68580" marT="34290" marB="34290" anchor="ctr"/>
                </a:tc>
                <a:tc>
                  <a:txBody>
                    <a:bodyPr/>
                    <a:lstStyle/>
                    <a:p>
                      <a:pPr algn="ctr"/>
                      <a:r>
                        <a:rPr lang="en-US" sz="1800" dirty="0">
                          <a:solidFill>
                            <a:srgbClr val="1D405D"/>
                          </a:solidFill>
                          <a:latin typeface="Roboto Condensed Light" panose="02000000000000000000" pitchFamily="2" charset="0"/>
                          <a:ea typeface="Roboto Condensed Light" panose="02000000000000000000" pitchFamily="2" charset="0"/>
                        </a:rPr>
                        <a:t>$7,500</a:t>
                      </a:r>
                    </a:p>
                  </a:txBody>
                  <a:tcPr marL="68580" marR="68580" marT="34290" marB="34290" anchor="ctr"/>
                </a:tc>
                <a:extLst>
                  <a:ext uri="{0D108BD9-81ED-4DB2-BD59-A6C34878D82A}">
                    <a16:rowId xmlns:a16="http://schemas.microsoft.com/office/drawing/2014/main" val="10004"/>
                  </a:ext>
                </a:extLst>
              </a:tr>
            </a:tbl>
          </a:graphicData>
        </a:graphic>
      </p:graphicFrame>
      <p:sp>
        <p:nvSpPr>
          <p:cNvPr id="3" name="Content Placeholder 2"/>
          <p:cNvSpPr>
            <a:spLocks noGrp="1"/>
          </p:cNvSpPr>
          <p:nvPr>
            <p:ph type="body" idx="1"/>
          </p:nvPr>
        </p:nvSpPr>
        <p:spPr>
          <a:xfrm>
            <a:off x="475121" y="3778269"/>
            <a:ext cx="7689645" cy="1144252"/>
          </a:xfrm>
        </p:spPr>
        <p:txBody>
          <a:bodyPr/>
          <a:lstStyle/>
          <a:p>
            <a:pPr marL="0" indent="0">
              <a:buNone/>
            </a:pPr>
            <a:r>
              <a:rPr lang="en-US" sz="1800" dirty="0"/>
              <a:t>Undergraduate Independent Students and Dependent Students whose parents have been denied the PLUS Loan are eligible for additional Direct Unsubsidized Loans ($4,000 as Freshmen and Sophomores and $5,000 as Juniors and Seniors).</a:t>
            </a:r>
          </a:p>
          <a:p>
            <a:endParaRPr lang="en-US" dirty="0"/>
          </a:p>
        </p:txBody>
      </p:sp>
      <p:sp>
        <p:nvSpPr>
          <p:cNvPr id="16" name="Google Shape;189;p12">
            <a:extLst>
              <a:ext uri="{FF2B5EF4-FFF2-40B4-BE49-F238E27FC236}">
                <a16:creationId xmlns:a16="http://schemas.microsoft.com/office/drawing/2014/main" id="{569580BB-73D7-4B38-BAF5-B925B4E10DBB}"/>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DIRECT LOANS 2020-2021 (NO CHANGES)</a:t>
            </a:r>
            <a:endParaRPr dirty="0"/>
          </a:p>
        </p:txBody>
      </p:sp>
      <p:sp>
        <p:nvSpPr>
          <p:cNvPr id="18" name="Google Shape;618;p37">
            <a:extLst>
              <a:ext uri="{FF2B5EF4-FFF2-40B4-BE49-F238E27FC236}">
                <a16:creationId xmlns:a16="http://schemas.microsoft.com/office/drawing/2014/main" id="{B8928DDE-9DAD-473C-909D-A37A1617271D}"/>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16598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C:\Users\esondergelt\AppData\Local\Microsoft\Windows\Temporary Internet Files\Content.IE5\6QLI6KQT\large-Thumbtack-note-blank-0-15233[1].gif"/>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6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820029" y="1748109"/>
            <a:ext cx="3256577" cy="27566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type="body" idx="1"/>
          </p:nvPr>
        </p:nvSpPr>
        <p:spPr>
          <a:xfrm>
            <a:off x="629939" y="1526774"/>
            <a:ext cx="7034326" cy="2724300"/>
          </a:xfrm>
        </p:spPr>
        <p:txBody>
          <a:bodyPr>
            <a:normAutofit/>
          </a:bodyPr>
          <a:lstStyle/>
          <a:p>
            <a:pPr marL="0" indent="0">
              <a:buNone/>
            </a:pPr>
            <a:r>
              <a:rPr lang="en-US" sz="1800" dirty="0"/>
              <a:t>Graduate students are only eligible for Unsubsidized Loans (not subsidized).</a:t>
            </a:r>
          </a:p>
        </p:txBody>
      </p:sp>
      <p:sp>
        <p:nvSpPr>
          <p:cNvPr id="4" name="Rectangle 3"/>
          <p:cNvSpPr/>
          <p:nvPr/>
        </p:nvSpPr>
        <p:spPr>
          <a:xfrm>
            <a:off x="1028515" y="4620716"/>
            <a:ext cx="6635750" cy="461665"/>
          </a:xfrm>
          <a:prstGeom prst="rect">
            <a:avLst/>
          </a:prstGeom>
        </p:spPr>
        <p:txBody>
          <a:bodyPr wrap="square">
            <a:spAutoFit/>
          </a:bodyPr>
          <a:lstStyle/>
          <a:p>
            <a:pPr algn="ctr" defTabSz="685800" fontAlgn="base">
              <a:spcBef>
                <a:spcPct val="0"/>
              </a:spcBef>
              <a:spcAft>
                <a:spcPct val="0"/>
              </a:spcAft>
              <a:buClrTx/>
            </a:pPr>
            <a:r>
              <a:rPr lang="en-US" sz="1200" kern="1200" dirty="0">
                <a:solidFill>
                  <a:srgbClr val="44546A"/>
                </a:solidFill>
                <a:latin typeface="Roboto Condensed Light" panose="02000000000000000000" pitchFamily="2" charset="0"/>
                <a:ea typeface="Roboto Condensed Light" panose="02000000000000000000" pitchFamily="2" charset="0"/>
                <a:cs typeface="+mn-cs"/>
              </a:rPr>
              <a:t>*Interest rates recalculated annually and are effective July 1st based on the 10-year </a:t>
            </a:r>
          </a:p>
          <a:p>
            <a:pPr algn="ctr" defTabSz="685800" fontAlgn="base">
              <a:spcBef>
                <a:spcPct val="0"/>
              </a:spcBef>
              <a:spcAft>
                <a:spcPct val="0"/>
              </a:spcAft>
              <a:buClrTx/>
            </a:pPr>
            <a:r>
              <a:rPr lang="en-US" sz="1200" kern="1200" dirty="0">
                <a:solidFill>
                  <a:srgbClr val="44546A"/>
                </a:solidFill>
                <a:latin typeface="Roboto Condensed Light" panose="02000000000000000000" pitchFamily="2" charset="0"/>
                <a:ea typeface="Roboto Condensed Light" panose="02000000000000000000" pitchFamily="2" charset="0"/>
                <a:cs typeface="+mn-cs"/>
              </a:rPr>
              <a:t>Treasury note index plus 3.60%, capped at 9.5%</a:t>
            </a:r>
          </a:p>
        </p:txBody>
      </p:sp>
      <p:graphicFrame>
        <p:nvGraphicFramePr>
          <p:cNvPr id="5" name="Table 4"/>
          <p:cNvGraphicFramePr>
            <a:graphicFrameLocks noGrp="1"/>
          </p:cNvGraphicFramePr>
          <p:nvPr>
            <p:extLst>
              <p:ext uri="{D42A27DB-BD31-4B8C-83A1-F6EECF244321}">
                <p14:modId xmlns:p14="http://schemas.microsoft.com/office/powerpoint/2010/main" val="1115750029"/>
              </p:ext>
            </p:extLst>
          </p:nvPr>
        </p:nvGraphicFramePr>
        <p:xfrm>
          <a:off x="734914" y="2193674"/>
          <a:ext cx="4629093" cy="2057400"/>
        </p:xfrm>
        <a:graphic>
          <a:graphicData uri="http://schemas.openxmlformats.org/drawingml/2006/table">
            <a:tbl>
              <a:tblPr firstRow="1" bandRow="1">
                <a:tableStyleId>{5C22544A-7EE6-4342-B048-85BDC9FD1C3A}</a:tableStyleId>
              </a:tblPr>
              <a:tblGrid>
                <a:gridCol w="4629093">
                  <a:extLst>
                    <a:ext uri="{9D8B030D-6E8A-4147-A177-3AD203B41FA5}">
                      <a16:colId xmlns:a16="http://schemas.microsoft.com/office/drawing/2014/main" val="20000"/>
                    </a:ext>
                  </a:extLst>
                </a:gridCol>
              </a:tblGrid>
              <a:tr h="388620">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2100" b="1" dirty="0">
                          <a:latin typeface="Roboto Condensed Light" panose="02000000000000000000" pitchFamily="2" charset="0"/>
                          <a:ea typeface="Roboto Condensed Light" panose="02000000000000000000" pitchFamily="2" charset="0"/>
                        </a:rPr>
                        <a:t>Unsubsidized Graduate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342900">
                <a:tc>
                  <a:txBody>
                    <a:bodyPr/>
                    <a:lstStyle/>
                    <a:p>
                      <a:pPr algn="ctr"/>
                      <a:r>
                        <a:rPr lang="en-US" sz="1800" dirty="0">
                          <a:solidFill>
                            <a:srgbClr val="1D405D"/>
                          </a:solidFill>
                          <a:latin typeface="Roboto Condensed Light" panose="02000000000000000000" pitchFamily="2" charset="0"/>
                          <a:ea typeface="Roboto Condensed Light" panose="02000000000000000000" pitchFamily="2" charset="0"/>
                        </a:rPr>
                        <a:t>Not based on financial need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1165860">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br>
                        <a:rPr lang="en-US" sz="1050" b="0" dirty="0">
                          <a:solidFill>
                            <a:srgbClr val="1D405D"/>
                          </a:solidFill>
                          <a:latin typeface="Roboto Condensed Light" panose="02000000000000000000" pitchFamily="2" charset="0"/>
                          <a:ea typeface="Roboto Condensed Light" panose="02000000000000000000" pitchFamily="2" charset="0"/>
                        </a:rPr>
                      </a:br>
                      <a:r>
                        <a:rPr lang="en-US" sz="1800" b="0" dirty="0">
                          <a:solidFill>
                            <a:srgbClr val="1D405D"/>
                          </a:solidFill>
                          <a:latin typeface="Roboto Condensed Light" panose="02000000000000000000" pitchFamily="2" charset="0"/>
                          <a:ea typeface="Roboto Condensed Light" panose="02000000000000000000" pitchFamily="2" charset="0"/>
                        </a:rPr>
                        <a:t>Interest is fixed at 4.30% for all new loans disbursed during 2020-21*; interest accrues from time of disbursement of the funds.</a:t>
                      </a:r>
                    </a:p>
                    <a:p>
                      <a:pPr algn="ctr"/>
                      <a:endParaRPr lang="en-US" sz="1800" dirty="0">
                        <a:solidFill>
                          <a:srgbClr val="1D405D"/>
                        </a:solidFill>
                        <a:latin typeface="Roboto Condensed Light" panose="02000000000000000000" pitchFamily="2" charset="0"/>
                        <a:ea typeface="Roboto Condensed Light" panose="02000000000000000000" pitchFamily="2"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bl>
          </a:graphicData>
        </a:graphic>
      </p:graphicFrame>
      <p:sp>
        <p:nvSpPr>
          <p:cNvPr id="7" name="Rectangle 6"/>
          <p:cNvSpPr/>
          <p:nvPr/>
        </p:nvSpPr>
        <p:spPr>
          <a:xfrm rot="20780668">
            <a:off x="6086486" y="2778889"/>
            <a:ext cx="2882390" cy="1015663"/>
          </a:xfrm>
          <a:prstGeom prst="rect">
            <a:avLst/>
          </a:prstGeom>
        </p:spPr>
        <p:txBody>
          <a:bodyPr wrap="square">
            <a:spAutoFit/>
          </a:bodyPr>
          <a:lstStyle/>
          <a:p>
            <a:pPr algn="ctr" defTabSz="685800">
              <a:buClrTx/>
            </a:pPr>
            <a:r>
              <a:rPr lang="en-US" sz="1500" i="1" kern="1200" dirty="0">
                <a:solidFill>
                  <a:srgbClr val="1D405D"/>
                </a:solidFill>
                <a:latin typeface="Roboto Condensed Light" panose="02000000000000000000" pitchFamily="2" charset="0"/>
                <a:ea typeface="Roboto Condensed Light" panose="02000000000000000000" pitchFamily="2" charset="0"/>
                <a:cs typeface="+mn-cs"/>
              </a:rPr>
              <a:t>Did you know? </a:t>
            </a:r>
          </a:p>
          <a:p>
            <a:pPr algn="ctr" defTabSz="685800">
              <a:buClrTx/>
            </a:pPr>
            <a:r>
              <a:rPr lang="en-US" sz="1500" kern="1200" dirty="0">
                <a:solidFill>
                  <a:srgbClr val="1D405D"/>
                </a:solidFill>
                <a:latin typeface="Roboto Condensed Light" panose="02000000000000000000" pitchFamily="2" charset="0"/>
                <a:ea typeface="Roboto Condensed Light" panose="02000000000000000000" pitchFamily="2" charset="0"/>
                <a:cs typeface="+mn-cs"/>
              </a:rPr>
              <a:t>Graduate students have higher loan limits than Undergraduate Students as they can borrow $20,500 annually.</a:t>
            </a:r>
          </a:p>
        </p:txBody>
      </p:sp>
      <p:sp>
        <p:nvSpPr>
          <p:cNvPr id="19" name="Google Shape;189;p12">
            <a:extLst>
              <a:ext uri="{FF2B5EF4-FFF2-40B4-BE49-F238E27FC236}">
                <a16:creationId xmlns:a16="http://schemas.microsoft.com/office/drawing/2014/main" id="{20B5E578-2E59-43FC-9EEA-3BB56FF4AFA0}"/>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DIRECT LOANS: GRADUATE 2020-2021</a:t>
            </a:r>
            <a:endParaRPr dirty="0"/>
          </a:p>
        </p:txBody>
      </p:sp>
      <p:sp>
        <p:nvSpPr>
          <p:cNvPr id="21" name="Google Shape;618;p37">
            <a:extLst>
              <a:ext uri="{FF2B5EF4-FFF2-40B4-BE49-F238E27FC236}">
                <a16:creationId xmlns:a16="http://schemas.microsoft.com/office/drawing/2014/main" id="{6AC79D00-7CC9-4526-A3D8-BE494B79EAAB}"/>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291216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309001" y="1537988"/>
            <a:ext cx="7353299" cy="3369292"/>
          </a:xfrm>
        </p:spPr>
        <p:txBody>
          <a:bodyPr/>
          <a:lstStyle/>
          <a:p>
            <a:r>
              <a:rPr lang="en-US" dirty="0"/>
              <a:t>There are now four income-driven repayment plans: </a:t>
            </a:r>
          </a:p>
          <a:p>
            <a:pPr lvl="1"/>
            <a:r>
              <a:rPr lang="en-US" dirty="0"/>
              <a:t>Income Contingent Repayment (ICR)</a:t>
            </a:r>
          </a:p>
          <a:p>
            <a:pPr lvl="1"/>
            <a:r>
              <a:rPr lang="en-US" dirty="0"/>
              <a:t>Income-Based Repayment (IBR)</a:t>
            </a:r>
          </a:p>
          <a:p>
            <a:pPr lvl="1"/>
            <a:r>
              <a:rPr lang="en-US" dirty="0"/>
              <a:t>Pay As You Earn (PAYE)</a:t>
            </a:r>
          </a:p>
          <a:p>
            <a:pPr lvl="1"/>
            <a:r>
              <a:rPr lang="en-US" dirty="0"/>
              <a:t>Revised Pay As You Earn (REPAYE)</a:t>
            </a:r>
          </a:p>
          <a:p>
            <a:pPr lvl="1"/>
            <a:endParaRPr lang="en-US" sz="1050" dirty="0"/>
          </a:p>
          <a:p>
            <a:r>
              <a:rPr lang="en-US" dirty="0"/>
              <a:t>These plans are designed to give students peace of mind related to the affordability of their student loan payments.</a:t>
            </a:r>
          </a:p>
        </p:txBody>
      </p:sp>
      <p:sp>
        <p:nvSpPr>
          <p:cNvPr id="18" name="Google Shape;189;p12">
            <a:extLst>
              <a:ext uri="{FF2B5EF4-FFF2-40B4-BE49-F238E27FC236}">
                <a16:creationId xmlns:a16="http://schemas.microsoft.com/office/drawing/2014/main" id="{0F0969AB-3014-4564-BB7E-F39C7C9CF341}"/>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INCOME-DRIVEN REPAYMENT PLANS</a:t>
            </a:r>
            <a:endParaRPr dirty="0"/>
          </a:p>
        </p:txBody>
      </p:sp>
      <p:sp>
        <p:nvSpPr>
          <p:cNvPr id="19" name="Google Shape;618;p37">
            <a:extLst>
              <a:ext uri="{FF2B5EF4-FFF2-40B4-BE49-F238E27FC236}">
                <a16:creationId xmlns:a16="http://schemas.microsoft.com/office/drawing/2014/main" id="{68138614-7F56-4AD8-9A6B-4626B726F179}"/>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166654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309001" y="1562926"/>
            <a:ext cx="8420099" cy="3354052"/>
          </a:xfrm>
        </p:spPr>
        <p:txBody>
          <a:bodyPr/>
          <a:lstStyle/>
          <a:p>
            <a:r>
              <a:rPr lang="en-US" dirty="0"/>
              <a:t>Under this program, borrowers may qualify for forgiveness of the remaining balance of their Direct Loans after they have made 120 (10 years worth of) qualifying payments on those loans while simultaneously employed full time by certain public service employers and/or any non-profit employer.</a:t>
            </a:r>
            <a:br>
              <a:rPr lang="en-US" dirty="0"/>
            </a:br>
            <a:endParaRPr lang="en-US" dirty="0"/>
          </a:p>
          <a:p>
            <a:r>
              <a:rPr lang="en-US" dirty="0"/>
              <a:t>Only loans borrowers received under the William D. Ford Federal Direct Loan (Direct Loan) Program are eligible for PSLF. </a:t>
            </a:r>
          </a:p>
          <a:p>
            <a:endParaRPr lang="en-US" dirty="0"/>
          </a:p>
          <a:p>
            <a:r>
              <a:rPr lang="en-US" dirty="0"/>
              <a:t>There are many rules that must be followed.</a:t>
            </a:r>
          </a:p>
        </p:txBody>
      </p:sp>
      <p:sp>
        <p:nvSpPr>
          <p:cNvPr id="13" name="Google Shape;189;p12">
            <a:extLst>
              <a:ext uri="{FF2B5EF4-FFF2-40B4-BE49-F238E27FC236}">
                <a16:creationId xmlns:a16="http://schemas.microsoft.com/office/drawing/2014/main" id="{98140B8A-236F-490B-82E4-AB118C96CA5C}"/>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PUBLIC SERVICE LOAN FORGIVENESS</a:t>
            </a:r>
            <a:endParaRPr dirty="0"/>
          </a:p>
        </p:txBody>
      </p:sp>
      <p:sp>
        <p:nvSpPr>
          <p:cNvPr id="14" name="Google Shape;618;p37">
            <a:extLst>
              <a:ext uri="{FF2B5EF4-FFF2-40B4-BE49-F238E27FC236}">
                <a16:creationId xmlns:a16="http://schemas.microsoft.com/office/drawing/2014/main" id="{891458E8-26A9-4CA1-A3FD-A91C91EF5AE5}"/>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778920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309001" y="1537988"/>
            <a:ext cx="8570602" cy="2904472"/>
          </a:xfrm>
        </p:spPr>
        <p:txBody>
          <a:bodyPr>
            <a:noAutofit/>
          </a:bodyPr>
          <a:lstStyle/>
          <a:p>
            <a:r>
              <a:rPr lang="en-US" dirty="0"/>
              <a:t>Parent PLUS</a:t>
            </a:r>
          </a:p>
          <a:p>
            <a:pPr lvl="1"/>
            <a:r>
              <a:rPr lang="en-US" sz="1800" dirty="0"/>
              <a:t>Loan to parents of dependent students</a:t>
            </a:r>
          </a:p>
          <a:p>
            <a:pPr lvl="1"/>
            <a:r>
              <a:rPr lang="en-US" sz="1800" dirty="0"/>
              <a:t>Loan limits are up to the cost of education less any financial aid received</a:t>
            </a:r>
          </a:p>
          <a:p>
            <a:pPr lvl="1"/>
            <a:r>
              <a:rPr lang="en-US" sz="1800" dirty="0"/>
              <a:t>Interest rate is 5.30% fixed* </a:t>
            </a:r>
          </a:p>
          <a:p>
            <a:pPr lvl="1"/>
            <a:r>
              <a:rPr lang="en-US" sz="1800" dirty="0"/>
              <a:t>Repayment begins within 60 days of full disbursement; payments may be deferred while the student is in school</a:t>
            </a:r>
          </a:p>
          <a:p>
            <a:pPr lvl="1"/>
            <a:r>
              <a:rPr lang="en-US" sz="1800" dirty="0"/>
              <a:t>FAFSA completion is required</a:t>
            </a:r>
          </a:p>
        </p:txBody>
      </p:sp>
      <p:sp>
        <p:nvSpPr>
          <p:cNvPr id="4" name="Rectangle 3"/>
          <p:cNvSpPr/>
          <p:nvPr/>
        </p:nvSpPr>
        <p:spPr>
          <a:xfrm>
            <a:off x="2120257" y="4520092"/>
            <a:ext cx="4836803" cy="523220"/>
          </a:xfrm>
          <a:prstGeom prst="rect">
            <a:avLst/>
          </a:prstGeom>
        </p:spPr>
        <p:txBody>
          <a:bodyPr wrap="square">
            <a:spAutoFit/>
          </a:bodyPr>
          <a:lstStyle/>
          <a:p>
            <a:pPr defTabSz="685800" fontAlgn="base">
              <a:spcBef>
                <a:spcPct val="0"/>
              </a:spcBef>
              <a:spcAft>
                <a:spcPct val="0"/>
              </a:spcAft>
              <a:buClrTx/>
            </a:pPr>
            <a:r>
              <a:rPr lang="en-US" kern="1200" dirty="0">
                <a:solidFill>
                  <a:srgbClr val="44546A"/>
                </a:solidFill>
                <a:latin typeface="Roboto Condensed Light" panose="02000000000000000000" pitchFamily="2" charset="0"/>
                <a:ea typeface="Roboto Condensed Light" panose="02000000000000000000" pitchFamily="2" charset="0"/>
                <a:cs typeface="+mn-cs"/>
              </a:rPr>
              <a:t>*Interest rates recalculated annually and are effective July 1st based</a:t>
            </a:r>
            <a:br>
              <a:rPr lang="en-US" kern="1200" dirty="0">
                <a:solidFill>
                  <a:srgbClr val="44546A"/>
                </a:solidFill>
                <a:latin typeface="Roboto Condensed Light" panose="02000000000000000000" pitchFamily="2" charset="0"/>
                <a:ea typeface="Roboto Condensed Light" panose="02000000000000000000" pitchFamily="2" charset="0"/>
                <a:cs typeface="+mn-cs"/>
              </a:rPr>
            </a:br>
            <a:r>
              <a:rPr lang="en-US" kern="1200" dirty="0">
                <a:solidFill>
                  <a:srgbClr val="44546A"/>
                </a:solidFill>
                <a:latin typeface="Roboto Condensed Light" panose="02000000000000000000" pitchFamily="2" charset="0"/>
                <a:ea typeface="Roboto Condensed Light" panose="02000000000000000000" pitchFamily="2" charset="0"/>
                <a:cs typeface="+mn-cs"/>
              </a:rPr>
              <a:t>on the 10-year Treasury note index plus 4.6%, capped at 10.5%</a:t>
            </a:r>
          </a:p>
        </p:txBody>
      </p:sp>
      <p:sp>
        <p:nvSpPr>
          <p:cNvPr id="8" name="Google Shape;189;p12">
            <a:extLst>
              <a:ext uri="{FF2B5EF4-FFF2-40B4-BE49-F238E27FC236}">
                <a16:creationId xmlns:a16="http://schemas.microsoft.com/office/drawing/2014/main" id="{A00AA08C-9619-416B-A179-99EBF0598B40}"/>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FEDERAL PARENT PLUS LOAN</a:t>
            </a:r>
            <a:endParaRPr dirty="0"/>
          </a:p>
        </p:txBody>
      </p:sp>
      <p:sp>
        <p:nvSpPr>
          <p:cNvPr id="9" name="Google Shape;618;p37">
            <a:extLst>
              <a:ext uri="{FF2B5EF4-FFF2-40B4-BE49-F238E27FC236}">
                <a16:creationId xmlns:a16="http://schemas.microsoft.com/office/drawing/2014/main" id="{69EE85F5-6E28-4345-B164-B15240220FCD}"/>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479433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629661" y="1865240"/>
            <a:ext cx="5430589" cy="2530150"/>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defTabSz="685783">
              <a:buClr>
                <a:srgbClr val="4472C4"/>
              </a:buClr>
              <a:buNone/>
              <a:defRPr/>
            </a:pPr>
            <a:r>
              <a:rPr lang="en-US" sz="1950" dirty="0">
                <a:solidFill>
                  <a:srgbClr val="44546A"/>
                </a:solidFill>
                <a:latin typeface="Roboto Condensed Light" panose="02000000000000000000" pitchFamily="2" charset="0"/>
                <a:ea typeface="Roboto Condensed Light" panose="02000000000000000000" pitchFamily="2" charset="0"/>
              </a:rPr>
              <a:t>Ohio College Opportunity Grant (OCOG)</a:t>
            </a:r>
          </a:p>
          <a:p>
            <a:pPr marL="0" indent="0" algn="ctr" defTabSz="685783">
              <a:buClr>
                <a:srgbClr val="4472C4"/>
              </a:buClr>
              <a:buNone/>
              <a:defRPr/>
            </a:pPr>
            <a:r>
              <a:rPr lang="en-US" sz="1950" dirty="0">
                <a:solidFill>
                  <a:srgbClr val="44546A"/>
                </a:solidFill>
                <a:latin typeface="Roboto Condensed Light" panose="02000000000000000000" pitchFamily="2" charset="0"/>
                <a:ea typeface="Roboto Condensed Light" panose="02000000000000000000" pitchFamily="2" charset="0"/>
              </a:rPr>
              <a:t>Nurse Education Assistance Loan Program (NEALP)</a:t>
            </a:r>
          </a:p>
          <a:p>
            <a:pPr marL="0" indent="0" algn="ctr" defTabSz="685783">
              <a:buClr>
                <a:srgbClr val="4472C4"/>
              </a:buClr>
              <a:buNone/>
              <a:defRPr/>
            </a:pPr>
            <a:r>
              <a:rPr lang="en-US" sz="1950" dirty="0">
                <a:solidFill>
                  <a:srgbClr val="44546A"/>
                </a:solidFill>
                <a:latin typeface="Roboto Condensed Light" panose="02000000000000000000" pitchFamily="2" charset="0"/>
                <a:ea typeface="Roboto Condensed Light" panose="02000000000000000000" pitchFamily="2" charset="0"/>
              </a:rPr>
              <a:t>War Orphan &amp; Severely Disabled Veterans’ Scholarship</a:t>
            </a:r>
          </a:p>
          <a:p>
            <a:pPr marL="0" indent="0" algn="ctr" defTabSz="685783">
              <a:buClr>
                <a:srgbClr val="4472C4"/>
              </a:buClr>
              <a:buNone/>
              <a:defRPr/>
            </a:pPr>
            <a:r>
              <a:rPr lang="en-US" sz="1950" dirty="0">
                <a:solidFill>
                  <a:srgbClr val="44546A"/>
                </a:solidFill>
                <a:latin typeface="Roboto Condensed Light" panose="02000000000000000000" pitchFamily="2" charset="0"/>
                <a:ea typeface="Roboto Condensed Light" panose="02000000000000000000" pitchFamily="2" charset="0"/>
              </a:rPr>
              <a:t>National Guard Scholarship</a:t>
            </a:r>
          </a:p>
          <a:p>
            <a:pPr marL="0" indent="0" algn="ctr" defTabSz="685783">
              <a:buClr>
                <a:srgbClr val="4472C4"/>
              </a:buClr>
              <a:buNone/>
              <a:defRPr/>
            </a:pPr>
            <a:r>
              <a:rPr lang="en-US" sz="1950" dirty="0">
                <a:solidFill>
                  <a:srgbClr val="44546A"/>
                </a:solidFill>
                <a:latin typeface="Roboto Condensed Light" panose="02000000000000000000" pitchFamily="2" charset="0"/>
                <a:ea typeface="Roboto Condensed Light" panose="02000000000000000000" pitchFamily="2" charset="0"/>
              </a:rPr>
              <a:t>Safety Officers Memorial</a:t>
            </a:r>
          </a:p>
          <a:p>
            <a:pPr marL="0" indent="0" algn="ctr" defTabSz="685783">
              <a:buClr>
                <a:srgbClr val="4472C4"/>
              </a:buClr>
              <a:buNone/>
              <a:defRPr/>
            </a:pPr>
            <a:r>
              <a:rPr lang="en-US" sz="1950" dirty="0">
                <a:solidFill>
                  <a:srgbClr val="44546A"/>
                </a:solidFill>
                <a:latin typeface="Roboto Condensed Light" panose="02000000000000000000" pitchFamily="2" charset="0"/>
                <a:ea typeface="Roboto Condensed Light" panose="02000000000000000000" pitchFamily="2" charset="0"/>
              </a:rPr>
              <a:t>Choose Ohio First</a:t>
            </a:r>
          </a:p>
        </p:txBody>
      </p:sp>
      <p:pic>
        <p:nvPicPr>
          <p:cNvPr id="2052" name="Picture 4" descr="Image result for clip art oh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089" y="1635364"/>
            <a:ext cx="2772126" cy="2989903"/>
          </a:xfrm>
          <a:prstGeom prst="rect">
            <a:avLst/>
          </a:prstGeom>
          <a:solidFill>
            <a:schemeClr val="bg1"/>
          </a:solidFill>
        </p:spPr>
      </p:pic>
      <p:sp>
        <p:nvSpPr>
          <p:cNvPr id="9" name="Google Shape;189;p12">
            <a:extLst>
              <a:ext uri="{FF2B5EF4-FFF2-40B4-BE49-F238E27FC236}">
                <a16:creationId xmlns:a16="http://schemas.microsoft.com/office/drawing/2014/main" id="{03EB1222-D627-4A5D-ABB8-63D6EE8C1BC4}"/>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STATE AID PROGRAM UPDATES</a:t>
            </a:r>
            <a:endParaRPr dirty="0"/>
          </a:p>
        </p:txBody>
      </p:sp>
      <p:sp>
        <p:nvSpPr>
          <p:cNvPr id="10" name="Google Shape;618;p37">
            <a:extLst>
              <a:ext uri="{FF2B5EF4-FFF2-40B4-BE49-F238E27FC236}">
                <a16:creationId xmlns:a16="http://schemas.microsoft.com/office/drawing/2014/main" id="{225333FF-7833-4F3F-BD28-A660619D5BBD}"/>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defTabSz="914378"/>
            <a:endParaRPr dirty="0"/>
          </a:p>
        </p:txBody>
      </p:sp>
    </p:spTree>
    <p:extLst>
      <p:ext uri="{BB962C8B-B14F-4D97-AF65-F5344CB8AC3E}">
        <p14:creationId xmlns:p14="http://schemas.microsoft.com/office/powerpoint/2010/main" val="743429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body" idx="1"/>
          </p:nvPr>
        </p:nvSpPr>
        <p:spPr>
          <a:xfrm>
            <a:off x="309001" y="1522749"/>
            <a:ext cx="7095285" cy="3361672"/>
          </a:xfrm>
        </p:spPr>
        <p:txBody>
          <a:bodyPr/>
          <a:lstStyle/>
          <a:p>
            <a:r>
              <a:rPr lang="en-US" sz="2400" dirty="0"/>
              <a:t>To be eligible for OCOG a student must:</a:t>
            </a:r>
            <a:br>
              <a:rPr lang="en-US" dirty="0"/>
            </a:br>
            <a:endParaRPr lang="en-US" sz="1050" dirty="0"/>
          </a:p>
          <a:p>
            <a:pPr lvl="1"/>
            <a:r>
              <a:rPr lang="en-US" dirty="0"/>
              <a:t>File the FAFSA AND</a:t>
            </a:r>
          </a:p>
          <a:p>
            <a:pPr lvl="1"/>
            <a:r>
              <a:rPr lang="en-US" dirty="0"/>
              <a:t>Be an Ohio resident AND</a:t>
            </a:r>
          </a:p>
          <a:p>
            <a:pPr lvl="1"/>
            <a:r>
              <a:rPr lang="en-US" dirty="0"/>
              <a:t>Attend an Ohio public university’s main campus OR</a:t>
            </a:r>
          </a:p>
          <a:p>
            <a:pPr lvl="1"/>
            <a:r>
              <a:rPr lang="en-US" dirty="0"/>
              <a:t>Attend an Ohio private, non-profit college or university OR</a:t>
            </a:r>
          </a:p>
          <a:p>
            <a:pPr lvl="1"/>
            <a:r>
              <a:rPr lang="en-US" dirty="0"/>
              <a:t>Attend an Ohio private, for-profit institution</a:t>
            </a:r>
          </a:p>
        </p:txBody>
      </p:sp>
      <p:sp>
        <p:nvSpPr>
          <p:cNvPr id="10" name="Google Shape;189;p12">
            <a:extLst>
              <a:ext uri="{FF2B5EF4-FFF2-40B4-BE49-F238E27FC236}">
                <a16:creationId xmlns:a16="http://schemas.microsoft.com/office/drawing/2014/main" id="{4F94E1D7-FF1D-4223-8C7C-19BB03BA58F8}"/>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OHIO COLLEGE OPPORTUNITY GRANT (OCOG)</a:t>
            </a:r>
            <a:endParaRPr dirty="0"/>
          </a:p>
        </p:txBody>
      </p:sp>
      <p:sp>
        <p:nvSpPr>
          <p:cNvPr id="11" name="Google Shape;618;p37">
            <a:extLst>
              <a:ext uri="{FF2B5EF4-FFF2-40B4-BE49-F238E27FC236}">
                <a16:creationId xmlns:a16="http://schemas.microsoft.com/office/drawing/2014/main" id="{95B784D6-F88C-457C-A4FF-EBF9DBDF883E}"/>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defTabSz="914378"/>
            <a:endParaRPr dirty="0"/>
          </a:p>
        </p:txBody>
      </p:sp>
    </p:spTree>
    <p:extLst>
      <p:ext uri="{BB962C8B-B14F-4D97-AF65-F5344CB8AC3E}">
        <p14:creationId xmlns:p14="http://schemas.microsoft.com/office/powerpoint/2010/main" val="931479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FEDERAL STUDENT AID ID (FSAID)</a:t>
            </a:r>
            <a:endParaRPr dirty="0"/>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38600" y="1640020"/>
            <a:ext cx="8944036" cy="3503479"/>
          </a:xfrm>
        </p:spPr>
        <p:txBody>
          <a:bodyPr/>
          <a:lstStyle/>
          <a:p>
            <a:r>
              <a:rPr lang="en-US" sz="1500" dirty="0"/>
              <a:t>An FSA ID is a username and password that gives you access to Federal Student Aid’s online systems and can serve as your legal signature. </a:t>
            </a:r>
          </a:p>
          <a:p>
            <a:pPr marL="101600" indent="0">
              <a:buNone/>
            </a:pPr>
            <a:endParaRPr lang="en-US" sz="1100" dirty="0"/>
          </a:p>
          <a:p>
            <a:r>
              <a:rPr lang="en-US" sz="1500" dirty="0"/>
              <a:t>The student and one parent whose information is on the FAFSA will need their own individual FSA IDs.</a:t>
            </a:r>
          </a:p>
          <a:p>
            <a:pPr marL="101600" indent="0">
              <a:buNone/>
            </a:pPr>
            <a:endParaRPr lang="en-US" sz="1100" dirty="0"/>
          </a:p>
          <a:p>
            <a:r>
              <a:rPr lang="en-US" sz="1500" dirty="0"/>
              <a:t>The FSA ID (s)  should be requested before beginning the FAFSA. </a:t>
            </a:r>
          </a:p>
          <a:p>
            <a:endParaRPr lang="en-US" sz="1100" dirty="0"/>
          </a:p>
          <a:p>
            <a:r>
              <a:rPr lang="en-US" sz="1500" dirty="0"/>
              <a:t>FSA ID requires an email address or mobile phone number. An email address and mobile number can only be associated with one FSA ID. Parents and Students cannot use the same email or mobile phone number. </a:t>
            </a:r>
          </a:p>
          <a:p>
            <a:pPr lvl="1"/>
            <a:r>
              <a:rPr lang="en-US" sz="1500" dirty="0"/>
              <a:t>Note: Students or Parents with recycled cell phone numbers may need to reach out to an FSA Specialist</a:t>
            </a:r>
          </a:p>
          <a:p>
            <a:r>
              <a:rPr lang="en-US" sz="1500" dirty="0"/>
              <a:t>Students should not use a high school email address because it will be deleted </a:t>
            </a:r>
            <a:br>
              <a:rPr lang="en-US" sz="1500" dirty="0"/>
            </a:br>
            <a:r>
              <a:rPr lang="en-US" sz="1500" dirty="0"/>
              <a:t>after graduation.</a:t>
            </a:r>
          </a:p>
          <a:p>
            <a:endParaRPr lang="en-US" sz="1400" dirty="0"/>
          </a:p>
        </p:txBody>
      </p:sp>
      <p:sp>
        <p:nvSpPr>
          <p:cNvPr id="9" name="Google Shape;678;p37"/>
          <p:cNvSpPr/>
          <p:nvPr/>
        </p:nvSpPr>
        <p:spPr>
          <a:xfrm>
            <a:off x="347407" y="609166"/>
            <a:ext cx="288740" cy="304420"/>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3281756" y="1278109"/>
            <a:ext cx="2457724" cy="461665"/>
          </a:xfrm>
          <a:prstGeom prst="rect">
            <a:avLst/>
          </a:prstGeom>
        </p:spPr>
        <p:txBody>
          <a:bodyPr wrap="none">
            <a:spAutoFit/>
          </a:bodyPr>
          <a:lstStyle/>
          <a:p>
            <a:pPr marL="0" indent="0" algn="ctr">
              <a:buNone/>
            </a:pPr>
            <a:r>
              <a:rPr lang="en-US" sz="2400" dirty="0">
                <a:solidFill>
                  <a:srgbClr val="0066FF"/>
                </a:solidFill>
                <a:latin typeface="Roboto Condensed Light" panose="02000000000000000000" pitchFamily="2" charset="0"/>
                <a:ea typeface="Roboto Condensed Light" panose="02000000000000000000" pitchFamily="2" charset="0"/>
                <a:hlinkClick r:id="rId3"/>
              </a:rPr>
              <a:t>https://fsaid.ed.gov</a:t>
            </a:r>
            <a:endParaRPr lang="en-US" sz="2400" dirty="0">
              <a:solidFill>
                <a:srgbClr val="0066FF"/>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9006011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F9741EF2-6F66-4F4B-9A63-0EBF39938271}"/>
              </a:ext>
            </a:extLst>
          </p:cNvPr>
          <p:cNvSpPr>
            <a:spLocks noGrp="1"/>
          </p:cNvSpPr>
          <p:nvPr>
            <p:ph type="body" idx="1"/>
          </p:nvPr>
        </p:nvSpPr>
        <p:spPr>
          <a:xfrm>
            <a:off x="320041" y="1446549"/>
            <a:ext cx="8503919" cy="3529312"/>
          </a:xfrm>
        </p:spPr>
        <p:txBody>
          <a:bodyPr/>
          <a:lstStyle/>
          <a:p>
            <a:pPr>
              <a:spcAft>
                <a:spcPts val="600"/>
              </a:spcAft>
            </a:pPr>
            <a:r>
              <a:rPr lang="en-US" sz="1900" dirty="0"/>
              <a:t>The Expected Family Contribution (EFC) is the index number for awarding OCOG.</a:t>
            </a:r>
            <a:br>
              <a:rPr lang="en-US" dirty="0"/>
            </a:br>
            <a:endParaRPr lang="en-US" sz="1050" dirty="0"/>
          </a:p>
          <a:p>
            <a:pPr>
              <a:spcAft>
                <a:spcPts val="600"/>
              </a:spcAft>
            </a:pPr>
            <a:r>
              <a:rPr lang="en-US" sz="1900" dirty="0"/>
              <a:t>EFC eligibility range is from 0000-2190 AND a maximum household income of $96,000.</a:t>
            </a:r>
            <a:br>
              <a:rPr lang="en-US" dirty="0"/>
            </a:br>
            <a:endParaRPr lang="en-US" sz="1050" dirty="0"/>
          </a:p>
          <a:p>
            <a:pPr>
              <a:spcAft>
                <a:spcPts val="600"/>
              </a:spcAft>
            </a:pPr>
            <a:r>
              <a:rPr lang="en-US" sz="1900" dirty="0"/>
              <a:t>A part-time student will receive a pro-rated award.</a:t>
            </a:r>
            <a:br>
              <a:rPr lang="en-US" dirty="0"/>
            </a:br>
            <a:endParaRPr lang="en-US" sz="1050" dirty="0"/>
          </a:p>
          <a:p>
            <a:pPr>
              <a:spcAft>
                <a:spcPts val="600"/>
              </a:spcAft>
            </a:pPr>
            <a:r>
              <a:rPr lang="en-US" sz="1900" dirty="0"/>
              <a:t>Students are limited to 10 semesters or 15 quarters of state, need-based grant aid.</a:t>
            </a:r>
          </a:p>
          <a:p>
            <a:pPr lvl="1">
              <a:spcAft>
                <a:spcPts val="600"/>
              </a:spcAft>
            </a:pPr>
            <a:r>
              <a:rPr lang="en-US" sz="1900" dirty="0"/>
              <a:t>Can receive the grant if attending on year-round basis</a:t>
            </a:r>
          </a:p>
          <a:p>
            <a:pPr>
              <a:spcAft>
                <a:spcPts val="600"/>
              </a:spcAft>
            </a:pPr>
            <a:endParaRPr lang="en-US" dirty="0"/>
          </a:p>
        </p:txBody>
      </p:sp>
      <p:sp>
        <p:nvSpPr>
          <p:cNvPr id="18" name="Google Shape;189;p12">
            <a:extLst>
              <a:ext uri="{FF2B5EF4-FFF2-40B4-BE49-F238E27FC236}">
                <a16:creationId xmlns:a16="http://schemas.microsoft.com/office/drawing/2014/main" id="{1F85C900-3A11-4211-AA68-23DA570716FB}"/>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OHIO COLLEGE OPPORTUNITY GRANT (OCOG)</a:t>
            </a:r>
            <a:endParaRPr dirty="0"/>
          </a:p>
        </p:txBody>
      </p:sp>
      <p:sp>
        <p:nvSpPr>
          <p:cNvPr id="19" name="Google Shape;618;p37">
            <a:extLst>
              <a:ext uri="{FF2B5EF4-FFF2-40B4-BE49-F238E27FC236}">
                <a16:creationId xmlns:a16="http://schemas.microsoft.com/office/drawing/2014/main" id="{F576E164-010A-4498-BF41-F4E7CD2DA7D1}"/>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defTabSz="914378"/>
            <a:endParaRPr dirty="0"/>
          </a:p>
        </p:txBody>
      </p:sp>
    </p:spTree>
    <p:extLst>
      <p:ext uri="{BB962C8B-B14F-4D97-AF65-F5344CB8AC3E}">
        <p14:creationId xmlns:p14="http://schemas.microsoft.com/office/powerpoint/2010/main" val="7814202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48890" y="30649"/>
            <a:ext cx="4046220" cy="639762"/>
          </a:xfrm>
        </p:spPr>
        <p:txBody>
          <a:bodyPr/>
          <a:lstStyle/>
          <a:p>
            <a:pPr algn="ctr"/>
            <a:r>
              <a:rPr lang="en-US" b="0" dirty="0">
                <a:solidFill>
                  <a:srgbClr val="1D405D"/>
                </a:solidFill>
                <a:latin typeface="Roboto Condensed Light" panose="02000000000000000000" pitchFamily="2" charset="0"/>
                <a:ea typeface="Roboto Condensed Light" panose="02000000000000000000" pitchFamily="2" charset="0"/>
              </a:rPr>
              <a:t>Ohio College Opportunity Grant (OCOG)</a:t>
            </a:r>
          </a:p>
        </p:txBody>
      </p:sp>
      <p:graphicFrame>
        <p:nvGraphicFramePr>
          <p:cNvPr id="4" name="Table 3"/>
          <p:cNvGraphicFramePr>
            <a:graphicFrameLocks noGrp="1"/>
          </p:cNvGraphicFramePr>
          <p:nvPr/>
        </p:nvGraphicFramePr>
        <p:xfrm>
          <a:off x="270468" y="743233"/>
          <a:ext cx="8460770" cy="3679980"/>
        </p:xfrm>
        <a:graphic>
          <a:graphicData uri="http://schemas.openxmlformats.org/drawingml/2006/table">
            <a:tbl>
              <a:tblPr>
                <a:tableStyleId>{5940675A-B579-460E-94D1-54222C63F5DA}</a:tableStyleId>
              </a:tblPr>
              <a:tblGrid>
                <a:gridCol w="3384894">
                  <a:extLst>
                    <a:ext uri="{9D8B030D-6E8A-4147-A177-3AD203B41FA5}">
                      <a16:colId xmlns:a16="http://schemas.microsoft.com/office/drawing/2014/main" val="20000"/>
                    </a:ext>
                  </a:extLst>
                </a:gridCol>
                <a:gridCol w="1268969">
                  <a:extLst>
                    <a:ext uri="{9D8B030D-6E8A-4147-A177-3AD203B41FA5}">
                      <a16:colId xmlns:a16="http://schemas.microsoft.com/office/drawing/2014/main" val="20001"/>
                    </a:ext>
                  </a:extLst>
                </a:gridCol>
                <a:gridCol w="1268969">
                  <a:extLst>
                    <a:ext uri="{9D8B030D-6E8A-4147-A177-3AD203B41FA5}">
                      <a16:colId xmlns:a16="http://schemas.microsoft.com/office/drawing/2014/main" val="20002"/>
                    </a:ext>
                  </a:extLst>
                </a:gridCol>
                <a:gridCol w="1268969">
                  <a:extLst>
                    <a:ext uri="{9D8B030D-6E8A-4147-A177-3AD203B41FA5}">
                      <a16:colId xmlns:a16="http://schemas.microsoft.com/office/drawing/2014/main" val="20003"/>
                    </a:ext>
                  </a:extLst>
                </a:gridCol>
                <a:gridCol w="1268969">
                  <a:extLst>
                    <a:ext uri="{9D8B030D-6E8A-4147-A177-3AD203B41FA5}">
                      <a16:colId xmlns:a16="http://schemas.microsoft.com/office/drawing/2014/main" val="20004"/>
                    </a:ext>
                  </a:extLst>
                </a:gridCol>
              </a:tblGrid>
              <a:tr h="313134">
                <a:tc rowSpan="2">
                  <a:txBody>
                    <a:bodyPr/>
                    <a:lstStyle/>
                    <a:p>
                      <a:r>
                        <a:rPr lang="en-US" sz="900" dirty="0">
                          <a:solidFill>
                            <a:srgbClr val="1D405D"/>
                          </a:solidFill>
                          <a:latin typeface="Roboto Condensed Light" panose="02000000000000000000" pitchFamily="2" charset="0"/>
                          <a:ea typeface="Roboto Condensed Light" panose="02000000000000000000" pitchFamily="2" charset="0"/>
                        </a:rPr>
                        <a:t> </a:t>
                      </a:r>
                      <a:r>
                        <a:rPr lang="en-US" sz="2700" dirty="0">
                          <a:solidFill>
                            <a:srgbClr val="1D405D"/>
                          </a:solidFill>
                          <a:latin typeface="Roboto Condensed Light" panose="02000000000000000000" pitchFamily="2" charset="0"/>
                          <a:ea typeface="Roboto Condensed Light" panose="02000000000000000000" pitchFamily="2" charset="0"/>
                        </a:rPr>
                        <a:t>2020-2021 Awards</a:t>
                      </a:r>
                      <a:endParaRPr lang="en-US" sz="2700" b="0" dirty="0">
                        <a:solidFill>
                          <a:srgbClr val="1D405D"/>
                        </a:solidFill>
                        <a:latin typeface="Roboto Condensed Light" panose="02000000000000000000" pitchFamily="2" charset="0"/>
                        <a:ea typeface="Roboto Condensed Light" panose="02000000000000000000" pitchFamily="2" charset="0"/>
                      </a:endParaRPr>
                    </a:p>
                  </a:txBody>
                  <a:tcPr marL="51752" marR="51752" marT="19407" marB="19407" anchor="ctr"/>
                </a:tc>
                <a:tc gridSpan="4">
                  <a:txBody>
                    <a:bodyPr/>
                    <a:lstStyle/>
                    <a:p>
                      <a:pPr algn="ctr"/>
                      <a:r>
                        <a:rPr lang="en-US" sz="1800" dirty="0">
                          <a:solidFill>
                            <a:srgbClr val="1D405D"/>
                          </a:solidFill>
                          <a:latin typeface="Roboto Condensed Light" panose="02000000000000000000" pitchFamily="2" charset="0"/>
                          <a:ea typeface="Roboto Condensed Light" panose="02000000000000000000" pitchFamily="2" charset="0"/>
                        </a:rPr>
                        <a:t>ENROLLMENT STATUS</a:t>
                      </a:r>
                    </a:p>
                  </a:txBody>
                  <a:tcPr marL="51752" marR="51752" marT="19407" marB="19407"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87454">
                <a:tc vMerge="1">
                  <a:txBody>
                    <a:bodyPr/>
                    <a:lstStyle/>
                    <a:p>
                      <a:endParaRPr lang="en-US"/>
                    </a:p>
                  </a:txBody>
                  <a:tcPr/>
                </a:tc>
                <a:tc>
                  <a:txBody>
                    <a:bodyPr/>
                    <a:lstStyle/>
                    <a:p>
                      <a:r>
                        <a:rPr lang="en-US" sz="1800" dirty="0">
                          <a:solidFill>
                            <a:srgbClr val="1D405D"/>
                          </a:solidFill>
                          <a:latin typeface="Roboto Condensed Light" panose="02000000000000000000" pitchFamily="2" charset="0"/>
                          <a:ea typeface="Roboto Condensed Light" panose="02000000000000000000" pitchFamily="2" charset="0"/>
                        </a:rPr>
                        <a:t>FULL-TIME</a:t>
                      </a:r>
                    </a:p>
                  </a:txBody>
                  <a:tcPr marL="51752" marR="51752" marT="19407" marB="19407" anchor="ctr"/>
                </a:tc>
                <a:tc>
                  <a:txBody>
                    <a:bodyPr/>
                    <a:lstStyle/>
                    <a:p>
                      <a:r>
                        <a:rPr lang="en-US" sz="1800" dirty="0">
                          <a:solidFill>
                            <a:srgbClr val="1D405D"/>
                          </a:solidFill>
                          <a:latin typeface="Roboto Condensed Light" panose="02000000000000000000" pitchFamily="2" charset="0"/>
                          <a:ea typeface="Roboto Condensed Light" panose="02000000000000000000" pitchFamily="2" charset="0"/>
                        </a:rPr>
                        <a:t>3/4 TIME</a:t>
                      </a:r>
                    </a:p>
                  </a:txBody>
                  <a:tcPr marL="51752" marR="51752" marT="19407" marB="19407" anchor="ctr"/>
                </a:tc>
                <a:tc>
                  <a:txBody>
                    <a:bodyPr/>
                    <a:lstStyle/>
                    <a:p>
                      <a:r>
                        <a:rPr lang="en-US" sz="1800" dirty="0">
                          <a:solidFill>
                            <a:srgbClr val="1D405D"/>
                          </a:solidFill>
                          <a:latin typeface="Roboto Condensed Light" panose="02000000000000000000" pitchFamily="2" charset="0"/>
                          <a:ea typeface="Roboto Condensed Light" panose="02000000000000000000" pitchFamily="2" charset="0"/>
                        </a:rPr>
                        <a:t>1/2 TIME</a:t>
                      </a:r>
                    </a:p>
                  </a:txBody>
                  <a:tcPr marL="51752" marR="51752" marT="19407" marB="19407" anchor="ctr"/>
                </a:tc>
                <a:tc>
                  <a:txBody>
                    <a:bodyPr/>
                    <a:lstStyle/>
                    <a:p>
                      <a:r>
                        <a:rPr lang="en-US" sz="1800" dirty="0">
                          <a:solidFill>
                            <a:srgbClr val="1D405D"/>
                          </a:solidFill>
                          <a:latin typeface="Roboto Condensed Light" panose="02000000000000000000" pitchFamily="2" charset="0"/>
                          <a:ea typeface="Roboto Condensed Light" panose="02000000000000000000" pitchFamily="2" charset="0"/>
                        </a:rPr>
                        <a:t>1/4 TIME</a:t>
                      </a:r>
                    </a:p>
                  </a:txBody>
                  <a:tcPr marL="51752" marR="51752" marT="19407" marB="19407" anchor="ctr"/>
                </a:tc>
                <a:extLst>
                  <a:ext uri="{0D108BD9-81ED-4DB2-BD59-A6C34878D82A}">
                    <a16:rowId xmlns:a16="http://schemas.microsoft.com/office/drawing/2014/main" val="10001"/>
                  </a:ext>
                </a:extLst>
              </a:tr>
              <a:tr h="313134">
                <a:tc>
                  <a:txBody>
                    <a:bodyPr/>
                    <a:lstStyle/>
                    <a:p>
                      <a:r>
                        <a:rPr lang="en-US" sz="1800" b="1" dirty="0">
                          <a:solidFill>
                            <a:srgbClr val="1D405D"/>
                          </a:solidFill>
                          <a:latin typeface="Roboto Condensed Light" panose="02000000000000000000" pitchFamily="2" charset="0"/>
                          <a:ea typeface="Roboto Condensed Light" panose="02000000000000000000" pitchFamily="2" charset="0"/>
                        </a:rPr>
                        <a:t>PUBLIC INSTITUTIONS</a:t>
                      </a:r>
                    </a:p>
                  </a:txBody>
                  <a:tcPr marL="51752" marR="51752" marT="19407" marB="19407" anchor="ctr"/>
                </a:tc>
                <a:tc>
                  <a:txBody>
                    <a:bodyPr/>
                    <a:lstStyle/>
                    <a:p>
                      <a:r>
                        <a:rPr lang="en-US" sz="1800" dirty="0">
                          <a:solidFill>
                            <a:srgbClr val="1D405D"/>
                          </a:solidFill>
                          <a:latin typeface="Roboto Condensed Light" panose="02000000000000000000" pitchFamily="2" charset="0"/>
                          <a:ea typeface="Roboto Condensed Light" panose="02000000000000000000" pitchFamily="2" charset="0"/>
                        </a:rPr>
                        <a:t> </a:t>
                      </a:r>
                    </a:p>
                  </a:txBody>
                  <a:tcPr marL="51752" marR="51752" marT="19407" marB="19407" anchor="ctr"/>
                </a:tc>
                <a:tc>
                  <a:txBody>
                    <a:bodyPr/>
                    <a:lstStyle/>
                    <a:p>
                      <a:r>
                        <a:rPr lang="en-US" sz="1800" dirty="0">
                          <a:solidFill>
                            <a:srgbClr val="1D405D"/>
                          </a:solidFill>
                          <a:latin typeface="Roboto Condensed Light" panose="02000000000000000000" pitchFamily="2" charset="0"/>
                          <a:ea typeface="Roboto Condensed Light" panose="02000000000000000000" pitchFamily="2" charset="0"/>
                        </a:rPr>
                        <a:t> </a:t>
                      </a:r>
                    </a:p>
                  </a:txBody>
                  <a:tcPr marL="51752" marR="51752" marT="19407" marB="19407" anchor="ctr"/>
                </a:tc>
                <a:tc>
                  <a:txBody>
                    <a:bodyPr/>
                    <a:lstStyle/>
                    <a:p>
                      <a:r>
                        <a:rPr lang="en-US" sz="1800" dirty="0">
                          <a:solidFill>
                            <a:srgbClr val="1D405D"/>
                          </a:solidFill>
                          <a:latin typeface="Roboto Condensed Light" panose="02000000000000000000" pitchFamily="2" charset="0"/>
                          <a:ea typeface="Roboto Condensed Light" panose="02000000000000000000" pitchFamily="2" charset="0"/>
                        </a:rPr>
                        <a:t> </a:t>
                      </a:r>
                    </a:p>
                  </a:txBody>
                  <a:tcPr marL="51752" marR="51752" marT="19407" marB="19407" anchor="ctr"/>
                </a:tc>
                <a:tc>
                  <a:txBody>
                    <a:bodyPr/>
                    <a:lstStyle/>
                    <a:p>
                      <a:r>
                        <a:rPr lang="en-US" sz="1800" dirty="0">
                          <a:solidFill>
                            <a:srgbClr val="1D405D"/>
                          </a:solidFill>
                          <a:latin typeface="Roboto Condensed Light" panose="02000000000000000000" pitchFamily="2" charset="0"/>
                          <a:ea typeface="Roboto Condensed Light" panose="02000000000000000000" pitchFamily="2" charset="0"/>
                        </a:rPr>
                        <a:t> </a:t>
                      </a:r>
                    </a:p>
                  </a:txBody>
                  <a:tcPr marL="51752" marR="51752" marT="19407" marB="19407" anchor="ctr"/>
                </a:tc>
                <a:extLst>
                  <a:ext uri="{0D108BD9-81ED-4DB2-BD59-A6C34878D82A}">
                    <a16:rowId xmlns:a16="http://schemas.microsoft.com/office/drawing/2014/main" val="10002"/>
                  </a:ext>
                </a:extLst>
              </a:tr>
              <a:tr h="313134">
                <a:tc>
                  <a:txBody>
                    <a:bodyPr/>
                    <a:lstStyle/>
                    <a:p>
                      <a:r>
                        <a:rPr lang="en-US" sz="1800" dirty="0">
                          <a:solidFill>
                            <a:srgbClr val="1D405D"/>
                          </a:solidFill>
                          <a:latin typeface="Roboto Condensed Light" panose="02000000000000000000" pitchFamily="2" charset="0"/>
                          <a:ea typeface="Roboto Condensed Light" panose="02000000000000000000" pitchFamily="2" charset="0"/>
                        </a:rPr>
                        <a:t>Community Colleges*</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0</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0</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0</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0</a:t>
                      </a:r>
                    </a:p>
                  </a:txBody>
                  <a:tcPr marL="51752" marR="51752" marT="19407" marB="19407" anchor="ctr"/>
                </a:tc>
                <a:extLst>
                  <a:ext uri="{0D108BD9-81ED-4DB2-BD59-A6C34878D82A}">
                    <a16:rowId xmlns:a16="http://schemas.microsoft.com/office/drawing/2014/main" val="10003"/>
                  </a:ext>
                </a:extLst>
              </a:tr>
              <a:tr h="313134">
                <a:tc>
                  <a:txBody>
                    <a:bodyPr/>
                    <a:lstStyle/>
                    <a:p>
                      <a:r>
                        <a:rPr lang="en-US" sz="1800" dirty="0">
                          <a:solidFill>
                            <a:srgbClr val="1D405D"/>
                          </a:solidFill>
                          <a:latin typeface="Roboto Condensed Light" panose="02000000000000000000" pitchFamily="2" charset="0"/>
                          <a:ea typeface="Roboto Condensed Light" panose="02000000000000000000" pitchFamily="2" charset="0"/>
                        </a:rPr>
                        <a:t>Regional Campuses*</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0</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0</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0</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0</a:t>
                      </a:r>
                    </a:p>
                  </a:txBody>
                  <a:tcPr marL="51752" marR="51752" marT="19407" marB="19407" anchor="ctr"/>
                </a:tc>
                <a:extLst>
                  <a:ext uri="{0D108BD9-81ED-4DB2-BD59-A6C34878D82A}">
                    <a16:rowId xmlns:a16="http://schemas.microsoft.com/office/drawing/2014/main" val="10004"/>
                  </a:ext>
                </a:extLst>
              </a:tr>
              <a:tr h="313134">
                <a:tc>
                  <a:txBody>
                    <a:bodyPr/>
                    <a:lstStyle/>
                    <a:p>
                      <a:r>
                        <a:rPr lang="en-US" sz="1800" dirty="0">
                          <a:solidFill>
                            <a:srgbClr val="1D405D"/>
                          </a:solidFill>
                          <a:latin typeface="Roboto Condensed Light" panose="02000000000000000000" pitchFamily="2" charset="0"/>
                          <a:ea typeface="Roboto Condensed Light" panose="02000000000000000000" pitchFamily="2" charset="0"/>
                        </a:rPr>
                        <a:t>All</a:t>
                      </a:r>
                      <a:r>
                        <a:rPr lang="en-US" sz="1800" baseline="0" dirty="0">
                          <a:solidFill>
                            <a:srgbClr val="1D405D"/>
                          </a:solidFill>
                          <a:latin typeface="Roboto Condensed Light" panose="02000000000000000000" pitchFamily="2" charset="0"/>
                          <a:ea typeface="Roboto Condensed Light" panose="02000000000000000000" pitchFamily="2" charset="0"/>
                        </a:rPr>
                        <a:t> Other Main Campuses</a:t>
                      </a:r>
                      <a:endParaRPr lang="en-US" sz="1800" dirty="0">
                        <a:solidFill>
                          <a:srgbClr val="1D405D"/>
                        </a:solidFill>
                        <a:latin typeface="Roboto Condensed Light" panose="02000000000000000000" pitchFamily="2" charset="0"/>
                        <a:ea typeface="Roboto Condensed Light" panose="02000000000000000000" pitchFamily="2" charset="0"/>
                      </a:endParaRP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2,000</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1,500</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1,000</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500</a:t>
                      </a:r>
                    </a:p>
                  </a:txBody>
                  <a:tcPr marL="51752" marR="51752" marT="19407" marB="19407" anchor="ctr"/>
                </a:tc>
                <a:extLst>
                  <a:ext uri="{0D108BD9-81ED-4DB2-BD59-A6C34878D82A}">
                    <a16:rowId xmlns:a16="http://schemas.microsoft.com/office/drawing/2014/main" val="10005"/>
                  </a:ext>
                </a:extLst>
              </a:tr>
              <a:tr h="587454">
                <a:tc>
                  <a:txBody>
                    <a:bodyPr/>
                    <a:lstStyle/>
                    <a:p>
                      <a:r>
                        <a:rPr lang="en-US" sz="1800" b="1" dirty="0">
                          <a:solidFill>
                            <a:srgbClr val="1D405D"/>
                          </a:solidFill>
                          <a:latin typeface="Roboto Condensed Light" panose="02000000000000000000" pitchFamily="2" charset="0"/>
                          <a:ea typeface="Roboto Condensed Light" panose="02000000000000000000" pitchFamily="2" charset="0"/>
                        </a:rPr>
                        <a:t>PRIVATE &amp; NON-PROFIT INSTITUTIONS</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 </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 </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 </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 </a:t>
                      </a:r>
                    </a:p>
                  </a:txBody>
                  <a:tcPr marL="51752" marR="51752" marT="19407" marB="19407" anchor="ctr"/>
                </a:tc>
                <a:extLst>
                  <a:ext uri="{0D108BD9-81ED-4DB2-BD59-A6C34878D82A}">
                    <a16:rowId xmlns:a16="http://schemas.microsoft.com/office/drawing/2014/main" val="10007"/>
                  </a:ext>
                </a:extLst>
              </a:tr>
              <a:tr h="313134">
                <a:tc>
                  <a:txBody>
                    <a:bodyPr/>
                    <a:lstStyle/>
                    <a:p>
                      <a:r>
                        <a:rPr lang="en-US" sz="1800" dirty="0">
                          <a:solidFill>
                            <a:srgbClr val="1D405D"/>
                          </a:solidFill>
                          <a:latin typeface="Roboto Condensed Light" panose="02000000000000000000" pitchFamily="2" charset="0"/>
                          <a:ea typeface="Roboto Condensed Light" panose="02000000000000000000" pitchFamily="2" charset="0"/>
                        </a:rPr>
                        <a:t>Private, Non-Profit</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3,500</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2,625</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1,750</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875</a:t>
                      </a:r>
                    </a:p>
                  </a:txBody>
                  <a:tcPr marL="51752" marR="51752" marT="19407" marB="19407" anchor="ctr"/>
                </a:tc>
                <a:extLst>
                  <a:ext uri="{0D108BD9-81ED-4DB2-BD59-A6C34878D82A}">
                    <a16:rowId xmlns:a16="http://schemas.microsoft.com/office/drawing/2014/main" val="10009"/>
                  </a:ext>
                </a:extLst>
              </a:tr>
              <a:tr h="313134">
                <a:tc>
                  <a:txBody>
                    <a:bodyPr/>
                    <a:lstStyle/>
                    <a:p>
                      <a:r>
                        <a:rPr lang="en-US" sz="1800" b="0" dirty="0">
                          <a:solidFill>
                            <a:srgbClr val="1D405D"/>
                          </a:solidFill>
                          <a:latin typeface="Roboto Condensed Light" panose="02000000000000000000" pitchFamily="2" charset="0"/>
                          <a:ea typeface="Roboto Condensed Light" panose="02000000000000000000" pitchFamily="2" charset="0"/>
                        </a:rPr>
                        <a:t>Private</a:t>
                      </a:r>
                      <a:r>
                        <a:rPr lang="en-US" sz="1800" b="0" baseline="0" dirty="0">
                          <a:solidFill>
                            <a:srgbClr val="1D405D"/>
                          </a:solidFill>
                          <a:latin typeface="Roboto Condensed Light" panose="02000000000000000000" pitchFamily="2" charset="0"/>
                          <a:ea typeface="Roboto Condensed Light" panose="02000000000000000000" pitchFamily="2" charset="0"/>
                        </a:rPr>
                        <a:t>, For-Profit</a:t>
                      </a:r>
                      <a:endParaRPr lang="en-US" sz="1800" b="0" dirty="0">
                        <a:solidFill>
                          <a:srgbClr val="1D405D"/>
                        </a:solidFill>
                        <a:latin typeface="Roboto Condensed Light" panose="02000000000000000000" pitchFamily="2" charset="0"/>
                        <a:ea typeface="Roboto Condensed Light" panose="02000000000000000000" pitchFamily="2" charset="0"/>
                      </a:endParaRP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1,300</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975</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650</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325</a:t>
                      </a:r>
                    </a:p>
                  </a:txBody>
                  <a:tcPr marL="51752" marR="51752" marT="19407" marB="19407" anchor="ctr"/>
                </a:tc>
                <a:extLst>
                  <a:ext uri="{0D108BD9-81ED-4DB2-BD59-A6C34878D82A}">
                    <a16:rowId xmlns:a16="http://schemas.microsoft.com/office/drawing/2014/main" val="10011"/>
                  </a:ext>
                </a:extLst>
              </a:tr>
              <a:tr h="313134">
                <a:tc>
                  <a:txBody>
                    <a:bodyPr/>
                    <a:lstStyle/>
                    <a:p>
                      <a:r>
                        <a:rPr lang="en-US" sz="1800" b="0" dirty="0">
                          <a:solidFill>
                            <a:srgbClr val="1D405D"/>
                          </a:solidFill>
                          <a:latin typeface="Roboto Condensed Light" panose="02000000000000000000" pitchFamily="2" charset="0"/>
                          <a:ea typeface="Roboto Condensed Light" panose="02000000000000000000" pitchFamily="2" charset="0"/>
                        </a:rPr>
                        <a:t>Pennsylvania</a:t>
                      </a:r>
                      <a:r>
                        <a:rPr lang="en-US" sz="1800" b="0" baseline="0" dirty="0">
                          <a:solidFill>
                            <a:srgbClr val="1D405D"/>
                          </a:solidFill>
                          <a:latin typeface="Roboto Condensed Light" panose="02000000000000000000" pitchFamily="2" charset="0"/>
                          <a:ea typeface="Roboto Condensed Light" panose="02000000000000000000" pitchFamily="2" charset="0"/>
                        </a:rPr>
                        <a:t> Institutions</a:t>
                      </a:r>
                      <a:endParaRPr lang="en-US" sz="1800" b="0" dirty="0">
                        <a:solidFill>
                          <a:srgbClr val="1D405D"/>
                        </a:solidFill>
                        <a:latin typeface="Roboto Condensed Light" panose="02000000000000000000" pitchFamily="2" charset="0"/>
                        <a:ea typeface="Roboto Condensed Light" panose="02000000000000000000" pitchFamily="2" charset="0"/>
                      </a:endParaRP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600 or 800</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300 or 400</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300 or 400</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0</a:t>
                      </a:r>
                    </a:p>
                  </a:txBody>
                  <a:tcPr marL="51752" marR="51752" marT="19407" marB="19407" anchor="ctr"/>
                </a:tc>
                <a:extLst>
                  <a:ext uri="{0D108BD9-81ED-4DB2-BD59-A6C34878D82A}">
                    <a16:rowId xmlns:a16="http://schemas.microsoft.com/office/drawing/2014/main" val="10013"/>
                  </a:ext>
                </a:extLst>
              </a:tr>
            </a:tbl>
          </a:graphicData>
        </a:graphic>
      </p:graphicFrame>
      <p:sp>
        <p:nvSpPr>
          <p:cNvPr id="3" name="TextBox 2"/>
          <p:cNvSpPr txBox="1"/>
          <p:nvPr/>
        </p:nvSpPr>
        <p:spPr>
          <a:xfrm>
            <a:off x="360219" y="4675909"/>
            <a:ext cx="5500255" cy="253916"/>
          </a:xfrm>
          <a:prstGeom prst="rect">
            <a:avLst/>
          </a:prstGeom>
          <a:noFill/>
        </p:spPr>
        <p:txBody>
          <a:bodyPr wrap="square" rtlCol="0">
            <a:spAutoFit/>
          </a:bodyPr>
          <a:lstStyle/>
          <a:p>
            <a:r>
              <a:rPr lang="en-US" sz="1050" dirty="0"/>
              <a:t>State budget did not allow for increases for 2020-2021 year.</a:t>
            </a:r>
          </a:p>
        </p:txBody>
      </p:sp>
    </p:spTree>
    <p:extLst>
      <p:ext uri="{BB962C8B-B14F-4D97-AF65-F5344CB8AC3E}">
        <p14:creationId xmlns:p14="http://schemas.microsoft.com/office/powerpoint/2010/main" val="14497610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309001" y="1454169"/>
            <a:ext cx="8473439" cy="3491212"/>
          </a:xfrm>
        </p:spPr>
        <p:txBody>
          <a:bodyPr/>
          <a:lstStyle/>
          <a:p>
            <a:r>
              <a:rPr lang="en-US" dirty="0"/>
              <a:t>Qualified foster youth at community colleges continue to be eligible for OCOG for 2020-2021. Statute requires that for otherwise OCOG eligible students, their living expenses are to be added to their tuition/general fees to determine their OCOG award amount.  </a:t>
            </a:r>
          </a:p>
          <a:p>
            <a:endParaRPr lang="en-US" sz="1050" dirty="0"/>
          </a:p>
          <a:p>
            <a:r>
              <a:rPr lang="en-US" dirty="0"/>
              <a:t>Qualified foster youth should receive a letter from the Ohio Education and Training Voucher (ETV) Program that lists their ETV award.  </a:t>
            </a:r>
          </a:p>
          <a:p>
            <a:endParaRPr lang="en-US" sz="1050" dirty="0"/>
          </a:p>
          <a:p>
            <a:r>
              <a:rPr lang="en-US" dirty="0"/>
              <a:t>Could be eligible for the 2020-2021 maximum public OCOG amount of $2,000.  </a:t>
            </a:r>
          </a:p>
          <a:p>
            <a:endParaRPr lang="en-US" dirty="0"/>
          </a:p>
        </p:txBody>
      </p:sp>
      <p:sp>
        <p:nvSpPr>
          <p:cNvPr id="10" name="Google Shape;189;p12">
            <a:extLst>
              <a:ext uri="{FF2B5EF4-FFF2-40B4-BE49-F238E27FC236}">
                <a16:creationId xmlns:a16="http://schemas.microsoft.com/office/drawing/2014/main" id="{0DD9EAB9-ABA1-4688-9709-78BF913817B4}"/>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FOSTER YOUTH AT COMMUNITY COLLEGES</a:t>
            </a:r>
            <a:endParaRPr dirty="0"/>
          </a:p>
        </p:txBody>
      </p:sp>
      <p:sp>
        <p:nvSpPr>
          <p:cNvPr id="11" name="Google Shape;618;p37">
            <a:extLst>
              <a:ext uri="{FF2B5EF4-FFF2-40B4-BE49-F238E27FC236}">
                <a16:creationId xmlns:a16="http://schemas.microsoft.com/office/drawing/2014/main" id="{A87D1A43-6B49-482E-B206-CD5E92FD5F75}"/>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defTabSz="914378"/>
            <a:endParaRPr dirty="0"/>
          </a:p>
        </p:txBody>
      </p:sp>
    </p:spTree>
    <p:extLst>
      <p:ext uri="{BB962C8B-B14F-4D97-AF65-F5344CB8AC3E}">
        <p14:creationId xmlns:p14="http://schemas.microsoft.com/office/powerpoint/2010/main" val="28705427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966589672"/>
              </p:ext>
            </p:extLst>
          </p:nvPr>
        </p:nvGraphicFramePr>
        <p:xfrm>
          <a:off x="1080243" y="1410299"/>
          <a:ext cx="5810036" cy="3613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Google Shape;189;p12">
            <a:extLst>
              <a:ext uri="{FF2B5EF4-FFF2-40B4-BE49-F238E27FC236}">
                <a16:creationId xmlns:a16="http://schemas.microsoft.com/office/drawing/2014/main" id="{2654DAEF-0495-4ED6-A693-5D04257D3D3E}"/>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NURSE EDUCATION ASSISTANCE LOAN PROGRAM</a:t>
            </a:r>
            <a:endParaRPr dirty="0"/>
          </a:p>
        </p:txBody>
      </p:sp>
      <p:sp>
        <p:nvSpPr>
          <p:cNvPr id="9" name="Google Shape;618;p37">
            <a:extLst>
              <a:ext uri="{FF2B5EF4-FFF2-40B4-BE49-F238E27FC236}">
                <a16:creationId xmlns:a16="http://schemas.microsoft.com/office/drawing/2014/main" id="{7996C962-E447-4015-A2A8-F189BD4D4B7A}"/>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defTabSz="914378"/>
            <a:endParaRPr dirty="0"/>
          </a:p>
        </p:txBody>
      </p:sp>
    </p:spTree>
    <p:extLst>
      <p:ext uri="{BB962C8B-B14F-4D97-AF65-F5344CB8AC3E}">
        <p14:creationId xmlns:p14="http://schemas.microsoft.com/office/powerpoint/2010/main" val="22595716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309001" y="1576088"/>
            <a:ext cx="8488679" cy="3174837"/>
          </a:xfrm>
        </p:spPr>
        <p:txBody>
          <a:bodyPr/>
          <a:lstStyle/>
          <a:p>
            <a:r>
              <a:rPr lang="en-US" dirty="0"/>
              <a:t>The Ohio War Orphan &amp; Severely Disabled Veterans’ Scholarship Program awards tuition assistance to the children of deceased or severely disabled Ohio veterans who served in the armed forces during a period of declared war or conflict.</a:t>
            </a:r>
            <a:br>
              <a:rPr lang="en-US" dirty="0"/>
            </a:br>
            <a:endParaRPr lang="en-US" dirty="0"/>
          </a:p>
          <a:p>
            <a:r>
              <a:rPr lang="en-US" dirty="0"/>
              <a:t>Eligible students attending:</a:t>
            </a:r>
          </a:p>
          <a:p>
            <a:pPr lvl="1"/>
            <a:r>
              <a:rPr lang="en-US" dirty="0"/>
              <a:t>Public institutions will be funded 100% of tuition and general fees</a:t>
            </a:r>
          </a:p>
          <a:p>
            <a:pPr lvl="1"/>
            <a:r>
              <a:rPr lang="en-US" dirty="0"/>
              <a:t>Private institutions will receive an annual award amount of $8,575 </a:t>
            </a:r>
            <a:br>
              <a:rPr lang="en-US" dirty="0"/>
            </a:br>
            <a:r>
              <a:rPr lang="en-US" dirty="0"/>
              <a:t>for the year </a:t>
            </a:r>
          </a:p>
          <a:p>
            <a:endParaRPr lang="en-US" dirty="0"/>
          </a:p>
        </p:txBody>
      </p:sp>
      <p:sp>
        <p:nvSpPr>
          <p:cNvPr id="10" name="Google Shape;189;p12">
            <a:extLst>
              <a:ext uri="{FF2B5EF4-FFF2-40B4-BE49-F238E27FC236}">
                <a16:creationId xmlns:a16="http://schemas.microsoft.com/office/drawing/2014/main" id="{1818E111-BA6B-4CC3-991A-520C143AAE77}"/>
              </a:ext>
            </a:extLst>
          </p:cNvPr>
          <p:cNvSpPr txBox="1">
            <a:spLocks noGrp="1"/>
          </p:cNvSpPr>
          <p:nvPr>
            <p:ph type="title"/>
          </p:nvPr>
        </p:nvSpPr>
        <p:spPr>
          <a:xfrm>
            <a:off x="814274" y="392575"/>
            <a:ext cx="6615225" cy="766200"/>
          </a:xfrm>
          <a:prstGeom prst="rect">
            <a:avLst/>
          </a:prstGeom>
        </p:spPr>
        <p:txBody>
          <a:bodyPr spcFirstLastPara="1" wrap="square" lIns="91425" tIns="91425" rIns="91425" bIns="91425" anchor="ctr" anchorCtr="0">
            <a:noAutofit/>
          </a:bodyPr>
          <a:lstStyle/>
          <a:p>
            <a:pPr lvl="0"/>
            <a:r>
              <a:rPr lang="en-US" dirty="0"/>
              <a:t>OHIO WAR ORPHAN &amp; </a:t>
            </a:r>
            <a:br>
              <a:rPr lang="en-US" dirty="0"/>
            </a:br>
            <a:r>
              <a:rPr lang="en-US" dirty="0"/>
              <a:t>SEVERELY DISABLED VETERANS’ SCHOLARSHIP</a:t>
            </a:r>
            <a:endParaRPr dirty="0"/>
          </a:p>
        </p:txBody>
      </p:sp>
      <p:sp>
        <p:nvSpPr>
          <p:cNvPr id="11" name="Google Shape;618;p37">
            <a:extLst>
              <a:ext uri="{FF2B5EF4-FFF2-40B4-BE49-F238E27FC236}">
                <a16:creationId xmlns:a16="http://schemas.microsoft.com/office/drawing/2014/main" id="{C4AB2342-CC6E-433E-96A9-4ADDF6571AB9}"/>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defTabSz="914378"/>
            <a:endParaRPr dirty="0"/>
          </a:p>
        </p:txBody>
      </p:sp>
    </p:spTree>
    <p:extLst>
      <p:ext uri="{BB962C8B-B14F-4D97-AF65-F5344CB8AC3E}">
        <p14:creationId xmlns:p14="http://schemas.microsoft.com/office/powerpoint/2010/main" val="6152374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309001" y="1537989"/>
            <a:ext cx="8435339" cy="3110212"/>
          </a:xfrm>
        </p:spPr>
        <p:txBody>
          <a:bodyPr/>
          <a:lstStyle/>
          <a:p>
            <a:r>
              <a:rPr lang="en-US" dirty="0"/>
              <a:t>Eligibility determined by the Ohio Adjutant General.</a:t>
            </a:r>
            <a:br>
              <a:rPr lang="en-US" dirty="0"/>
            </a:br>
            <a:endParaRPr lang="en-US" dirty="0"/>
          </a:p>
          <a:p>
            <a:r>
              <a:rPr lang="en-US" dirty="0"/>
              <a:t>The current annual, full-time award is 100% of tuition and general fees at all Ohio public colleges and universities or the equivalent amount at private institutions for members of the Ohio National Guard. </a:t>
            </a:r>
            <a:br>
              <a:rPr lang="en-US" dirty="0"/>
            </a:br>
            <a:endParaRPr lang="en-US" dirty="0"/>
          </a:p>
          <a:p>
            <a:r>
              <a:rPr lang="en-US" dirty="0"/>
              <a:t>For approved private or proprietary degree-granting institutions of higher education, the program will pay $11,016</a:t>
            </a:r>
          </a:p>
        </p:txBody>
      </p:sp>
      <p:sp>
        <p:nvSpPr>
          <p:cNvPr id="12" name="Google Shape;189;p12">
            <a:extLst>
              <a:ext uri="{FF2B5EF4-FFF2-40B4-BE49-F238E27FC236}">
                <a16:creationId xmlns:a16="http://schemas.microsoft.com/office/drawing/2014/main" id="{E136D081-BA52-403C-A832-12FDF113945B}"/>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OHIO NATIONAL GUARD SCHOLARSHIP</a:t>
            </a:r>
            <a:endParaRPr dirty="0"/>
          </a:p>
        </p:txBody>
      </p:sp>
      <p:sp>
        <p:nvSpPr>
          <p:cNvPr id="13" name="Google Shape;618;p37">
            <a:extLst>
              <a:ext uri="{FF2B5EF4-FFF2-40B4-BE49-F238E27FC236}">
                <a16:creationId xmlns:a16="http://schemas.microsoft.com/office/drawing/2014/main" id="{5E588CB6-3DBB-4812-AA2A-0D6F50CE4360}"/>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defTabSz="914378"/>
            <a:endParaRPr dirty="0"/>
          </a:p>
        </p:txBody>
      </p:sp>
    </p:spTree>
    <p:extLst>
      <p:ext uri="{BB962C8B-B14F-4D97-AF65-F5344CB8AC3E}">
        <p14:creationId xmlns:p14="http://schemas.microsoft.com/office/powerpoint/2010/main" val="4295954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309001" y="1714633"/>
            <a:ext cx="8202539" cy="2724300"/>
          </a:xfrm>
        </p:spPr>
        <p:txBody>
          <a:bodyPr/>
          <a:lstStyle/>
          <a:p>
            <a:r>
              <a:rPr lang="en-US" dirty="0"/>
              <a:t>For Ohio dependents and spouses of safety officers killed in the line of duty.</a:t>
            </a:r>
            <a:br>
              <a:rPr lang="en-US" dirty="0"/>
            </a:br>
            <a:endParaRPr lang="en-US" dirty="0"/>
          </a:p>
          <a:p>
            <a:r>
              <a:rPr lang="en-US" dirty="0"/>
              <a:t>The current annual, full-time award is 100% of tuition and general fees at all Ohio public colleges and universities.</a:t>
            </a:r>
            <a:br>
              <a:rPr lang="en-US" dirty="0"/>
            </a:br>
            <a:endParaRPr lang="en-US" dirty="0"/>
          </a:p>
          <a:p>
            <a:r>
              <a:rPr lang="en-US" dirty="0"/>
              <a:t>The current annual, full-time award for students at eligible private colleges and universities (both non-profit and for-profit) is $8,451.  </a:t>
            </a:r>
          </a:p>
          <a:p>
            <a:endParaRPr lang="en-US" dirty="0"/>
          </a:p>
        </p:txBody>
      </p:sp>
      <p:sp>
        <p:nvSpPr>
          <p:cNvPr id="12" name="Google Shape;189;p12">
            <a:extLst>
              <a:ext uri="{FF2B5EF4-FFF2-40B4-BE49-F238E27FC236}">
                <a16:creationId xmlns:a16="http://schemas.microsoft.com/office/drawing/2014/main" id="{A0D7D392-0061-444A-8088-0ADD70340313}"/>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SAFETY OFFICERS MEMORIAL SCHOLARSHIP</a:t>
            </a:r>
            <a:endParaRPr dirty="0"/>
          </a:p>
        </p:txBody>
      </p:sp>
      <p:sp>
        <p:nvSpPr>
          <p:cNvPr id="13" name="Google Shape;618;p37">
            <a:extLst>
              <a:ext uri="{FF2B5EF4-FFF2-40B4-BE49-F238E27FC236}">
                <a16:creationId xmlns:a16="http://schemas.microsoft.com/office/drawing/2014/main" id="{F3722956-48BC-42FD-9700-CF1C5C6B61B1}"/>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defTabSz="914378"/>
            <a:endParaRPr dirty="0"/>
          </a:p>
        </p:txBody>
      </p:sp>
    </p:spTree>
    <p:extLst>
      <p:ext uri="{BB962C8B-B14F-4D97-AF65-F5344CB8AC3E}">
        <p14:creationId xmlns:p14="http://schemas.microsoft.com/office/powerpoint/2010/main" val="2838094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309003" y="1537989"/>
            <a:ext cx="8537818" cy="3514072"/>
          </a:xfrm>
        </p:spPr>
        <p:txBody>
          <a:bodyPr/>
          <a:lstStyle/>
          <a:p>
            <a:r>
              <a:rPr lang="en-US" dirty="0"/>
              <a:t>Various programs with STEMM concentrations (personalized projects and coursework tied to colleges or a local business).</a:t>
            </a:r>
          </a:p>
          <a:p>
            <a:endParaRPr lang="en-US" sz="1050" dirty="0"/>
          </a:p>
          <a:p>
            <a:r>
              <a:rPr lang="en-US" dirty="0"/>
              <a:t>Individual awards will vary from college-to-college.</a:t>
            </a:r>
          </a:p>
          <a:p>
            <a:endParaRPr lang="en-US" sz="1050" dirty="0"/>
          </a:p>
          <a:p>
            <a:r>
              <a:rPr lang="en-US" dirty="0"/>
              <a:t>Partnership of private/public schools apply for funding (ex. public community college and private four-year institution).</a:t>
            </a:r>
          </a:p>
          <a:p>
            <a:endParaRPr lang="en-US" sz="1050" dirty="0"/>
          </a:p>
          <a:p>
            <a:r>
              <a:rPr lang="en-US" dirty="0">
                <a:hlinkClick r:id="rId3"/>
              </a:rPr>
              <a:t>https://www.ohiohighered.org/cof</a:t>
            </a:r>
            <a:r>
              <a:rPr lang="en-US" dirty="0"/>
              <a:t> </a:t>
            </a:r>
          </a:p>
          <a:p>
            <a:endParaRPr lang="en-US" dirty="0"/>
          </a:p>
        </p:txBody>
      </p:sp>
      <p:sp>
        <p:nvSpPr>
          <p:cNvPr id="10" name="Google Shape;189;p12">
            <a:extLst>
              <a:ext uri="{FF2B5EF4-FFF2-40B4-BE49-F238E27FC236}">
                <a16:creationId xmlns:a16="http://schemas.microsoft.com/office/drawing/2014/main" id="{28CBC01B-1CC8-4168-A94F-CA7C38F0440A}"/>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CHOOSE OHIO FIRST</a:t>
            </a:r>
            <a:endParaRPr dirty="0"/>
          </a:p>
        </p:txBody>
      </p:sp>
      <p:sp>
        <p:nvSpPr>
          <p:cNvPr id="11" name="Google Shape;618;p37">
            <a:extLst>
              <a:ext uri="{FF2B5EF4-FFF2-40B4-BE49-F238E27FC236}">
                <a16:creationId xmlns:a16="http://schemas.microsoft.com/office/drawing/2014/main" id="{66AD7EBE-5073-4719-88F9-96156C8B6F25}"/>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defTabSz="914378"/>
            <a:endParaRPr dirty="0"/>
          </a:p>
        </p:txBody>
      </p:sp>
    </p:spTree>
    <p:extLst>
      <p:ext uri="{BB962C8B-B14F-4D97-AF65-F5344CB8AC3E}">
        <p14:creationId xmlns:p14="http://schemas.microsoft.com/office/powerpoint/2010/main" val="41286534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309001" y="1356360"/>
            <a:ext cx="8602980" cy="3596640"/>
          </a:xfrm>
        </p:spPr>
        <p:txBody>
          <a:bodyPr/>
          <a:lstStyle/>
          <a:p>
            <a:r>
              <a:rPr lang="en-US" sz="1800" dirty="0"/>
              <a:t>Federally-funded, state-administered program designed to help youth who were in foster care.</a:t>
            </a:r>
            <a:endParaRPr lang="en-US" sz="1050" dirty="0"/>
          </a:p>
          <a:p>
            <a:r>
              <a:rPr lang="en-US" sz="1800" dirty="0"/>
              <a:t>Students may receive up to $5,000 a year for qualified school related expenses.</a:t>
            </a:r>
            <a:br>
              <a:rPr lang="en-US" dirty="0"/>
            </a:br>
            <a:endParaRPr lang="en-US" sz="1050" dirty="0"/>
          </a:p>
          <a:p>
            <a:r>
              <a:rPr lang="en-US" sz="1800" dirty="0"/>
              <a:t>Application at: </a:t>
            </a:r>
            <a:r>
              <a:rPr lang="en-US" sz="1800" dirty="0">
                <a:hlinkClick r:id="rId3"/>
              </a:rPr>
              <a:t>http://www.fc2sprograms.org/ohio/</a:t>
            </a:r>
            <a:r>
              <a:rPr lang="en-US" sz="1800" dirty="0"/>
              <a:t> </a:t>
            </a:r>
            <a:br>
              <a:rPr lang="en-US" dirty="0"/>
            </a:br>
            <a:endParaRPr lang="en-US" sz="1050" dirty="0"/>
          </a:p>
          <a:p>
            <a:r>
              <a:rPr lang="en-US" sz="1800" dirty="0"/>
              <a:t>Must be a current or former foster student who:</a:t>
            </a:r>
          </a:p>
          <a:p>
            <a:pPr lvl="1"/>
            <a:r>
              <a:rPr lang="en-US" sz="1600" dirty="0"/>
              <a:t>Was in foster care on their 18th birthday and aged out at that time </a:t>
            </a:r>
            <a:r>
              <a:rPr lang="en-US" sz="1600" b="1" dirty="0"/>
              <a:t>OR</a:t>
            </a:r>
          </a:p>
          <a:p>
            <a:pPr lvl="1"/>
            <a:r>
              <a:rPr lang="en-US" sz="1600" dirty="0"/>
              <a:t>Was in foster care, legal custody or guardianship to a kinship caregiver at or after 16 </a:t>
            </a:r>
            <a:r>
              <a:rPr lang="en-US" sz="1600" b="1" dirty="0"/>
              <a:t>OR</a:t>
            </a:r>
          </a:p>
          <a:p>
            <a:pPr lvl="1"/>
            <a:r>
              <a:rPr lang="en-US" sz="1600" dirty="0"/>
              <a:t>Adopted from foster care with the adoption finalized after their 16th birthday </a:t>
            </a:r>
            <a:r>
              <a:rPr lang="en-US" sz="1600" b="1" dirty="0"/>
              <a:t>OR</a:t>
            </a:r>
          </a:p>
          <a:p>
            <a:pPr lvl="1"/>
            <a:r>
              <a:rPr lang="en-US" sz="1600" dirty="0"/>
              <a:t>Foster care case was closed between the ages of 18 and 21</a:t>
            </a:r>
          </a:p>
          <a:p>
            <a:endParaRPr lang="en-US" dirty="0"/>
          </a:p>
        </p:txBody>
      </p:sp>
      <p:sp>
        <p:nvSpPr>
          <p:cNvPr id="10" name="Google Shape;189;p12">
            <a:extLst>
              <a:ext uri="{FF2B5EF4-FFF2-40B4-BE49-F238E27FC236}">
                <a16:creationId xmlns:a16="http://schemas.microsoft.com/office/drawing/2014/main" id="{80647039-2BFC-48E9-86BD-4CB951C7D691}"/>
              </a:ext>
            </a:extLst>
          </p:cNvPr>
          <p:cNvSpPr txBox="1">
            <a:spLocks noGrp="1"/>
          </p:cNvSpPr>
          <p:nvPr>
            <p:ph type="title"/>
          </p:nvPr>
        </p:nvSpPr>
        <p:spPr>
          <a:xfrm>
            <a:off x="814275" y="392575"/>
            <a:ext cx="5845606" cy="766200"/>
          </a:xfrm>
          <a:prstGeom prst="rect">
            <a:avLst/>
          </a:prstGeom>
        </p:spPr>
        <p:txBody>
          <a:bodyPr spcFirstLastPara="1" wrap="square" lIns="91425" tIns="91425" rIns="91425" bIns="91425" anchor="ctr" anchorCtr="0">
            <a:noAutofit/>
          </a:bodyPr>
          <a:lstStyle/>
          <a:p>
            <a:pPr lvl="0"/>
            <a:r>
              <a:rPr lang="en-US" dirty="0"/>
              <a:t>ETV-OHIO EDUCATION &amp; TRAINING VOUCHER PROGRAM</a:t>
            </a:r>
            <a:endParaRPr dirty="0"/>
          </a:p>
        </p:txBody>
      </p:sp>
      <p:sp>
        <p:nvSpPr>
          <p:cNvPr id="11" name="Google Shape;618;p37">
            <a:extLst>
              <a:ext uri="{FF2B5EF4-FFF2-40B4-BE49-F238E27FC236}">
                <a16:creationId xmlns:a16="http://schemas.microsoft.com/office/drawing/2014/main" id="{154E5E31-684F-4873-96A4-2E9A8C4F947F}"/>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defTabSz="914378"/>
            <a:endParaRPr dirty="0"/>
          </a:p>
        </p:txBody>
      </p:sp>
    </p:spTree>
    <p:extLst>
      <p:ext uri="{BB962C8B-B14F-4D97-AF65-F5344CB8AC3E}">
        <p14:creationId xmlns:p14="http://schemas.microsoft.com/office/powerpoint/2010/main" val="22661274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175933" y="3136200"/>
            <a:ext cx="5354714" cy="1159800"/>
          </a:xfrm>
          <a:prstGeom prst="rect">
            <a:avLst/>
          </a:prstGeom>
        </p:spPr>
        <p:txBody>
          <a:bodyPr spcFirstLastPara="1" wrap="square" lIns="91425" tIns="91425" rIns="91425" bIns="91425" anchor="b" anchorCtr="0">
            <a:noAutofit/>
          </a:bodyPr>
          <a:lstStyle/>
          <a:p>
            <a:r>
              <a:rPr lang="en-US" cap="all" dirty="0"/>
              <a:t>Resources</a:t>
            </a:r>
            <a:endParaRPr u="sng" cap="all" dirty="0"/>
          </a:p>
        </p:txBody>
      </p:sp>
      <p:grpSp>
        <p:nvGrpSpPr>
          <p:cNvPr id="6" name="Google Shape;901;p37">
            <a:extLst>
              <a:ext uri="{FF2B5EF4-FFF2-40B4-BE49-F238E27FC236}">
                <a16:creationId xmlns:a16="http://schemas.microsoft.com/office/drawing/2014/main" id="{040AD62A-01B9-4E62-898C-269A00AF2E93}"/>
              </a:ext>
            </a:extLst>
          </p:cNvPr>
          <p:cNvGrpSpPr/>
          <p:nvPr/>
        </p:nvGrpSpPr>
        <p:grpSpPr>
          <a:xfrm>
            <a:off x="615366" y="653905"/>
            <a:ext cx="1346438" cy="2134676"/>
            <a:chOff x="6718575" y="2318625"/>
            <a:chExt cx="256950" cy="407375"/>
          </a:xfrm>
        </p:grpSpPr>
        <p:sp>
          <p:nvSpPr>
            <p:cNvPr id="7" name="Google Shape;902;p37">
              <a:extLst>
                <a:ext uri="{FF2B5EF4-FFF2-40B4-BE49-F238E27FC236}">
                  <a16:creationId xmlns:a16="http://schemas.microsoft.com/office/drawing/2014/main" id="{E082E8C5-D762-4505-89FE-8E8DDE2EEB17}"/>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defTabSz="914378"/>
              <a:endParaRPr/>
            </a:p>
          </p:txBody>
        </p:sp>
        <p:sp>
          <p:nvSpPr>
            <p:cNvPr id="8" name="Google Shape;903;p37">
              <a:extLst>
                <a:ext uri="{FF2B5EF4-FFF2-40B4-BE49-F238E27FC236}">
                  <a16:creationId xmlns:a16="http://schemas.microsoft.com/office/drawing/2014/main" id="{CEC8CE1D-CD85-459A-A48E-4AF06A501472}"/>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defTabSz="914378"/>
              <a:endParaRPr/>
            </a:p>
          </p:txBody>
        </p:sp>
        <p:sp>
          <p:nvSpPr>
            <p:cNvPr id="9" name="Google Shape;904;p37">
              <a:extLst>
                <a:ext uri="{FF2B5EF4-FFF2-40B4-BE49-F238E27FC236}">
                  <a16:creationId xmlns:a16="http://schemas.microsoft.com/office/drawing/2014/main" id="{78CF97DB-495B-4945-9649-73F2666495EA}"/>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defTabSz="914378"/>
              <a:endParaRPr/>
            </a:p>
          </p:txBody>
        </p:sp>
        <p:sp>
          <p:nvSpPr>
            <p:cNvPr id="10" name="Google Shape;905;p37">
              <a:extLst>
                <a:ext uri="{FF2B5EF4-FFF2-40B4-BE49-F238E27FC236}">
                  <a16:creationId xmlns:a16="http://schemas.microsoft.com/office/drawing/2014/main" id="{BD510697-FD02-419A-8529-6ECA4B42DDBC}"/>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defTabSz="914378"/>
              <a:endParaRPr/>
            </a:p>
          </p:txBody>
        </p:sp>
        <p:sp>
          <p:nvSpPr>
            <p:cNvPr id="11" name="Google Shape;906;p37">
              <a:extLst>
                <a:ext uri="{FF2B5EF4-FFF2-40B4-BE49-F238E27FC236}">
                  <a16:creationId xmlns:a16="http://schemas.microsoft.com/office/drawing/2014/main" id="{5CC46535-498F-40A2-A33E-4FC1CAF0CB44}"/>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defTabSz="914378"/>
              <a:endParaRPr/>
            </a:p>
          </p:txBody>
        </p:sp>
        <p:sp>
          <p:nvSpPr>
            <p:cNvPr id="12" name="Google Shape;907;p37">
              <a:extLst>
                <a:ext uri="{FF2B5EF4-FFF2-40B4-BE49-F238E27FC236}">
                  <a16:creationId xmlns:a16="http://schemas.microsoft.com/office/drawing/2014/main" id="{D2F93E39-DD06-4998-B878-5640322DFFBD}"/>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defTabSz="914378"/>
              <a:endParaRPr/>
            </a:p>
          </p:txBody>
        </p:sp>
        <p:sp>
          <p:nvSpPr>
            <p:cNvPr id="13" name="Google Shape;908;p37">
              <a:extLst>
                <a:ext uri="{FF2B5EF4-FFF2-40B4-BE49-F238E27FC236}">
                  <a16:creationId xmlns:a16="http://schemas.microsoft.com/office/drawing/2014/main" id="{87183462-7603-42FA-B7DC-6F9A5855C9A6}"/>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defTabSz="914378"/>
              <a:endParaRPr/>
            </a:p>
          </p:txBody>
        </p:sp>
        <p:sp>
          <p:nvSpPr>
            <p:cNvPr id="14" name="Google Shape;909;p37">
              <a:extLst>
                <a:ext uri="{FF2B5EF4-FFF2-40B4-BE49-F238E27FC236}">
                  <a16:creationId xmlns:a16="http://schemas.microsoft.com/office/drawing/2014/main" id="{3206C099-CCB6-4339-9D48-D28F851B0B2B}"/>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defTabSz="914378"/>
              <a:endParaRPr/>
            </a:p>
          </p:txBody>
        </p:sp>
      </p:grpSp>
    </p:spTree>
    <p:extLst>
      <p:ext uri="{BB962C8B-B14F-4D97-AF65-F5344CB8AC3E}">
        <p14:creationId xmlns:p14="http://schemas.microsoft.com/office/powerpoint/2010/main" val="1032378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12" name="Picture 11" descr="Note: Help and Hints have been replaced with updated “Tool Tips” (the blue question mark icon next to entry fields) that offer help when clicked by the user." title="View when &quot;I am the student&quot; is selected"/>
          <p:cNvPicPr>
            <a:picLocks noChangeAspect="1" noChangeArrowheads="1"/>
          </p:cNvPicPr>
          <p:nvPr/>
        </p:nvPicPr>
        <p:blipFill rotWithShape="1">
          <a:blip r:embed="rId3">
            <a:extLst>
              <a:ext uri="{28A0092B-C50C-407E-A947-70E740481C1C}">
                <a14:useLocalDpi xmlns:a14="http://schemas.microsoft.com/office/drawing/2010/main" val="0"/>
              </a:ext>
            </a:extLst>
          </a:blip>
          <a:srcRect l="3777" r="3148"/>
          <a:stretch/>
        </p:blipFill>
        <p:spPr bwMode="auto">
          <a:xfrm>
            <a:off x="4857657" y="1392712"/>
            <a:ext cx="3699620" cy="2995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6810D544-0869-4F68-AD52-0374D34AD4AB}"/>
              </a:ext>
            </a:extLst>
          </p:cNvPr>
          <p:cNvSpPr>
            <a:spLocks noGrp="1"/>
          </p:cNvSpPr>
          <p:nvPr>
            <p:ph type="title"/>
          </p:nvPr>
        </p:nvSpPr>
        <p:spPr/>
        <p:txBody>
          <a:bodyPr/>
          <a:lstStyle/>
          <a:p>
            <a:r>
              <a:rPr lang="en-US" cap="all" dirty="0"/>
              <a:t>FAFSA on the WEB (FOTW)</a:t>
            </a:r>
          </a:p>
        </p:txBody>
      </p:sp>
      <p:pic>
        <p:nvPicPr>
          <p:cNvPr id="7" name="Content Placeholder 4">
            <a:extLst>
              <a:ext uri="{FF2B5EF4-FFF2-40B4-BE49-F238E27FC236}">
                <a16:creationId xmlns:a16="http://schemas.microsoft.com/office/drawing/2014/main" id="{298BFBE3-92B6-4A6E-B259-AF5A4FD0988A}"/>
              </a:ext>
            </a:extLst>
          </p:cNvPr>
          <p:cNvPicPr>
            <a:picLocks noChangeAspect="1"/>
          </p:cNvPicPr>
          <p:nvPr/>
        </p:nvPicPr>
        <p:blipFill rotWithShape="1">
          <a:blip r:embed="rId4"/>
          <a:srcRect t="112" b="29273"/>
          <a:stretch/>
        </p:blipFill>
        <p:spPr>
          <a:xfrm>
            <a:off x="140790" y="1857044"/>
            <a:ext cx="4378310" cy="2216192"/>
          </a:xfrm>
          <a:prstGeom prst="rect">
            <a:avLst/>
          </a:prstGeom>
          <a:noFill/>
          <a:ln>
            <a:noFill/>
          </a:ln>
        </p:spPr>
      </p:pic>
      <p:grpSp>
        <p:nvGrpSpPr>
          <p:cNvPr id="5" name="Google Shape;613;p37">
            <a:extLst>
              <a:ext uri="{FF2B5EF4-FFF2-40B4-BE49-F238E27FC236}">
                <a16:creationId xmlns:a16="http://schemas.microsoft.com/office/drawing/2014/main" id="{9A43288D-2DA2-4BDE-B6E6-AF1E03328303}"/>
              </a:ext>
            </a:extLst>
          </p:cNvPr>
          <p:cNvGrpSpPr/>
          <p:nvPr/>
        </p:nvGrpSpPr>
        <p:grpSpPr>
          <a:xfrm>
            <a:off x="315583" y="595332"/>
            <a:ext cx="333016" cy="333016"/>
            <a:chOff x="2594050" y="1631825"/>
            <a:chExt cx="439625" cy="439625"/>
          </a:xfrm>
        </p:grpSpPr>
        <p:sp>
          <p:nvSpPr>
            <p:cNvPr id="6" name="Google Shape;614;p37">
              <a:extLst>
                <a:ext uri="{FF2B5EF4-FFF2-40B4-BE49-F238E27FC236}">
                  <a16:creationId xmlns:a16="http://schemas.microsoft.com/office/drawing/2014/main" id="{40FB624F-AFDA-4E7B-AC12-1E5B09C3EC2E}"/>
                </a:ext>
              </a:extLst>
            </p:cNvPr>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615;p37">
              <a:extLst>
                <a:ext uri="{FF2B5EF4-FFF2-40B4-BE49-F238E27FC236}">
                  <a16:creationId xmlns:a16="http://schemas.microsoft.com/office/drawing/2014/main" id="{DBF0A485-4A8D-4685-A2CE-761FA4953F66}"/>
                </a:ext>
              </a:extLst>
            </p:cNvPr>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616;p37">
              <a:extLst>
                <a:ext uri="{FF2B5EF4-FFF2-40B4-BE49-F238E27FC236}">
                  <a16:creationId xmlns:a16="http://schemas.microsoft.com/office/drawing/2014/main" id="{CEC4F556-B898-4514-BE48-F0B04E6947F0}"/>
                </a:ext>
              </a:extLst>
            </p:cNvPr>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617;p37">
              <a:extLst>
                <a:ext uri="{FF2B5EF4-FFF2-40B4-BE49-F238E27FC236}">
                  <a16:creationId xmlns:a16="http://schemas.microsoft.com/office/drawing/2014/main" id="{19CC95B4-58AB-429A-9428-7EC5F694F782}"/>
                </a:ext>
              </a:extLst>
            </p:cNvPr>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2855842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6" name="Google Shape;693;p37">
            <a:extLst>
              <a:ext uri="{FF2B5EF4-FFF2-40B4-BE49-F238E27FC236}">
                <a16:creationId xmlns:a16="http://schemas.microsoft.com/office/drawing/2014/main" id="{2FCA4F3F-C4AA-4624-B274-01BB22695146}"/>
              </a:ext>
            </a:extLst>
          </p:cNvPr>
          <p:cNvGrpSpPr/>
          <p:nvPr/>
        </p:nvGrpSpPr>
        <p:grpSpPr>
          <a:xfrm>
            <a:off x="324594" y="645593"/>
            <a:ext cx="349624" cy="331179"/>
            <a:chOff x="2583100" y="2973775"/>
            <a:chExt cx="461550" cy="437200"/>
          </a:xfrm>
        </p:grpSpPr>
        <p:sp>
          <p:nvSpPr>
            <p:cNvPr id="7" name="Google Shape;694;p37">
              <a:extLst>
                <a:ext uri="{FF2B5EF4-FFF2-40B4-BE49-F238E27FC236}">
                  <a16:creationId xmlns:a16="http://schemas.microsoft.com/office/drawing/2014/main" id="{8F1836DF-D8B2-4747-BEE7-4457E504641E}"/>
                </a:ext>
              </a:extLst>
            </p:cNvPr>
            <p:cNvSpPr/>
            <p:nvPr/>
          </p:nvSpPr>
          <p:spPr>
            <a:xfrm>
              <a:off x="2701225" y="3315975"/>
              <a:ext cx="225300" cy="95000"/>
            </a:xfrm>
            <a:custGeom>
              <a:avLst/>
              <a:gdLst/>
              <a:ahLst/>
              <a:cxnLst/>
              <a:rect l="l" t="t" r="r" b="b"/>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defTabSz="914378"/>
              <a:endParaRPr/>
            </a:p>
          </p:txBody>
        </p:sp>
        <p:sp>
          <p:nvSpPr>
            <p:cNvPr id="8" name="Google Shape;695;p37">
              <a:extLst>
                <a:ext uri="{FF2B5EF4-FFF2-40B4-BE49-F238E27FC236}">
                  <a16:creationId xmlns:a16="http://schemas.microsoft.com/office/drawing/2014/main" id="{CDCE5311-E234-49A3-AFBE-167383B6A819}"/>
                </a:ext>
              </a:extLst>
            </p:cNvPr>
            <p:cNvSpPr/>
            <p:nvPr/>
          </p:nvSpPr>
          <p:spPr>
            <a:xfrm>
              <a:off x="2583100" y="2973775"/>
              <a:ext cx="461550" cy="336125"/>
            </a:xfrm>
            <a:custGeom>
              <a:avLst/>
              <a:gdLst/>
              <a:ahLst/>
              <a:cxnLst/>
              <a:rect l="l" t="t" r="r" b="b"/>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defTabSz="914378"/>
              <a:endParaRPr/>
            </a:p>
          </p:txBody>
        </p:sp>
      </p:grpSp>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r>
              <a:rPr lang="en-US" dirty="0"/>
              <a:t>FAFSA HELP OHIO</a:t>
            </a:r>
            <a:endParaRPr dirty="0"/>
          </a:p>
        </p:txBody>
      </p:sp>
      <p:pic>
        <p:nvPicPr>
          <p:cNvPr id="5" name="Picture 4">
            <a:extLst>
              <a:ext uri="{FF2B5EF4-FFF2-40B4-BE49-F238E27FC236}">
                <a16:creationId xmlns:a16="http://schemas.microsoft.com/office/drawing/2014/main" id="{546815D2-A197-4809-B892-13B12381D9CE}"/>
              </a:ext>
            </a:extLst>
          </p:cNvPr>
          <p:cNvPicPr>
            <a:picLocks noChangeAspect="1"/>
          </p:cNvPicPr>
          <p:nvPr/>
        </p:nvPicPr>
        <p:blipFill rotWithShape="1">
          <a:blip r:embed="rId3"/>
          <a:srcRect b="1865"/>
          <a:stretch/>
        </p:blipFill>
        <p:spPr>
          <a:xfrm>
            <a:off x="1917290" y="1357932"/>
            <a:ext cx="4828948" cy="375560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754453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6" name="Google Shape;693;p37">
            <a:extLst>
              <a:ext uri="{FF2B5EF4-FFF2-40B4-BE49-F238E27FC236}">
                <a16:creationId xmlns:a16="http://schemas.microsoft.com/office/drawing/2014/main" id="{2FCA4F3F-C4AA-4624-B274-01BB22695146}"/>
              </a:ext>
            </a:extLst>
          </p:cNvPr>
          <p:cNvGrpSpPr/>
          <p:nvPr/>
        </p:nvGrpSpPr>
        <p:grpSpPr>
          <a:xfrm>
            <a:off x="324594" y="645593"/>
            <a:ext cx="349624" cy="331179"/>
            <a:chOff x="2583100" y="2973775"/>
            <a:chExt cx="461550" cy="437200"/>
          </a:xfrm>
        </p:grpSpPr>
        <p:sp>
          <p:nvSpPr>
            <p:cNvPr id="7" name="Google Shape;694;p37">
              <a:extLst>
                <a:ext uri="{FF2B5EF4-FFF2-40B4-BE49-F238E27FC236}">
                  <a16:creationId xmlns:a16="http://schemas.microsoft.com/office/drawing/2014/main" id="{8F1836DF-D8B2-4747-BEE7-4457E504641E}"/>
                </a:ext>
              </a:extLst>
            </p:cNvPr>
            <p:cNvSpPr/>
            <p:nvPr/>
          </p:nvSpPr>
          <p:spPr>
            <a:xfrm>
              <a:off x="2701225" y="3315975"/>
              <a:ext cx="225300" cy="95000"/>
            </a:xfrm>
            <a:custGeom>
              <a:avLst/>
              <a:gdLst/>
              <a:ahLst/>
              <a:cxnLst/>
              <a:rect l="l" t="t" r="r" b="b"/>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defTabSz="914378"/>
              <a:endParaRPr/>
            </a:p>
          </p:txBody>
        </p:sp>
        <p:sp>
          <p:nvSpPr>
            <p:cNvPr id="8" name="Google Shape;695;p37">
              <a:extLst>
                <a:ext uri="{FF2B5EF4-FFF2-40B4-BE49-F238E27FC236}">
                  <a16:creationId xmlns:a16="http://schemas.microsoft.com/office/drawing/2014/main" id="{CDCE5311-E234-49A3-AFBE-167383B6A819}"/>
                </a:ext>
              </a:extLst>
            </p:cNvPr>
            <p:cNvSpPr/>
            <p:nvPr/>
          </p:nvSpPr>
          <p:spPr>
            <a:xfrm>
              <a:off x="2583100" y="2973775"/>
              <a:ext cx="461550" cy="336125"/>
            </a:xfrm>
            <a:custGeom>
              <a:avLst/>
              <a:gdLst/>
              <a:ahLst/>
              <a:cxnLst/>
              <a:rect l="l" t="t" r="r" b="b"/>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defTabSz="914378"/>
              <a:endParaRPr/>
            </a:p>
          </p:txBody>
        </p:sp>
      </p:grpSp>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r>
              <a:rPr lang="en-US" dirty="0"/>
              <a:t>RESOURCES FROM FEDERAL STUDENT AID</a:t>
            </a:r>
            <a:endParaRPr dirty="0"/>
          </a:p>
        </p:txBody>
      </p:sp>
      <p:sp>
        <p:nvSpPr>
          <p:cNvPr id="9" name="Text Placeholder 4">
            <a:extLst>
              <a:ext uri="{FF2B5EF4-FFF2-40B4-BE49-F238E27FC236}">
                <a16:creationId xmlns:a16="http://schemas.microsoft.com/office/drawing/2014/main" id="{60E64B71-1068-4D17-84C9-B1911EE76375}"/>
              </a:ext>
            </a:extLst>
          </p:cNvPr>
          <p:cNvSpPr txBox="1">
            <a:spLocks/>
          </p:cNvSpPr>
          <p:nvPr/>
        </p:nvSpPr>
        <p:spPr>
          <a:xfrm>
            <a:off x="1" y="1391417"/>
            <a:ext cx="8267741" cy="353223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pPr marL="457189" indent="-355591" defTabSz="914378"/>
            <a:r>
              <a:rPr lang="en-US" dirty="0">
                <a:latin typeface="Roboto Condensed Light" panose="02000000000000000000" pitchFamily="2" charset="0"/>
                <a:ea typeface="Roboto Condensed Light" panose="02000000000000000000" pitchFamily="2" charset="0"/>
              </a:rPr>
              <a:t>View and download resources from the office of Federal Student Aid (</a:t>
            </a:r>
            <a:r>
              <a:rPr lang="en-US" dirty="0">
                <a:latin typeface="Roboto Condensed Light" panose="02000000000000000000" pitchFamily="2" charset="0"/>
                <a:ea typeface="Roboto Condensed Light" panose="02000000000000000000" pitchFamily="2" charset="0"/>
                <a:hlinkClick r:id="rId3" action="ppaction://hlinkfile"/>
              </a:rPr>
              <a:t>studentaid.ed.gov/</a:t>
            </a:r>
            <a:r>
              <a:rPr lang="en-US" dirty="0" err="1">
                <a:latin typeface="Roboto Condensed Light" panose="02000000000000000000" pitchFamily="2" charset="0"/>
                <a:ea typeface="Roboto Condensed Light" panose="02000000000000000000" pitchFamily="2" charset="0"/>
                <a:hlinkClick r:id="rId3" action="ppaction://hlinkfile"/>
              </a:rPr>
              <a:t>sa</a:t>
            </a:r>
            <a:r>
              <a:rPr lang="en-US" dirty="0">
                <a:latin typeface="Roboto Condensed Light" panose="02000000000000000000" pitchFamily="2" charset="0"/>
                <a:ea typeface="Roboto Condensed Light" panose="02000000000000000000" pitchFamily="2" charset="0"/>
                <a:hlinkClick r:id="rId3" action="ppaction://hlinkfile"/>
              </a:rPr>
              <a:t>/resources</a:t>
            </a:r>
            <a:r>
              <a:rPr lang="en-US" dirty="0">
                <a:latin typeface="Roboto Condensed Light" panose="02000000000000000000" pitchFamily="2" charset="0"/>
                <a:ea typeface="Roboto Condensed Light" panose="02000000000000000000" pitchFamily="2" charset="0"/>
              </a:rPr>
              <a:t>). </a:t>
            </a:r>
            <a:br>
              <a:rPr lang="en-US" dirty="0">
                <a:latin typeface="Roboto Condensed Light" panose="02000000000000000000" pitchFamily="2" charset="0"/>
                <a:ea typeface="Roboto Condensed Light" panose="02000000000000000000" pitchFamily="2" charset="0"/>
              </a:rPr>
            </a:br>
            <a:endParaRPr lang="en-US" sz="1000" dirty="0">
              <a:latin typeface="Roboto Condensed Light" panose="02000000000000000000" pitchFamily="2" charset="0"/>
              <a:ea typeface="Roboto Condensed Light" panose="02000000000000000000" pitchFamily="2" charset="0"/>
            </a:endParaRPr>
          </a:p>
          <a:p>
            <a:pPr marL="914378" lvl="1" indent="-355591" defTabSz="914378"/>
            <a:r>
              <a:rPr lang="en-US" dirty="0">
                <a:latin typeface="Roboto Condensed Light" panose="02000000000000000000" pitchFamily="2" charset="0"/>
                <a:ea typeface="Roboto Condensed Light" panose="02000000000000000000" pitchFamily="2" charset="0"/>
              </a:rPr>
              <a:t>Publications, fact sheets, online tools, and other resources are available to help students prepare and pay for college.</a:t>
            </a:r>
          </a:p>
          <a:p>
            <a:pPr marL="457189" indent="-355591" defTabSz="914378"/>
            <a:endParaRPr lang="en-US" dirty="0">
              <a:latin typeface="Roboto Condensed Light" panose="02000000000000000000" pitchFamily="2" charset="0"/>
              <a:ea typeface="Roboto Condensed Light" panose="02000000000000000000" pitchFamily="2" charset="0"/>
            </a:endParaRPr>
          </a:p>
          <a:p>
            <a:pPr marL="457189" indent="-355591" defTabSz="914378"/>
            <a:r>
              <a:rPr lang="en-US" dirty="0">
                <a:latin typeface="Roboto Condensed Light" panose="02000000000000000000" pitchFamily="2" charset="0"/>
                <a:ea typeface="Roboto Condensed Light" panose="02000000000000000000" pitchFamily="2" charset="0"/>
              </a:rPr>
              <a:t>Printed publications are no longer available from the U.S. Department of Education.</a:t>
            </a:r>
          </a:p>
          <a:p>
            <a:pPr marL="457189" indent="-355591" defTabSz="914378"/>
            <a:endParaRPr lang="en-US" dirty="0">
              <a:latin typeface="Roboto Condensed Light" panose="02000000000000000000" pitchFamily="2" charset="0"/>
              <a:ea typeface="Roboto Condensed Light" panose="02000000000000000000" pitchFamily="2" charset="0"/>
            </a:endParaRPr>
          </a:p>
          <a:p>
            <a:pPr marL="457189" indent="-355591" defTabSz="914378"/>
            <a:r>
              <a:rPr lang="en-US" dirty="0">
                <a:latin typeface="Roboto Condensed Light" panose="02000000000000000000" pitchFamily="2" charset="0"/>
                <a:ea typeface="Roboto Condensed Light" panose="02000000000000000000" pitchFamily="2" charset="0"/>
              </a:rPr>
              <a:t>PDFs will continue to be available electronically.</a:t>
            </a:r>
          </a:p>
        </p:txBody>
      </p:sp>
    </p:spTree>
    <p:extLst>
      <p:ext uri="{BB962C8B-B14F-4D97-AF65-F5344CB8AC3E}">
        <p14:creationId xmlns:p14="http://schemas.microsoft.com/office/powerpoint/2010/main" val="14061222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r>
              <a:rPr lang="en-US" dirty="0"/>
              <a:t>UPCOMING TRAINING FOR OHIO COUNSELORS</a:t>
            </a:r>
            <a:endParaRPr dirty="0"/>
          </a:p>
        </p:txBody>
      </p:sp>
      <p:grpSp>
        <p:nvGrpSpPr>
          <p:cNvPr id="10" name="Google Shape;901;p37">
            <a:extLst>
              <a:ext uri="{FF2B5EF4-FFF2-40B4-BE49-F238E27FC236}">
                <a16:creationId xmlns:a16="http://schemas.microsoft.com/office/drawing/2014/main" id="{93E05548-EF3B-4043-AB59-68B4B9669EAB}"/>
              </a:ext>
            </a:extLst>
          </p:cNvPr>
          <p:cNvGrpSpPr/>
          <p:nvPr/>
        </p:nvGrpSpPr>
        <p:grpSpPr>
          <a:xfrm>
            <a:off x="407547" y="645593"/>
            <a:ext cx="194640" cy="308587"/>
            <a:chOff x="6718575" y="2318625"/>
            <a:chExt cx="256950" cy="407375"/>
          </a:xfrm>
        </p:grpSpPr>
        <p:sp>
          <p:nvSpPr>
            <p:cNvPr id="11" name="Google Shape;902;p37">
              <a:extLst>
                <a:ext uri="{FF2B5EF4-FFF2-40B4-BE49-F238E27FC236}">
                  <a16:creationId xmlns:a16="http://schemas.microsoft.com/office/drawing/2014/main" id="{89B41D66-2E02-43A3-9D28-76EE8C0EADD1}"/>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defTabSz="914378"/>
              <a:endParaRPr/>
            </a:p>
          </p:txBody>
        </p:sp>
        <p:sp>
          <p:nvSpPr>
            <p:cNvPr id="12" name="Google Shape;903;p37">
              <a:extLst>
                <a:ext uri="{FF2B5EF4-FFF2-40B4-BE49-F238E27FC236}">
                  <a16:creationId xmlns:a16="http://schemas.microsoft.com/office/drawing/2014/main" id="{AEAE77DE-808C-4E9A-8AB3-E1189D6F366D}"/>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defTabSz="914378"/>
              <a:endParaRPr/>
            </a:p>
          </p:txBody>
        </p:sp>
        <p:sp>
          <p:nvSpPr>
            <p:cNvPr id="13" name="Google Shape;904;p37">
              <a:extLst>
                <a:ext uri="{FF2B5EF4-FFF2-40B4-BE49-F238E27FC236}">
                  <a16:creationId xmlns:a16="http://schemas.microsoft.com/office/drawing/2014/main" id="{274067AC-710B-4BC9-B4F8-F44DEE52235A}"/>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defTabSz="914378"/>
              <a:endParaRPr/>
            </a:p>
          </p:txBody>
        </p:sp>
        <p:sp>
          <p:nvSpPr>
            <p:cNvPr id="14" name="Google Shape;905;p37">
              <a:extLst>
                <a:ext uri="{FF2B5EF4-FFF2-40B4-BE49-F238E27FC236}">
                  <a16:creationId xmlns:a16="http://schemas.microsoft.com/office/drawing/2014/main" id="{596CB209-7531-4C94-84A7-AE31D28FCF39}"/>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defTabSz="914378"/>
              <a:endParaRPr/>
            </a:p>
          </p:txBody>
        </p:sp>
        <p:sp>
          <p:nvSpPr>
            <p:cNvPr id="15" name="Google Shape;906;p37">
              <a:extLst>
                <a:ext uri="{FF2B5EF4-FFF2-40B4-BE49-F238E27FC236}">
                  <a16:creationId xmlns:a16="http://schemas.microsoft.com/office/drawing/2014/main" id="{3E5E095A-0142-4322-B08E-DB413E7E8A75}"/>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defTabSz="914378"/>
              <a:endParaRPr/>
            </a:p>
          </p:txBody>
        </p:sp>
        <p:sp>
          <p:nvSpPr>
            <p:cNvPr id="16" name="Google Shape;907;p37">
              <a:extLst>
                <a:ext uri="{FF2B5EF4-FFF2-40B4-BE49-F238E27FC236}">
                  <a16:creationId xmlns:a16="http://schemas.microsoft.com/office/drawing/2014/main" id="{566D98B8-2439-4FF9-9E01-1B04F4A63FFB}"/>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defTabSz="914378"/>
              <a:endParaRPr/>
            </a:p>
          </p:txBody>
        </p:sp>
        <p:sp>
          <p:nvSpPr>
            <p:cNvPr id="17" name="Google Shape;908;p37">
              <a:extLst>
                <a:ext uri="{FF2B5EF4-FFF2-40B4-BE49-F238E27FC236}">
                  <a16:creationId xmlns:a16="http://schemas.microsoft.com/office/drawing/2014/main" id="{BDD0FC3D-2CFC-407C-8DD1-7D1F2763948F}"/>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defTabSz="914378"/>
              <a:endParaRPr/>
            </a:p>
          </p:txBody>
        </p:sp>
        <p:sp>
          <p:nvSpPr>
            <p:cNvPr id="18" name="Google Shape;909;p37">
              <a:extLst>
                <a:ext uri="{FF2B5EF4-FFF2-40B4-BE49-F238E27FC236}">
                  <a16:creationId xmlns:a16="http://schemas.microsoft.com/office/drawing/2014/main" id="{5C2524C3-4097-4CE1-A403-43D2AE971C5F}"/>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defTabSz="914378"/>
              <a:endParaRPr/>
            </a:p>
          </p:txBody>
        </p:sp>
      </p:grpSp>
      <p:sp>
        <p:nvSpPr>
          <p:cNvPr id="9" name="Text Placeholder 4">
            <a:extLst>
              <a:ext uri="{FF2B5EF4-FFF2-40B4-BE49-F238E27FC236}">
                <a16:creationId xmlns:a16="http://schemas.microsoft.com/office/drawing/2014/main" id="{60E64B71-1068-4D17-84C9-B1911EE76375}"/>
              </a:ext>
            </a:extLst>
          </p:cNvPr>
          <p:cNvSpPr txBox="1">
            <a:spLocks/>
          </p:cNvSpPr>
          <p:nvPr/>
        </p:nvSpPr>
        <p:spPr>
          <a:xfrm>
            <a:off x="1066569" y="1470615"/>
            <a:ext cx="5400734" cy="12175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pPr marL="101597" indent="0" algn="ctr" defTabSz="914378">
              <a:buNone/>
            </a:pPr>
            <a:r>
              <a:rPr lang="en-US" sz="2400" dirty="0">
                <a:latin typeface="Roboto Condensed Light" panose="02000000000000000000" pitchFamily="2" charset="0"/>
                <a:ea typeface="Roboto Condensed Light" panose="02000000000000000000" pitchFamily="2" charset="0"/>
              </a:rPr>
              <a:t>2020 High School Counselor Workshops</a:t>
            </a:r>
            <a:br>
              <a:rPr lang="en-US" sz="1600" dirty="0">
                <a:latin typeface="Roboto Condensed Light" panose="02000000000000000000" pitchFamily="2" charset="0"/>
                <a:ea typeface="Roboto Condensed Light" panose="02000000000000000000" pitchFamily="2" charset="0"/>
              </a:rPr>
            </a:br>
            <a:br>
              <a:rPr lang="en-US" sz="1600" dirty="0">
                <a:latin typeface="Roboto Condensed Light" panose="02000000000000000000" pitchFamily="2" charset="0"/>
                <a:ea typeface="Roboto Condensed Light" panose="02000000000000000000" pitchFamily="2" charset="0"/>
              </a:rPr>
            </a:br>
            <a:r>
              <a:rPr lang="en-US" dirty="0">
                <a:latin typeface="Roboto Condensed Light" panose="02000000000000000000" pitchFamily="2" charset="0"/>
                <a:ea typeface="Roboto Condensed Light" panose="02000000000000000000" pitchFamily="2" charset="0"/>
              </a:rPr>
              <a:t>REGISTRATION IS OPEN at </a:t>
            </a:r>
            <a:r>
              <a:rPr lang="en-US" dirty="0">
                <a:latin typeface="Roboto Condensed Light" panose="02000000000000000000" pitchFamily="2" charset="0"/>
                <a:ea typeface="Roboto Condensed Light" panose="02000000000000000000" pitchFamily="2" charset="0"/>
                <a:hlinkClick r:id="rId3"/>
              </a:rPr>
              <a:t>www.oasfaa.org</a:t>
            </a:r>
            <a:br>
              <a:rPr lang="en-US" dirty="0">
                <a:latin typeface="Roboto Condensed Light" panose="02000000000000000000" pitchFamily="2" charset="0"/>
                <a:ea typeface="Roboto Condensed Light" panose="02000000000000000000" pitchFamily="2" charset="0"/>
              </a:rPr>
            </a:br>
            <a:endParaRPr lang="en-US" dirty="0">
              <a:latin typeface="Roboto Condensed Light" panose="02000000000000000000" pitchFamily="2" charset="0"/>
              <a:ea typeface="Roboto Condensed Light" panose="02000000000000000000" pitchFamily="2" charset="0"/>
            </a:endParaRPr>
          </a:p>
        </p:txBody>
      </p:sp>
      <p:pic>
        <p:nvPicPr>
          <p:cNvPr id="2" name="Picture 1">
            <a:extLst>
              <a:ext uri="{FF2B5EF4-FFF2-40B4-BE49-F238E27FC236}">
                <a16:creationId xmlns:a16="http://schemas.microsoft.com/office/drawing/2014/main" id="{6344250E-83D2-4622-BC0F-02E4B7150370}"/>
              </a:ext>
            </a:extLst>
          </p:cNvPr>
          <p:cNvPicPr>
            <a:picLocks noChangeAspect="1"/>
          </p:cNvPicPr>
          <p:nvPr/>
        </p:nvPicPr>
        <p:blipFill rotWithShape="1">
          <a:blip r:embed="rId4"/>
          <a:srcRect l="5215" t="24616" r="2233" b="2847"/>
          <a:stretch/>
        </p:blipFill>
        <p:spPr>
          <a:xfrm>
            <a:off x="814275" y="2809703"/>
            <a:ext cx="6096463" cy="2169622"/>
          </a:xfrm>
          <a:prstGeom prst="rect">
            <a:avLst/>
          </a:prstGeom>
        </p:spPr>
      </p:pic>
    </p:spTree>
    <p:extLst>
      <p:ext uri="{BB962C8B-B14F-4D97-AF65-F5344CB8AC3E}">
        <p14:creationId xmlns:p14="http://schemas.microsoft.com/office/powerpoint/2010/main" val="31782038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r>
              <a:rPr lang="en-US" dirty="0"/>
              <a:t>HIGH SCHOOL FINANCIAL AID NIGHTS</a:t>
            </a:r>
            <a:endParaRPr dirty="0"/>
          </a:p>
        </p:txBody>
      </p:sp>
      <p:pic>
        <p:nvPicPr>
          <p:cNvPr id="19" name="Picture 18">
            <a:extLst>
              <a:ext uri="{FF2B5EF4-FFF2-40B4-BE49-F238E27FC236}">
                <a16:creationId xmlns:a16="http://schemas.microsoft.com/office/drawing/2014/main" id="{5184B6DC-D7F0-4DAE-9EBB-2E621A425446}"/>
              </a:ext>
            </a:extLst>
          </p:cNvPr>
          <p:cNvPicPr>
            <a:picLocks noChangeAspect="1"/>
          </p:cNvPicPr>
          <p:nvPr/>
        </p:nvPicPr>
        <p:blipFill rotWithShape="1">
          <a:blip r:embed="rId3"/>
          <a:srcRect r="2055"/>
          <a:stretch/>
        </p:blipFill>
        <p:spPr>
          <a:xfrm>
            <a:off x="191730" y="1382738"/>
            <a:ext cx="5888867" cy="2500217"/>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94AEF5C7-C7DE-4B05-A021-5D67CF792A74}"/>
              </a:ext>
            </a:extLst>
          </p:cNvPr>
          <p:cNvPicPr>
            <a:picLocks noChangeAspect="1"/>
          </p:cNvPicPr>
          <p:nvPr/>
        </p:nvPicPr>
        <p:blipFill rotWithShape="1">
          <a:blip r:embed="rId4"/>
          <a:srcRect l="3901" t="10767" r="21029" b="4776"/>
          <a:stretch/>
        </p:blipFill>
        <p:spPr>
          <a:xfrm>
            <a:off x="1220156" y="3814442"/>
            <a:ext cx="4446639" cy="1238865"/>
          </a:xfrm>
          <a:prstGeom prst="rect">
            <a:avLst/>
          </a:prstGeom>
          <a:effectLst>
            <a:outerShdw blurRad="50800" dist="38100" dir="2700000" algn="tl" rotWithShape="0">
              <a:prstClr val="black">
                <a:alpha val="40000"/>
              </a:prstClr>
            </a:outerShdw>
          </a:effectLst>
        </p:spPr>
      </p:pic>
      <p:sp>
        <p:nvSpPr>
          <p:cNvPr id="21" name="Arrow: Right 20">
            <a:extLst>
              <a:ext uri="{FF2B5EF4-FFF2-40B4-BE49-F238E27FC236}">
                <a16:creationId xmlns:a16="http://schemas.microsoft.com/office/drawing/2014/main" id="{5CD46778-D58E-4DDE-9BB8-4226A81DC865}"/>
              </a:ext>
            </a:extLst>
          </p:cNvPr>
          <p:cNvSpPr/>
          <p:nvPr/>
        </p:nvSpPr>
        <p:spPr>
          <a:xfrm rot="20399420">
            <a:off x="511192" y="4415906"/>
            <a:ext cx="978408" cy="484632"/>
          </a:xfrm>
          <a:prstGeom prst="rightArrow">
            <a:avLst/>
          </a:prstGeom>
          <a:solidFill>
            <a:srgbClr val="9FD6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srgbClr val="FFFFFF"/>
              </a:solidFill>
              <a:latin typeface="Arial"/>
            </a:endParaRPr>
          </a:p>
        </p:txBody>
      </p:sp>
      <p:grpSp>
        <p:nvGrpSpPr>
          <p:cNvPr id="23" name="Google Shape;679;p37">
            <a:extLst>
              <a:ext uri="{FF2B5EF4-FFF2-40B4-BE49-F238E27FC236}">
                <a16:creationId xmlns:a16="http://schemas.microsoft.com/office/drawing/2014/main" id="{AF1204BE-4C37-4EFD-8EF6-3578E2D75ABF}"/>
              </a:ext>
            </a:extLst>
          </p:cNvPr>
          <p:cNvGrpSpPr/>
          <p:nvPr/>
        </p:nvGrpSpPr>
        <p:grpSpPr>
          <a:xfrm>
            <a:off x="367139" y="628994"/>
            <a:ext cx="311806" cy="293361"/>
            <a:chOff x="5972700" y="2330200"/>
            <a:chExt cx="411625" cy="387275"/>
          </a:xfrm>
        </p:grpSpPr>
        <p:sp>
          <p:nvSpPr>
            <p:cNvPr id="24" name="Google Shape;680;p37">
              <a:extLst>
                <a:ext uri="{FF2B5EF4-FFF2-40B4-BE49-F238E27FC236}">
                  <a16:creationId xmlns:a16="http://schemas.microsoft.com/office/drawing/2014/main" id="{147DE067-70B6-4EAE-84AC-3AF4136B2CC0}"/>
                </a:ext>
              </a:extLst>
            </p:cNvPr>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defTabSz="914378"/>
              <a:endParaRPr/>
            </a:p>
          </p:txBody>
        </p:sp>
        <p:sp>
          <p:nvSpPr>
            <p:cNvPr id="25" name="Google Shape;681;p37">
              <a:extLst>
                <a:ext uri="{FF2B5EF4-FFF2-40B4-BE49-F238E27FC236}">
                  <a16:creationId xmlns:a16="http://schemas.microsoft.com/office/drawing/2014/main" id="{763F27B4-E935-4BBF-8B6F-BDBF26CCA703}"/>
                </a:ext>
              </a:extLst>
            </p:cNvPr>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defTabSz="914378"/>
              <a:endParaRPr/>
            </a:p>
          </p:txBody>
        </p:sp>
      </p:grpSp>
      <p:sp>
        <p:nvSpPr>
          <p:cNvPr id="22" name="TextBox 21">
            <a:extLst>
              <a:ext uri="{FF2B5EF4-FFF2-40B4-BE49-F238E27FC236}">
                <a16:creationId xmlns:a16="http://schemas.microsoft.com/office/drawing/2014/main" id="{0C039E4B-8063-42A6-82A6-4051BE5B1C3D}"/>
              </a:ext>
            </a:extLst>
          </p:cNvPr>
          <p:cNvSpPr txBox="1"/>
          <p:nvPr/>
        </p:nvSpPr>
        <p:spPr>
          <a:xfrm>
            <a:off x="6289748" y="1478683"/>
            <a:ext cx="2765322" cy="2308324"/>
          </a:xfrm>
          <a:prstGeom prst="rect">
            <a:avLst/>
          </a:prstGeom>
          <a:noFill/>
        </p:spPr>
        <p:txBody>
          <a:bodyPr wrap="square" rtlCol="0">
            <a:spAutoFit/>
          </a:bodyPr>
          <a:lstStyle/>
          <a:p>
            <a:pPr defTabSz="914378"/>
            <a:r>
              <a:rPr lang="en-US" sz="1800" dirty="0">
                <a:solidFill>
                  <a:srgbClr val="263248"/>
                </a:solidFill>
                <a:latin typeface="Roboto Condensed Light" panose="02000000000000000000" pitchFamily="2" charset="0"/>
                <a:ea typeface="Roboto Condensed Light" panose="02000000000000000000" pitchFamily="2" charset="0"/>
              </a:rPr>
              <a:t>The OASFAA Outreach Committee can help facilitate your school’s Financial Aid presentation even virtually. If you would like a presentation, please complete a request for a presenter on the OASFAA website. </a:t>
            </a:r>
          </a:p>
        </p:txBody>
      </p:sp>
    </p:spTree>
    <p:extLst>
      <p:ext uri="{BB962C8B-B14F-4D97-AF65-F5344CB8AC3E}">
        <p14:creationId xmlns:p14="http://schemas.microsoft.com/office/powerpoint/2010/main" val="38062321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4" y="392575"/>
            <a:ext cx="5944335" cy="766200"/>
          </a:xfrm>
          <a:prstGeom prst="rect">
            <a:avLst/>
          </a:prstGeom>
        </p:spPr>
        <p:txBody>
          <a:bodyPr spcFirstLastPara="1" wrap="square" lIns="91425" tIns="91425" rIns="91425" bIns="91425" anchor="ctr" anchorCtr="0">
            <a:noAutofit/>
          </a:bodyPr>
          <a:lstStyle/>
          <a:p>
            <a:r>
              <a:rPr lang="en-US" sz="1600" dirty="0">
                <a:latin typeface="Roboto Condensed Light" panose="02000000000000000000" pitchFamily="2" charset="0"/>
                <a:ea typeface="Roboto Condensed Light" panose="02000000000000000000" pitchFamily="2" charset="0"/>
              </a:rPr>
              <a:t>COLLEGE ACCESS AND SCHOOL COUNSELORS CONTACT DATABASE</a:t>
            </a:r>
            <a:endParaRPr lang="en-US" sz="1600" dirty="0"/>
          </a:p>
        </p:txBody>
      </p:sp>
      <p:grpSp>
        <p:nvGrpSpPr>
          <p:cNvPr id="23" name="Google Shape;679;p37">
            <a:extLst>
              <a:ext uri="{FF2B5EF4-FFF2-40B4-BE49-F238E27FC236}">
                <a16:creationId xmlns:a16="http://schemas.microsoft.com/office/drawing/2014/main" id="{AF1204BE-4C37-4EFD-8EF6-3578E2D75ABF}"/>
              </a:ext>
            </a:extLst>
          </p:cNvPr>
          <p:cNvGrpSpPr/>
          <p:nvPr/>
        </p:nvGrpSpPr>
        <p:grpSpPr>
          <a:xfrm>
            <a:off x="367139" y="628994"/>
            <a:ext cx="311806" cy="293361"/>
            <a:chOff x="5972700" y="2330200"/>
            <a:chExt cx="411625" cy="387275"/>
          </a:xfrm>
        </p:grpSpPr>
        <p:sp>
          <p:nvSpPr>
            <p:cNvPr id="24" name="Google Shape;680;p37">
              <a:extLst>
                <a:ext uri="{FF2B5EF4-FFF2-40B4-BE49-F238E27FC236}">
                  <a16:creationId xmlns:a16="http://schemas.microsoft.com/office/drawing/2014/main" id="{147DE067-70B6-4EAE-84AC-3AF4136B2CC0}"/>
                </a:ext>
              </a:extLst>
            </p:cNvPr>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defTabSz="914378"/>
              <a:endParaRPr/>
            </a:p>
          </p:txBody>
        </p:sp>
        <p:sp>
          <p:nvSpPr>
            <p:cNvPr id="25" name="Google Shape;681;p37">
              <a:extLst>
                <a:ext uri="{FF2B5EF4-FFF2-40B4-BE49-F238E27FC236}">
                  <a16:creationId xmlns:a16="http://schemas.microsoft.com/office/drawing/2014/main" id="{763F27B4-E935-4BBF-8B6F-BDBF26CCA703}"/>
                </a:ext>
              </a:extLst>
            </p:cNvPr>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defTabSz="914378"/>
              <a:endParaRPr/>
            </a:p>
          </p:txBody>
        </p:sp>
      </p:grpSp>
      <p:sp>
        <p:nvSpPr>
          <p:cNvPr id="11" name="TextBox 10">
            <a:extLst>
              <a:ext uri="{FF2B5EF4-FFF2-40B4-BE49-F238E27FC236}">
                <a16:creationId xmlns:a16="http://schemas.microsoft.com/office/drawing/2014/main" id="{92BE23FA-01D9-4DDB-AD4D-7F73984411B4}"/>
              </a:ext>
            </a:extLst>
          </p:cNvPr>
          <p:cNvSpPr txBox="1"/>
          <p:nvPr/>
        </p:nvSpPr>
        <p:spPr>
          <a:xfrm>
            <a:off x="1051178" y="1598929"/>
            <a:ext cx="6870925" cy="1200329"/>
          </a:xfrm>
          <a:prstGeom prst="rect">
            <a:avLst/>
          </a:prstGeom>
          <a:noFill/>
        </p:spPr>
        <p:txBody>
          <a:bodyPr wrap="square">
            <a:spAutoFit/>
          </a:bodyPr>
          <a:lstStyle/>
          <a:p>
            <a:pPr marL="101597" algn="ctr" defTabSz="914378"/>
            <a:r>
              <a:rPr lang="en-US" sz="2400" dirty="0">
                <a:latin typeface="Roboto Condensed Light" panose="02000000000000000000" pitchFamily="2" charset="0"/>
                <a:ea typeface="Roboto Condensed Light" panose="02000000000000000000" pitchFamily="2" charset="0"/>
              </a:rPr>
              <a:t>Make sure you put your name and email address into our College Access and School Counselors Contact </a:t>
            </a:r>
            <a:br>
              <a:rPr lang="en-US" sz="2400" dirty="0">
                <a:latin typeface="Roboto Condensed Light" panose="02000000000000000000" pitchFamily="2" charset="0"/>
                <a:ea typeface="Roboto Condensed Light" panose="02000000000000000000" pitchFamily="2" charset="0"/>
              </a:rPr>
            </a:br>
            <a:r>
              <a:rPr lang="en-US" sz="2400" dirty="0">
                <a:latin typeface="Roboto Condensed Light" panose="02000000000000000000" pitchFamily="2" charset="0"/>
                <a:ea typeface="Roboto Condensed Light" panose="02000000000000000000" pitchFamily="2" charset="0"/>
              </a:rPr>
              <a:t>Database at </a:t>
            </a:r>
            <a:r>
              <a:rPr lang="en-US" sz="2400" dirty="0">
                <a:latin typeface="Roboto Condensed Light" panose="02000000000000000000" pitchFamily="2" charset="0"/>
                <a:ea typeface="Roboto Condensed Light" panose="02000000000000000000" pitchFamily="2" charset="0"/>
                <a:hlinkClick r:id="rId3"/>
              </a:rPr>
              <a:t>www.oasfaa.org</a:t>
            </a:r>
            <a:endParaRPr lang="en-US" sz="2400" dirty="0">
              <a:latin typeface="Roboto Condensed Light" panose="02000000000000000000" pitchFamily="2" charset="0"/>
              <a:ea typeface="Roboto Condensed Light" panose="02000000000000000000" pitchFamily="2" charset="0"/>
            </a:endParaRPr>
          </a:p>
        </p:txBody>
      </p:sp>
      <p:pic>
        <p:nvPicPr>
          <p:cNvPr id="3" name="Picture 2">
            <a:extLst>
              <a:ext uri="{FF2B5EF4-FFF2-40B4-BE49-F238E27FC236}">
                <a16:creationId xmlns:a16="http://schemas.microsoft.com/office/drawing/2014/main" id="{94A74A22-F5DB-46D6-ABB3-DC207DCC8054}"/>
              </a:ext>
            </a:extLst>
          </p:cNvPr>
          <p:cNvPicPr>
            <a:picLocks noChangeAspect="1"/>
          </p:cNvPicPr>
          <p:nvPr/>
        </p:nvPicPr>
        <p:blipFill rotWithShape="1">
          <a:blip r:embed="rId4"/>
          <a:srcRect l="5434" t="42446" r="39945" b="10573"/>
          <a:stretch/>
        </p:blipFill>
        <p:spPr>
          <a:xfrm>
            <a:off x="1820297" y="3054746"/>
            <a:ext cx="5503406" cy="1475689"/>
          </a:xfrm>
          <a:prstGeom prst="rect">
            <a:avLst/>
          </a:prstGeom>
        </p:spPr>
      </p:pic>
    </p:spTree>
    <p:extLst>
      <p:ext uri="{BB962C8B-B14F-4D97-AF65-F5344CB8AC3E}">
        <p14:creationId xmlns:p14="http://schemas.microsoft.com/office/powerpoint/2010/main" val="28938000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7" name="Google Shape;586;p37">
            <a:extLst>
              <a:ext uri="{FF2B5EF4-FFF2-40B4-BE49-F238E27FC236}">
                <a16:creationId xmlns:a16="http://schemas.microsoft.com/office/drawing/2014/main" id="{BEEA611C-06C9-4318-99DD-00029BB60CE8}"/>
              </a:ext>
            </a:extLst>
          </p:cNvPr>
          <p:cNvSpPr/>
          <p:nvPr/>
        </p:nvSpPr>
        <p:spPr>
          <a:xfrm>
            <a:off x="367138" y="636380"/>
            <a:ext cx="306276" cy="278590"/>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QUESTIONS?</a:t>
            </a:r>
            <a:endParaRPr dirty="0"/>
          </a:p>
        </p:txBody>
      </p:sp>
      <p:sp>
        <p:nvSpPr>
          <p:cNvPr id="10" name="Text Placeholder 4">
            <a:extLst>
              <a:ext uri="{FF2B5EF4-FFF2-40B4-BE49-F238E27FC236}">
                <a16:creationId xmlns:a16="http://schemas.microsoft.com/office/drawing/2014/main" id="{E9160F56-C681-4C42-BF94-4C0E1C293F61}"/>
              </a:ext>
            </a:extLst>
          </p:cNvPr>
          <p:cNvSpPr txBox="1">
            <a:spLocks/>
          </p:cNvSpPr>
          <p:nvPr/>
        </p:nvSpPr>
        <p:spPr>
          <a:xfrm>
            <a:off x="367138" y="1549266"/>
            <a:ext cx="8223706" cy="31236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pPr marL="101600" indent="0" algn="ctr">
              <a:buNone/>
            </a:pPr>
            <a:r>
              <a:rPr lang="en-US" sz="3200" b="1" dirty="0"/>
              <a:t>Thank you for attending the OASFAA Counselor Workshops. </a:t>
            </a:r>
          </a:p>
          <a:p>
            <a:pPr marL="101600" indent="0" algn="ctr">
              <a:buNone/>
            </a:pPr>
            <a:endParaRPr lang="en-US" sz="3200" dirty="0"/>
          </a:p>
          <a:p>
            <a:pPr marL="101600" indent="0" algn="ctr">
              <a:buNone/>
            </a:pPr>
            <a:r>
              <a:rPr lang="en-US" sz="3200" dirty="0"/>
              <a:t>Please complete the evaluation forms. </a:t>
            </a:r>
          </a:p>
          <a:p>
            <a:pPr marL="101600" indent="0" algn="ctr">
              <a:buNone/>
            </a:pPr>
            <a:r>
              <a:rPr lang="en-US" sz="3200" dirty="0"/>
              <a:t> See you next year!</a:t>
            </a:r>
          </a:p>
        </p:txBody>
      </p:sp>
    </p:spTree>
    <p:extLst>
      <p:ext uri="{BB962C8B-B14F-4D97-AF65-F5344CB8AC3E}">
        <p14:creationId xmlns:p14="http://schemas.microsoft.com/office/powerpoint/2010/main" val="2995363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FAFSA UPDATES FOR 2021-2022</a:t>
            </a:r>
            <a:endParaRPr dirty="0"/>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0" y="1219568"/>
            <a:ext cx="8982635" cy="3923931"/>
          </a:xfrm>
        </p:spPr>
        <p:txBody>
          <a:bodyPr/>
          <a:lstStyle/>
          <a:p>
            <a:r>
              <a:rPr lang="en-US" dirty="0"/>
              <a:t>A change for the FAFSA for 2021-2022 is to the way the Schedule 1 question is processed and defined:</a:t>
            </a:r>
            <a:br>
              <a:rPr lang="en-US" sz="1100" dirty="0"/>
            </a:br>
            <a:endParaRPr lang="en-US" sz="1100" dirty="0"/>
          </a:p>
          <a:p>
            <a:pPr lvl="1"/>
            <a:r>
              <a:rPr lang="en-US" sz="1800" dirty="0"/>
              <a:t>The answer to “Did your parent file a Schedule 1 with the IRS Form 1040?” in the Parent Financials section, and the answer to “Did you file a Schedule 1 with the IRS Form 1040?” in the Student Financials section can now be transferred by the IRS if the IRS DRT is used. </a:t>
            </a:r>
            <a:br>
              <a:rPr lang="en-US" sz="1100" dirty="0"/>
            </a:br>
            <a:endParaRPr lang="en-US" sz="1100" dirty="0"/>
          </a:p>
          <a:p>
            <a:pPr lvl="1"/>
            <a:r>
              <a:rPr lang="en-US" sz="1800" dirty="0"/>
              <a:t>Students and parents will see “Transferred from IRS.”</a:t>
            </a:r>
            <a:br>
              <a:rPr lang="en-US" sz="1100" dirty="0"/>
            </a:br>
            <a:endParaRPr lang="en-US" sz="1100" dirty="0"/>
          </a:p>
          <a:p>
            <a:r>
              <a:rPr lang="en-US" dirty="0"/>
              <a:t>For those who do not use the IRS DRT, the help topics connected to the Schedule 1 questions have been updated to include all current exceptions. “Capital </a:t>
            </a:r>
            <a:br>
              <a:rPr lang="en-US" dirty="0"/>
            </a:br>
            <a:r>
              <a:rPr lang="en-US" dirty="0"/>
              <a:t>Gains” has been removed as an exception and “Virtual Currency” has </a:t>
            </a:r>
            <a:br>
              <a:rPr lang="en-US" dirty="0"/>
            </a:br>
            <a:r>
              <a:rPr lang="en-US" dirty="0"/>
              <a:t>been added.</a:t>
            </a:r>
            <a:endParaRPr lang="en-US" sz="1800" dirty="0"/>
          </a:p>
        </p:txBody>
      </p:sp>
      <p:grpSp>
        <p:nvGrpSpPr>
          <p:cNvPr id="10" name="Google Shape;613;p37"/>
          <p:cNvGrpSpPr/>
          <p:nvPr/>
        </p:nvGrpSpPr>
        <p:grpSpPr>
          <a:xfrm>
            <a:off x="315583" y="595332"/>
            <a:ext cx="333016" cy="333016"/>
            <a:chOff x="2594050" y="1631825"/>
            <a:chExt cx="439625" cy="439625"/>
          </a:xfrm>
        </p:grpSpPr>
        <p:sp>
          <p:nvSpPr>
            <p:cNvPr id="11" name="Google Shape;614;p3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615;p3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616;p3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617;p37"/>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842782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FAFSA UPDATES FOR 2021-2022</a:t>
            </a:r>
            <a:endParaRPr dirty="0"/>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0" y="1298080"/>
            <a:ext cx="8982636" cy="3845420"/>
          </a:xfrm>
        </p:spPr>
        <p:txBody>
          <a:bodyPr/>
          <a:lstStyle/>
          <a:p>
            <a:r>
              <a:rPr lang="en-US" dirty="0"/>
              <a:t>The income threshold for an automatic zero Expected Family Contribution (EFC) increased from $26,000 to $27,000.</a:t>
            </a:r>
          </a:p>
          <a:p>
            <a:endParaRPr lang="en-US" sz="1800" dirty="0"/>
          </a:p>
          <a:p>
            <a:r>
              <a:rPr lang="en-US" dirty="0"/>
              <a:t>Line item changes on the 2019 tax return have resulted in changes to the FAFSA (families strongly encouraged to use IRS DRT).</a:t>
            </a:r>
          </a:p>
          <a:p>
            <a:endParaRPr lang="en-US" sz="1800" dirty="0"/>
          </a:p>
          <a:p>
            <a:r>
              <a:rPr lang="en-US" dirty="0"/>
              <a:t>The question regarding untaxed portion of IRAs and untaxed portion of pensions is no longer combined.</a:t>
            </a:r>
            <a:endParaRPr lang="en-US" sz="1800" dirty="0"/>
          </a:p>
        </p:txBody>
      </p:sp>
      <p:grpSp>
        <p:nvGrpSpPr>
          <p:cNvPr id="10" name="Google Shape;613;p37"/>
          <p:cNvGrpSpPr/>
          <p:nvPr/>
        </p:nvGrpSpPr>
        <p:grpSpPr>
          <a:xfrm>
            <a:off x="315583" y="595332"/>
            <a:ext cx="333016" cy="333016"/>
            <a:chOff x="2594050" y="1631825"/>
            <a:chExt cx="439625" cy="439625"/>
          </a:xfrm>
        </p:grpSpPr>
        <p:sp>
          <p:nvSpPr>
            <p:cNvPr id="11" name="Google Shape;614;p3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615;p3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616;p3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617;p37"/>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178350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175932" y="3136200"/>
            <a:ext cx="5354714"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FAFSA COMPLETION NUMBERS</a:t>
            </a:r>
            <a:endParaRPr dirty="0"/>
          </a:p>
        </p:txBody>
      </p:sp>
      <p:grpSp>
        <p:nvGrpSpPr>
          <p:cNvPr id="7" name="Google Shape;731;p37">
            <a:extLst>
              <a:ext uri="{FF2B5EF4-FFF2-40B4-BE49-F238E27FC236}">
                <a16:creationId xmlns:a16="http://schemas.microsoft.com/office/drawing/2014/main" id="{AB3D7E74-4C14-4051-B6C3-1E1259E865A1}"/>
              </a:ext>
            </a:extLst>
          </p:cNvPr>
          <p:cNvGrpSpPr/>
          <p:nvPr/>
        </p:nvGrpSpPr>
        <p:grpSpPr>
          <a:xfrm>
            <a:off x="569140" y="716812"/>
            <a:ext cx="2111351" cy="2082104"/>
            <a:chOff x="3292425" y="3664250"/>
            <a:chExt cx="397025" cy="391525"/>
          </a:xfrm>
        </p:grpSpPr>
        <p:sp>
          <p:nvSpPr>
            <p:cNvPr id="8" name="Google Shape;732;p37">
              <a:extLst>
                <a:ext uri="{FF2B5EF4-FFF2-40B4-BE49-F238E27FC236}">
                  <a16:creationId xmlns:a16="http://schemas.microsoft.com/office/drawing/2014/main" id="{3FB14F08-E3C2-408E-BE34-2B72090399B8}"/>
                </a:ext>
              </a:extLst>
            </p:cNvPr>
            <p:cNvSpPr/>
            <p:nvPr/>
          </p:nvSpPr>
          <p:spPr>
            <a:xfrm>
              <a:off x="3292425" y="3680675"/>
              <a:ext cx="375100" cy="375100"/>
            </a:xfrm>
            <a:custGeom>
              <a:avLst/>
              <a:gdLst/>
              <a:ahLst/>
              <a:cxnLst/>
              <a:rect l="l" t="t" r="r" b="b"/>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733;p37">
              <a:extLst>
                <a:ext uri="{FF2B5EF4-FFF2-40B4-BE49-F238E27FC236}">
                  <a16:creationId xmlns:a16="http://schemas.microsoft.com/office/drawing/2014/main" id="{B646D1DD-F04B-42A2-B962-17810ED56918}"/>
                </a:ext>
              </a:extLst>
            </p:cNvPr>
            <p:cNvSpPr/>
            <p:nvPr/>
          </p:nvSpPr>
          <p:spPr>
            <a:xfrm>
              <a:off x="3504325" y="3664250"/>
              <a:ext cx="131525" cy="153450"/>
            </a:xfrm>
            <a:custGeom>
              <a:avLst/>
              <a:gdLst/>
              <a:ahLst/>
              <a:cxnLst/>
              <a:rect l="l" t="t" r="r" b="b"/>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734;p37">
              <a:extLst>
                <a:ext uri="{FF2B5EF4-FFF2-40B4-BE49-F238E27FC236}">
                  <a16:creationId xmlns:a16="http://schemas.microsoft.com/office/drawing/2014/main" id="{B76783E3-61A7-4EFD-B185-FA3F58A1CC72}"/>
                </a:ext>
              </a:extLst>
            </p:cNvPr>
            <p:cNvSpPr/>
            <p:nvPr/>
          </p:nvSpPr>
          <p:spPr>
            <a:xfrm>
              <a:off x="3501875" y="3749500"/>
              <a:ext cx="187575" cy="96825"/>
            </a:xfrm>
            <a:custGeom>
              <a:avLst/>
              <a:gdLst/>
              <a:ahLst/>
              <a:cxnLst/>
              <a:rect l="l" t="t" r="r" b="b"/>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974118144"/>
      </p:ext>
    </p:extLst>
  </p:cSld>
  <p:clrMapOvr>
    <a:masterClrMapping/>
  </p:clrMapOvr>
</p:sld>
</file>

<file path=ppt/theme/theme1.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5F1C1CBDEE724397F2E3FF31AF042B" ma:contentTypeVersion="13" ma:contentTypeDescription="Create a new document." ma:contentTypeScope="" ma:versionID="b4f0366e222c2066a1eb8c1bd738b359">
  <xsd:schema xmlns:xsd="http://www.w3.org/2001/XMLSchema" xmlns:xs="http://www.w3.org/2001/XMLSchema" xmlns:p="http://schemas.microsoft.com/office/2006/metadata/properties" xmlns:ns3="25536025-a4aa-441f-8bf0-4c2b8496be45" xmlns:ns4="f37cc8ea-6720-4882-8eb4-536c54275883" targetNamespace="http://schemas.microsoft.com/office/2006/metadata/properties" ma:root="true" ma:fieldsID="d55d993d1a690371a32800e1558f3104" ns3:_="" ns4:_="">
    <xsd:import namespace="25536025-a4aa-441f-8bf0-4c2b8496be45"/>
    <xsd:import namespace="f37cc8ea-6720-4882-8eb4-536c5427588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536025-a4aa-441f-8bf0-4c2b8496be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7cc8ea-6720-4882-8eb4-536c5427588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1CCE71-2A09-46F2-A9A4-F3DA0F38C7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536025-a4aa-441f-8bf0-4c2b8496be45"/>
    <ds:schemaRef ds:uri="f37cc8ea-6720-4882-8eb4-536c542758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4AF637-0FC9-4E73-92E0-9405063EBD52}">
  <ds:schemaRefs>
    <ds:schemaRef ds:uri="http://schemas.microsoft.com/sharepoint/v3/contenttype/forms"/>
  </ds:schemaRefs>
</ds:datastoreItem>
</file>

<file path=customXml/itemProps3.xml><?xml version="1.0" encoding="utf-8"?>
<ds:datastoreItem xmlns:ds="http://schemas.openxmlformats.org/officeDocument/2006/customXml" ds:itemID="{36991163-9A8F-4911-B699-31AE312EADD9}">
  <ds:schemaRefs>
    <ds:schemaRef ds:uri="http://schemas.microsoft.com/office/2006/documentManagement/types"/>
    <ds:schemaRef ds:uri="f37cc8ea-6720-4882-8eb4-536c54275883"/>
    <ds:schemaRef ds:uri="http://purl.org/dc/dcmitype/"/>
    <ds:schemaRef ds:uri="http://schemas.microsoft.com/office/infopath/2007/PartnerControls"/>
    <ds:schemaRef ds:uri="http://purl.org/dc/elements/1.1/"/>
    <ds:schemaRef ds:uri="http://purl.org/dc/terms/"/>
    <ds:schemaRef ds:uri="25536025-a4aa-441f-8bf0-4c2b8496be45"/>
    <ds:schemaRef ds:uri="http://www.w3.org/XML/1998/namespac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2747</TotalTime>
  <Words>3918</Words>
  <Application>Microsoft Macintosh PowerPoint</Application>
  <PresentationFormat>On-screen Show (16:9)</PresentationFormat>
  <Paragraphs>418</Paragraphs>
  <Slides>65</Slides>
  <Notes>62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65</vt:i4>
      </vt:variant>
    </vt:vector>
  </HeadingPairs>
  <TitlesOfParts>
    <vt:vector size="74" baseType="lpstr">
      <vt:lpstr>Roboto Condensed Light</vt:lpstr>
      <vt:lpstr>Arvo</vt:lpstr>
      <vt:lpstr>Calibri</vt:lpstr>
      <vt:lpstr>Arial</vt:lpstr>
      <vt:lpstr>Wingdings</vt:lpstr>
      <vt:lpstr>Courier New</vt:lpstr>
      <vt:lpstr>Roboto Condensed</vt:lpstr>
      <vt:lpstr>Cambria</vt:lpstr>
      <vt:lpstr>Salerio template</vt:lpstr>
      <vt:lpstr>2020 OASFAA  COUNSELOR WORKSHOPS  October, November and December 2020</vt:lpstr>
      <vt:lpstr>ABOUT OASFAA AND THIS PRESENTATION</vt:lpstr>
      <vt:lpstr>WORKSHOP AGENDA</vt:lpstr>
      <vt:lpstr>FAFSA UPDATES FOR 2021-2022</vt:lpstr>
      <vt:lpstr>FEDERAL STUDENT AID ID (FSAID)</vt:lpstr>
      <vt:lpstr>FAFSA on the WEB (FOTW)</vt:lpstr>
      <vt:lpstr>FAFSA UPDATES FOR 2021-2022</vt:lpstr>
      <vt:lpstr>FAFSA UPDATES FOR 2021-2022</vt:lpstr>
      <vt:lpstr>FAFSA COMPLETION NUMBERS</vt:lpstr>
      <vt:lpstr>NATIONAL/OHIO OVERVIEW OF FAFSA COMPLETIONS</vt:lpstr>
      <vt:lpstr>Number of Schools Selected On FAFSA</vt:lpstr>
      <vt:lpstr>TRACKING FAFSA COMPLETION</vt:lpstr>
      <vt:lpstr>PowerPoint Presentation</vt:lpstr>
      <vt:lpstr>FEDERAL VERIFICATION</vt:lpstr>
      <vt:lpstr>VERIFICATION</vt:lpstr>
      <vt:lpstr>VERIFICATION</vt:lpstr>
      <vt:lpstr>VERIFICATION</vt:lpstr>
      <vt:lpstr>VERIFICATION</vt:lpstr>
      <vt:lpstr>FINANCIAL AID AWARD OFFERS Comparison of aid and costs</vt:lpstr>
      <vt:lpstr>FINANCIAL AID AWARD OFFERS</vt:lpstr>
      <vt:lpstr>FINANCIAL AID AWARD OFFERS</vt:lpstr>
      <vt:lpstr>PowerPoint Presentation</vt:lpstr>
      <vt:lpstr>Gift Aid (GRANTS AND SCHOLARSHIPS)</vt:lpstr>
      <vt:lpstr>FEDERAL STUDENT LOANS</vt:lpstr>
      <vt:lpstr>WORK STUDY AND CREDIT-BASED LOAN OPTIONS</vt:lpstr>
      <vt:lpstr>PowerPoint Presentation</vt:lpstr>
      <vt:lpstr>Comparison Tools</vt:lpstr>
      <vt:lpstr>SPECIAL CIRCUMSTANCES</vt:lpstr>
      <vt:lpstr>SPECIAL CIRCUMSTANCES</vt:lpstr>
      <vt:lpstr>SPECIAL CIRCUMSTANCES</vt:lpstr>
      <vt:lpstr>SPECIAL CIRCUMSTANCES</vt:lpstr>
      <vt:lpstr>SPECIAL CIRCUMSTANCES</vt:lpstr>
      <vt:lpstr>EXAMPLES OF SPECIAL CIRCUMSTANCES</vt:lpstr>
      <vt:lpstr>AID PROGRAMS</vt:lpstr>
      <vt:lpstr>FEDERAL AID PROGRAMS</vt:lpstr>
      <vt:lpstr>FEDERAL PELL GRANT 2020-2021</vt:lpstr>
      <vt:lpstr>FEDERAL PELL GRANT 2020-2021</vt:lpstr>
      <vt:lpstr>TEACH GRANT 2020-2021</vt:lpstr>
      <vt:lpstr>CAMPUS BASED PROGRAMS 2020-2021</vt:lpstr>
      <vt:lpstr>FEDERAL WORK-STUDY (FWS)</vt:lpstr>
      <vt:lpstr>FEDERAL SEOG</vt:lpstr>
      <vt:lpstr>DIRECT LOANS: UNDERGRADUATE 2020-2021</vt:lpstr>
      <vt:lpstr>DIRECT LOANS 2020-2021 (NO CHANGES)</vt:lpstr>
      <vt:lpstr>DIRECT LOANS: GRADUATE 2020-2021</vt:lpstr>
      <vt:lpstr>INCOME-DRIVEN REPAYMENT PLANS</vt:lpstr>
      <vt:lpstr>PUBLIC SERVICE LOAN FORGIVENESS</vt:lpstr>
      <vt:lpstr>FEDERAL PARENT PLUS LOAN</vt:lpstr>
      <vt:lpstr>STATE AID PROGRAM UPDATES</vt:lpstr>
      <vt:lpstr>OHIO COLLEGE OPPORTUNITY GRANT (OCOG)</vt:lpstr>
      <vt:lpstr>OHIO COLLEGE OPPORTUNITY GRANT (OCOG)</vt:lpstr>
      <vt:lpstr>Ohio College Opportunity Grant (OCOG)</vt:lpstr>
      <vt:lpstr>FOSTER YOUTH AT COMMUNITY COLLEGES</vt:lpstr>
      <vt:lpstr>NURSE EDUCATION ASSISTANCE LOAN PROGRAM</vt:lpstr>
      <vt:lpstr>OHIO WAR ORPHAN &amp;  SEVERELY DISABLED VETERANS’ SCHOLARSHIP</vt:lpstr>
      <vt:lpstr>OHIO NATIONAL GUARD SCHOLARSHIP</vt:lpstr>
      <vt:lpstr>SAFETY OFFICERS MEMORIAL SCHOLARSHIP</vt:lpstr>
      <vt:lpstr>CHOOSE OHIO FIRST</vt:lpstr>
      <vt:lpstr>ETV-OHIO EDUCATION &amp; TRAINING VOUCHER PROGRAM</vt:lpstr>
      <vt:lpstr>Resources</vt:lpstr>
      <vt:lpstr>FAFSA HELP OHIO</vt:lpstr>
      <vt:lpstr>RESOURCES FROM FEDERAL STUDENT AID</vt:lpstr>
      <vt:lpstr>UPCOMING TRAINING FOR OHIO COUNSELORS</vt:lpstr>
      <vt:lpstr>HIGH SCHOOL FINANCIAL AID NIGHTS</vt:lpstr>
      <vt:lpstr>COLLEGE ACCESS AND SCHOOL COUNSELORS CONTACT DATABASE</vt:lpstr>
      <vt:lpstr>QUESTIONS?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Strawn, Ellen C.</dc:creator>
  <cp:lastModifiedBy>Cody McMillen</cp:lastModifiedBy>
  <cp:revision>250</cp:revision>
  <dcterms:modified xsi:type="dcterms:W3CDTF">2020-12-17T22:42:24Z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0x010100F25F1C1CBDEE724397F2E3FF31AF042B</vt:lpwstr>
  </property>
</Properties>
</file>