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85"/>
  </p:notesMasterIdLst>
  <p:sldIdLst>
    <p:sldId id="256" r:id="rId2"/>
    <p:sldId id="257" r:id="rId3"/>
    <p:sldId id="341" r:id="rId4"/>
    <p:sldId id="259" r:id="rId5"/>
    <p:sldId id="385" r:id="rId6"/>
    <p:sldId id="300" r:id="rId7"/>
    <p:sldId id="343" r:id="rId8"/>
    <p:sldId id="344" r:id="rId9"/>
    <p:sldId id="345" r:id="rId10"/>
    <p:sldId id="288" r:id="rId11"/>
    <p:sldId id="346" r:id="rId12"/>
    <p:sldId id="290" r:id="rId13"/>
    <p:sldId id="294" r:id="rId14"/>
    <p:sldId id="297" r:id="rId15"/>
    <p:sldId id="298" r:id="rId16"/>
    <p:sldId id="299" r:id="rId17"/>
    <p:sldId id="349" r:id="rId18"/>
    <p:sldId id="347" r:id="rId19"/>
    <p:sldId id="348"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5" r:id="rId34"/>
    <p:sldId id="366"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31" r:id="rId48"/>
    <p:sldId id="332" r:id="rId49"/>
    <p:sldId id="258" r:id="rId50"/>
    <p:sldId id="266" r:id="rId51"/>
    <p:sldId id="267" r:id="rId52"/>
    <p:sldId id="268" r:id="rId53"/>
    <p:sldId id="269" r:id="rId54"/>
    <p:sldId id="270" r:id="rId55"/>
    <p:sldId id="271" r:id="rId56"/>
    <p:sldId id="272" r:id="rId57"/>
    <p:sldId id="273" r:id="rId58"/>
    <p:sldId id="274" r:id="rId59"/>
    <p:sldId id="275" r:id="rId60"/>
    <p:sldId id="276" r:id="rId61"/>
    <p:sldId id="277" r:id="rId62"/>
    <p:sldId id="279" r:id="rId63"/>
    <p:sldId id="280" r:id="rId64"/>
    <p:sldId id="281" r:id="rId65"/>
    <p:sldId id="282" r:id="rId66"/>
    <p:sldId id="283" r:id="rId67"/>
    <p:sldId id="284" r:id="rId68"/>
    <p:sldId id="285" r:id="rId69"/>
    <p:sldId id="286" r:id="rId70"/>
    <p:sldId id="287" r:id="rId71"/>
    <p:sldId id="380" r:id="rId72"/>
    <p:sldId id="289" r:id="rId73"/>
    <p:sldId id="381" r:id="rId74"/>
    <p:sldId id="291" r:id="rId75"/>
    <p:sldId id="292" r:id="rId76"/>
    <p:sldId id="382" r:id="rId77"/>
    <p:sldId id="383" r:id="rId78"/>
    <p:sldId id="260" r:id="rId79"/>
    <p:sldId id="262" r:id="rId80"/>
    <p:sldId id="261" r:id="rId81"/>
    <p:sldId id="264" r:id="rId82"/>
    <p:sldId id="265" r:id="rId83"/>
    <p:sldId id="340" r:id="rId84"/>
  </p:sldIdLst>
  <p:sldSz cx="9144000" cy="5143500" type="screen16x9"/>
  <p:notesSz cx="6858000" cy="9144000"/>
  <p:embeddedFontLst>
    <p:embeddedFont>
      <p:font typeface="Arvo" panose="020B0604020202020204" charset="0"/>
      <p:regular r:id="rId86"/>
      <p:bold r:id="rId87"/>
      <p:italic r:id="rId88"/>
      <p:boldItalic r:id="rId89"/>
    </p:embeddedFont>
    <p:embeddedFont>
      <p:font typeface="Calibri" panose="020F0502020204030204" pitchFamily="34" charset="0"/>
      <p:regular r:id="rId90"/>
      <p:bold r:id="rId91"/>
      <p:italic r:id="rId92"/>
      <p:boldItalic r:id="rId93"/>
    </p:embeddedFont>
    <p:embeddedFont>
      <p:font typeface="Roboto Condensed Light" panose="020B0604020202020204" charset="0"/>
      <p:regular r:id="rId94"/>
      <p:bold r:id="rId95"/>
      <p:italic r:id="rId96"/>
      <p:boldItalic r:id="rId97"/>
    </p:embeddedFont>
    <p:embeddedFont>
      <p:font typeface="Roboto Condensed" panose="020B0604020202020204"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05D"/>
    <a:srgbClr val="9FD6FF"/>
    <a:srgbClr val="0070C0"/>
    <a:srgbClr val="0066FF"/>
    <a:srgbClr val="DBD600"/>
    <a:srgbClr val="003B68"/>
    <a:srgbClr val="263248"/>
    <a:srgbClr val="E8E6DA"/>
    <a:srgbClr val="002060"/>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081A82-E969-45F4-A224-85AEE9730C5C}">
  <a:tblStyle styleId="{89081A82-E969-45F4-A224-85AEE9730C5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44" autoAdjust="0"/>
  </p:normalViewPr>
  <p:slideViewPr>
    <p:cSldViewPr snapToGrid="0">
      <p:cViewPr varScale="1">
        <p:scale>
          <a:sx n="127" d="100"/>
          <a:sy n="127" d="100"/>
        </p:scale>
        <p:origin x="55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font" Target="fonts/font14.fntdata"/><Relationship Id="rId10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5.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8.fntdata"/><Relationship Id="rId98" Type="http://schemas.openxmlformats.org/officeDocument/2006/relationships/font" Target="fonts/font1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latin typeface="Roboto Condensed Light" panose="02000000000000000000" pitchFamily="2" charset="0"/>
                <a:ea typeface="Roboto Condensed Light" panose="02000000000000000000" pitchFamily="2" charset="0"/>
              </a:rPr>
              <a:t>Freshmen</a:t>
            </a:r>
            <a:r>
              <a:rPr lang="en-US" baseline="0" dirty="0"/>
              <a:t> </a:t>
            </a:r>
            <a:endParaRPr lang="en-US" dirty="0"/>
          </a:p>
        </c:rich>
      </c:tx>
      <c:layout>
        <c:manualLayout>
          <c:xMode val="edge"/>
          <c:yMode val="edge"/>
          <c:x val="0.36843792974866257"/>
          <c:y val="3.96034663947436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Freshmen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57-4BB8-B211-427854FDEB1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57-4BB8-B211-427854FDEB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57-4BB8-B211-427854FDEB13}"/>
              </c:ext>
            </c:extLst>
          </c:dPt>
          <c:cat>
            <c:strRef>
              <c:f>Sheet1!$A$2:$A$4</c:f>
              <c:strCache>
                <c:ptCount val="3"/>
                <c:pt idx="0">
                  <c:v>1 school</c:v>
                </c:pt>
                <c:pt idx="1">
                  <c:v>2-4 schools</c:v>
                </c:pt>
                <c:pt idx="2">
                  <c:v>5+ schools</c:v>
                </c:pt>
              </c:strCache>
            </c:strRef>
          </c:cat>
          <c:val>
            <c:numRef>
              <c:f>Sheet1!$B$2:$B$4</c:f>
              <c:numCache>
                <c:formatCode>#,##0</c:formatCode>
                <c:ptCount val="3"/>
                <c:pt idx="0">
                  <c:v>1809518</c:v>
                </c:pt>
                <c:pt idx="1">
                  <c:v>856443</c:v>
                </c:pt>
                <c:pt idx="2">
                  <c:v>928175</c:v>
                </c:pt>
              </c:numCache>
            </c:numRef>
          </c:val>
          <c:extLst>
            <c:ext xmlns:c16="http://schemas.microsoft.com/office/drawing/2014/chart" uri="{C3380CC4-5D6E-409C-BE32-E72D297353CC}">
              <c16:uniqueId val="{00000006-1357-4BB8-B211-427854FDEB13}"/>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60293652745091"/>
          <c:y val="0.13040145985401461"/>
          <c:w val="0.58933840317538377"/>
          <c:h val="0.732868843036956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latin typeface="Roboto Condensed Light" panose="02000000000000000000" pitchFamily="2" charset="0"/>
                <a:ea typeface="Roboto Condensed Light" panose="02000000000000000000" pitchFamily="2" charset="0"/>
              </a:rPr>
              <a:t>All Filers</a:t>
            </a:r>
          </a:p>
        </c:rich>
      </c:tx>
      <c:layout>
        <c:manualLayout>
          <c:xMode val="edge"/>
          <c:yMode val="edge"/>
          <c:x val="0.36207543501506761"/>
          <c:y val="3.96034663947436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All Filers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78-46B0-BBE5-EDB3F78FDC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78-46B0-BBE5-EDB3F78FDC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78-46B0-BBE5-EDB3F78FDCD6}"/>
              </c:ext>
            </c:extLst>
          </c:dPt>
          <c:cat>
            <c:strRef>
              <c:f>Sheet1!$A$2:$A$4</c:f>
              <c:strCache>
                <c:ptCount val="3"/>
                <c:pt idx="0">
                  <c:v>1 school</c:v>
                </c:pt>
                <c:pt idx="1">
                  <c:v>2-4 schools</c:v>
                </c:pt>
                <c:pt idx="2">
                  <c:v>5+ schools</c:v>
                </c:pt>
              </c:strCache>
            </c:strRef>
          </c:cat>
          <c:val>
            <c:numRef>
              <c:f>Sheet1!$B$2:$B$4</c:f>
              <c:numCache>
                <c:formatCode>#,##0</c:formatCode>
                <c:ptCount val="3"/>
                <c:pt idx="0">
                  <c:v>9256707</c:v>
                </c:pt>
                <c:pt idx="1">
                  <c:v>1822871</c:v>
                </c:pt>
                <c:pt idx="2">
                  <c:v>1197826</c:v>
                </c:pt>
              </c:numCache>
            </c:numRef>
          </c:val>
          <c:extLst>
            <c:ext xmlns:c16="http://schemas.microsoft.com/office/drawing/2014/chart" uri="{C3380CC4-5D6E-409C-BE32-E72D297353CC}">
              <c16:uniqueId val="{00000006-FD78-46B0-BBE5-EDB3F78FDCD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14577-88F0-40C8-8ACD-51196FA378D7}" type="doc">
      <dgm:prSet loTypeId="urn:microsoft.com/office/officeart/2008/layout/LinedList" loCatId="list" qsTypeId="urn:microsoft.com/office/officeart/2005/8/quickstyle/simple2" qsCatId="simple" csTypeId="urn:microsoft.com/office/officeart/2005/8/colors/accent1_2#2" csCatId="accent1" phldr="1"/>
      <dgm:spPr/>
      <dgm:t>
        <a:bodyPr/>
        <a:lstStyle/>
        <a:p>
          <a:endParaRPr lang="en-US"/>
        </a:p>
      </dgm:t>
    </dgm:pt>
    <dgm:pt modelId="{B557B104-E47C-4891-9F76-42BDB6C94B8E}">
      <dgm:prSet phldrT="[Text]" custT="1"/>
      <dgm:spPr/>
      <dgm:t>
        <a:bodyPr/>
        <a:lstStyle/>
        <a:p>
          <a:pPr algn="ctr"/>
          <a:r>
            <a:rPr lang="en-US" sz="3600" dirty="0">
              <a:solidFill>
                <a:srgbClr val="1D405D"/>
              </a:solidFill>
              <a:latin typeface="Roboto Condensed Light" panose="02000000000000000000" pitchFamily="2" charset="0"/>
              <a:ea typeface="Roboto Condensed Light" panose="02000000000000000000" pitchFamily="2" charset="0"/>
            </a:rPr>
            <a:t>Pell Grant</a:t>
          </a:r>
        </a:p>
      </dgm:t>
    </dgm:pt>
    <dgm:pt modelId="{6CC1F8E9-BE15-460E-B123-F5FA6E5A296A}" type="parTrans" cxnId="{8900AF71-7724-4100-85A5-E5871C984D16}">
      <dgm:prSet/>
      <dgm:spPr/>
      <dgm:t>
        <a:bodyPr/>
        <a:lstStyle/>
        <a:p>
          <a:endParaRPr lang="en-US"/>
        </a:p>
      </dgm:t>
    </dgm:pt>
    <dgm:pt modelId="{461CEBB2-7B07-4BE0-81FF-13C1C2DB5D97}" type="sibTrans" cxnId="{8900AF71-7724-4100-85A5-E5871C984D16}">
      <dgm:prSet/>
      <dgm:spPr/>
      <dgm:t>
        <a:bodyPr/>
        <a:lstStyle/>
        <a:p>
          <a:endParaRPr lang="en-US"/>
        </a:p>
      </dgm:t>
    </dgm:pt>
    <dgm:pt modelId="{BD763FD5-F561-4605-8A85-C062D02FE02E}">
      <dgm:prSet phldrT="[Text]" custT="1"/>
      <dgm:spPr/>
      <dgm:t>
        <a:bodyPr/>
        <a:lstStyle/>
        <a:p>
          <a:pPr algn="ctr"/>
          <a:r>
            <a:rPr lang="en-US" sz="3600" dirty="0">
              <a:solidFill>
                <a:srgbClr val="1D405D"/>
              </a:solidFill>
              <a:latin typeface="Roboto Condensed Light" panose="02000000000000000000" pitchFamily="2" charset="0"/>
              <a:ea typeface="Roboto Condensed Light" panose="02000000000000000000" pitchFamily="2" charset="0"/>
            </a:rPr>
            <a:t>TEACH</a:t>
          </a:r>
        </a:p>
      </dgm:t>
    </dgm:pt>
    <dgm:pt modelId="{0BDA8BBF-6ECC-4304-BA36-69B07426F30C}" type="parTrans" cxnId="{B1540B01-48A5-454D-943C-ED9259A38221}">
      <dgm:prSet/>
      <dgm:spPr/>
      <dgm:t>
        <a:bodyPr/>
        <a:lstStyle/>
        <a:p>
          <a:endParaRPr lang="en-US"/>
        </a:p>
      </dgm:t>
    </dgm:pt>
    <dgm:pt modelId="{BA2F2EA3-B5D3-4B67-A75B-B9E74B0267F9}" type="sibTrans" cxnId="{B1540B01-48A5-454D-943C-ED9259A38221}">
      <dgm:prSet/>
      <dgm:spPr/>
      <dgm:t>
        <a:bodyPr/>
        <a:lstStyle/>
        <a:p>
          <a:endParaRPr lang="en-US"/>
        </a:p>
      </dgm:t>
    </dgm:pt>
    <dgm:pt modelId="{6593D94D-308E-4557-B032-5FDEF5AA6FBE}">
      <dgm:prSet phldrT="[Text]" custT="1"/>
      <dgm:spPr/>
      <dgm:t>
        <a:bodyPr/>
        <a:lstStyle/>
        <a:p>
          <a:pPr algn="ctr"/>
          <a:r>
            <a:rPr lang="en-US" sz="3600" dirty="0">
              <a:solidFill>
                <a:srgbClr val="1D405D"/>
              </a:solidFill>
              <a:latin typeface="Roboto Condensed Light" panose="02000000000000000000" pitchFamily="2" charset="0"/>
              <a:ea typeface="Roboto Condensed Light" panose="02000000000000000000" pitchFamily="2" charset="0"/>
            </a:rPr>
            <a:t>Campus Based Programs</a:t>
          </a:r>
        </a:p>
      </dgm:t>
    </dgm:pt>
    <dgm:pt modelId="{8282DB37-0582-4F41-AE2E-60D3F3FB3124}" type="parTrans" cxnId="{C342E90D-A7E8-4637-880D-7188F1334056}">
      <dgm:prSet/>
      <dgm:spPr/>
      <dgm:t>
        <a:bodyPr/>
        <a:lstStyle/>
        <a:p>
          <a:endParaRPr lang="en-US"/>
        </a:p>
      </dgm:t>
    </dgm:pt>
    <dgm:pt modelId="{923DEA11-ECD1-40A3-BE0D-6F5FA04A0735}" type="sibTrans" cxnId="{C342E90D-A7E8-4637-880D-7188F1334056}">
      <dgm:prSet/>
      <dgm:spPr/>
      <dgm:t>
        <a:bodyPr/>
        <a:lstStyle/>
        <a:p>
          <a:endParaRPr lang="en-US"/>
        </a:p>
      </dgm:t>
    </dgm:pt>
    <dgm:pt modelId="{4407D81D-E17C-49B7-B7F2-0FE3248515A7}">
      <dgm:prSet phldrT="[Text]" custT="1"/>
      <dgm:spPr/>
      <dgm:t>
        <a:bodyPr/>
        <a:lstStyle/>
        <a:p>
          <a:pPr algn="ctr"/>
          <a:r>
            <a:rPr lang="en-US" sz="3600" dirty="0">
              <a:solidFill>
                <a:srgbClr val="1D405D"/>
              </a:solidFill>
              <a:latin typeface="Roboto Condensed Light" panose="02000000000000000000" pitchFamily="2" charset="0"/>
              <a:ea typeface="Roboto Condensed Light" panose="02000000000000000000" pitchFamily="2" charset="0"/>
            </a:rPr>
            <a:t>Direct Loans</a:t>
          </a:r>
        </a:p>
      </dgm:t>
    </dgm:pt>
    <dgm:pt modelId="{FE8E2C47-DFC5-49A9-8323-7513103FF887}" type="parTrans" cxnId="{6DE4A03F-0A87-443A-8351-55677B88CFEF}">
      <dgm:prSet/>
      <dgm:spPr/>
      <dgm:t>
        <a:bodyPr/>
        <a:lstStyle/>
        <a:p>
          <a:endParaRPr lang="en-US"/>
        </a:p>
      </dgm:t>
    </dgm:pt>
    <dgm:pt modelId="{5EDEBA19-2BE1-41CC-8CC4-12CE48162B9E}" type="sibTrans" cxnId="{6DE4A03F-0A87-443A-8351-55677B88CFEF}">
      <dgm:prSet/>
      <dgm:spPr/>
      <dgm:t>
        <a:bodyPr/>
        <a:lstStyle/>
        <a:p>
          <a:endParaRPr lang="en-US"/>
        </a:p>
      </dgm:t>
    </dgm:pt>
    <dgm:pt modelId="{190EE884-328E-41A8-B7B6-53C15502F038}" type="pres">
      <dgm:prSet presAssocID="{FD614577-88F0-40C8-8ACD-51196FA378D7}" presName="vert0" presStyleCnt="0">
        <dgm:presLayoutVars>
          <dgm:dir/>
          <dgm:animOne val="branch"/>
          <dgm:animLvl val="lvl"/>
        </dgm:presLayoutVars>
      </dgm:prSet>
      <dgm:spPr/>
      <dgm:t>
        <a:bodyPr/>
        <a:lstStyle/>
        <a:p>
          <a:endParaRPr lang="en-US"/>
        </a:p>
      </dgm:t>
    </dgm:pt>
    <dgm:pt modelId="{C2B1DECE-5DFE-46C1-A625-B874765CE1D8}" type="pres">
      <dgm:prSet presAssocID="{B557B104-E47C-4891-9F76-42BDB6C94B8E}" presName="thickLine" presStyleLbl="alignNode1" presStyleIdx="0" presStyleCnt="4"/>
      <dgm:spPr/>
    </dgm:pt>
    <dgm:pt modelId="{6ABFAA5A-4B3A-4574-8A48-76E4DFB7F817}" type="pres">
      <dgm:prSet presAssocID="{B557B104-E47C-4891-9F76-42BDB6C94B8E}" presName="horz1" presStyleCnt="0"/>
      <dgm:spPr/>
    </dgm:pt>
    <dgm:pt modelId="{EF60C831-D0EE-4100-A6F1-AA90108D117F}" type="pres">
      <dgm:prSet presAssocID="{B557B104-E47C-4891-9F76-42BDB6C94B8E}" presName="tx1" presStyleLbl="revTx" presStyleIdx="0" presStyleCnt="4"/>
      <dgm:spPr/>
      <dgm:t>
        <a:bodyPr/>
        <a:lstStyle/>
        <a:p>
          <a:endParaRPr lang="en-US"/>
        </a:p>
      </dgm:t>
    </dgm:pt>
    <dgm:pt modelId="{0110A88E-20ED-40CE-B904-404F775EA8F4}" type="pres">
      <dgm:prSet presAssocID="{B557B104-E47C-4891-9F76-42BDB6C94B8E}" presName="vert1" presStyleCnt="0"/>
      <dgm:spPr/>
    </dgm:pt>
    <dgm:pt modelId="{7A47F861-D2BA-4432-BE3B-7AA31EE1EDA3}" type="pres">
      <dgm:prSet presAssocID="{BD763FD5-F561-4605-8A85-C062D02FE02E}" presName="thickLine" presStyleLbl="alignNode1" presStyleIdx="1" presStyleCnt="4"/>
      <dgm:spPr/>
    </dgm:pt>
    <dgm:pt modelId="{3040A711-BEDF-4444-AEFE-D2E905BE45AE}" type="pres">
      <dgm:prSet presAssocID="{BD763FD5-F561-4605-8A85-C062D02FE02E}" presName="horz1" presStyleCnt="0"/>
      <dgm:spPr/>
    </dgm:pt>
    <dgm:pt modelId="{7FE68C17-EE1D-4F06-B01F-D3A1622A58A1}" type="pres">
      <dgm:prSet presAssocID="{BD763FD5-F561-4605-8A85-C062D02FE02E}" presName="tx1" presStyleLbl="revTx" presStyleIdx="1" presStyleCnt="4"/>
      <dgm:spPr/>
      <dgm:t>
        <a:bodyPr/>
        <a:lstStyle/>
        <a:p>
          <a:endParaRPr lang="en-US"/>
        </a:p>
      </dgm:t>
    </dgm:pt>
    <dgm:pt modelId="{317FF462-0493-4229-AB89-5C992E9BCC00}" type="pres">
      <dgm:prSet presAssocID="{BD763FD5-F561-4605-8A85-C062D02FE02E}" presName="vert1" presStyleCnt="0"/>
      <dgm:spPr/>
    </dgm:pt>
    <dgm:pt modelId="{F3337E67-63C6-407C-8D12-F8594B8DAADD}" type="pres">
      <dgm:prSet presAssocID="{6593D94D-308E-4557-B032-5FDEF5AA6FBE}" presName="thickLine" presStyleLbl="alignNode1" presStyleIdx="2" presStyleCnt="4"/>
      <dgm:spPr/>
    </dgm:pt>
    <dgm:pt modelId="{A219CF0F-14AE-4A51-96F0-81E65E47C182}" type="pres">
      <dgm:prSet presAssocID="{6593D94D-308E-4557-B032-5FDEF5AA6FBE}" presName="horz1" presStyleCnt="0"/>
      <dgm:spPr/>
    </dgm:pt>
    <dgm:pt modelId="{067FFD3D-BAFA-4B69-857A-59C03D7D6B10}" type="pres">
      <dgm:prSet presAssocID="{6593D94D-308E-4557-B032-5FDEF5AA6FBE}" presName="tx1" presStyleLbl="revTx" presStyleIdx="2" presStyleCnt="4"/>
      <dgm:spPr/>
      <dgm:t>
        <a:bodyPr/>
        <a:lstStyle/>
        <a:p>
          <a:endParaRPr lang="en-US"/>
        </a:p>
      </dgm:t>
    </dgm:pt>
    <dgm:pt modelId="{A50F8047-1F92-4F03-8E57-519E1007EC4E}" type="pres">
      <dgm:prSet presAssocID="{6593D94D-308E-4557-B032-5FDEF5AA6FBE}" presName="vert1" presStyleCnt="0"/>
      <dgm:spPr/>
    </dgm:pt>
    <dgm:pt modelId="{F0BB87C3-B41B-450C-B38D-371C75103F5F}" type="pres">
      <dgm:prSet presAssocID="{4407D81D-E17C-49B7-B7F2-0FE3248515A7}" presName="thickLine" presStyleLbl="alignNode1" presStyleIdx="3" presStyleCnt="4"/>
      <dgm:spPr/>
    </dgm:pt>
    <dgm:pt modelId="{C26E9391-EC23-47E4-82A6-084CCDF2841B}" type="pres">
      <dgm:prSet presAssocID="{4407D81D-E17C-49B7-B7F2-0FE3248515A7}" presName="horz1" presStyleCnt="0"/>
      <dgm:spPr/>
    </dgm:pt>
    <dgm:pt modelId="{56D1B849-2C0D-4496-BF60-A2268CDE176A}" type="pres">
      <dgm:prSet presAssocID="{4407D81D-E17C-49B7-B7F2-0FE3248515A7}" presName="tx1" presStyleLbl="revTx" presStyleIdx="3" presStyleCnt="4"/>
      <dgm:spPr/>
      <dgm:t>
        <a:bodyPr/>
        <a:lstStyle/>
        <a:p>
          <a:endParaRPr lang="en-US"/>
        </a:p>
      </dgm:t>
    </dgm:pt>
    <dgm:pt modelId="{B51CBF86-A3F5-4409-8237-C674C1564538}" type="pres">
      <dgm:prSet presAssocID="{4407D81D-E17C-49B7-B7F2-0FE3248515A7}" presName="vert1" presStyleCnt="0"/>
      <dgm:spPr/>
    </dgm:pt>
  </dgm:ptLst>
  <dgm:cxnLst>
    <dgm:cxn modelId="{8900AF71-7724-4100-85A5-E5871C984D16}" srcId="{FD614577-88F0-40C8-8ACD-51196FA378D7}" destId="{B557B104-E47C-4891-9F76-42BDB6C94B8E}" srcOrd="0" destOrd="0" parTransId="{6CC1F8E9-BE15-460E-B123-F5FA6E5A296A}" sibTransId="{461CEBB2-7B07-4BE0-81FF-13C1C2DB5D97}"/>
    <dgm:cxn modelId="{903895A3-46B4-7C4F-8607-77C7DB085D09}" type="presOf" srcId="{6593D94D-308E-4557-B032-5FDEF5AA6FBE}" destId="{067FFD3D-BAFA-4B69-857A-59C03D7D6B10}" srcOrd="0" destOrd="0" presId="urn:microsoft.com/office/officeart/2008/layout/LinedList"/>
    <dgm:cxn modelId="{C342E90D-A7E8-4637-880D-7188F1334056}" srcId="{FD614577-88F0-40C8-8ACD-51196FA378D7}" destId="{6593D94D-308E-4557-B032-5FDEF5AA6FBE}" srcOrd="2" destOrd="0" parTransId="{8282DB37-0582-4F41-AE2E-60D3F3FB3124}" sibTransId="{923DEA11-ECD1-40A3-BE0D-6F5FA04A0735}"/>
    <dgm:cxn modelId="{B1540B01-48A5-454D-943C-ED9259A38221}" srcId="{FD614577-88F0-40C8-8ACD-51196FA378D7}" destId="{BD763FD5-F561-4605-8A85-C062D02FE02E}" srcOrd="1" destOrd="0" parTransId="{0BDA8BBF-6ECC-4304-BA36-69B07426F30C}" sibTransId="{BA2F2EA3-B5D3-4B67-A75B-B9E74B0267F9}"/>
    <dgm:cxn modelId="{6FED9E12-A966-B64D-9EB8-797FAECAF083}" type="presOf" srcId="{B557B104-E47C-4891-9F76-42BDB6C94B8E}" destId="{EF60C831-D0EE-4100-A6F1-AA90108D117F}" srcOrd="0" destOrd="0" presId="urn:microsoft.com/office/officeart/2008/layout/LinedList"/>
    <dgm:cxn modelId="{B6B61E81-5C0B-4540-82A1-4570604F4D51}" type="presOf" srcId="{4407D81D-E17C-49B7-B7F2-0FE3248515A7}" destId="{56D1B849-2C0D-4496-BF60-A2268CDE176A}" srcOrd="0" destOrd="0" presId="urn:microsoft.com/office/officeart/2008/layout/LinedList"/>
    <dgm:cxn modelId="{CF46CD0C-6395-D94B-95E8-EDD88373CCFD}" type="presOf" srcId="{FD614577-88F0-40C8-8ACD-51196FA378D7}" destId="{190EE884-328E-41A8-B7B6-53C15502F038}" srcOrd="0" destOrd="0" presId="urn:microsoft.com/office/officeart/2008/layout/LinedList"/>
    <dgm:cxn modelId="{6DE4A03F-0A87-443A-8351-55677B88CFEF}" srcId="{FD614577-88F0-40C8-8ACD-51196FA378D7}" destId="{4407D81D-E17C-49B7-B7F2-0FE3248515A7}" srcOrd="3" destOrd="0" parTransId="{FE8E2C47-DFC5-49A9-8323-7513103FF887}" sibTransId="{5EDEBA19-2BE1-41CC-8CC4-12CE48162B9E}"/>
    <dgm:cxn modelId="{725E9840-1576-ED41-8C41-594386F40E8E}" type="presOf" srcId="{BD763FD5-F561-4605-8A85-C062D02FE02E}" destId="{7FE68C17-EE1D-4F06-B01F-D3A1622A58A1}" srcOrd="0" destOrd="0" presId="urn:microsoft.com/office/officeart/2008/layout/LinedList"/>
    <dgm:cxn modelId="{69B6559C-332A-CE42-A01C-1B0B46CDCF80}" type="presParOf" srcId="{190EE884-328E-41A8-B7B6-53C15502F038}" destId="{C2B1DECE-5DFE-46C1-A625-B874765CE1D8}" srcOrd="0" destOrd="0" presId="urn:microsoft.com/office/officeart/2008/layout/LinedList"/>
    <dgm:cxn modelId="{335F944A-4A91-2141-9D18-7EB621A7A540}" type="presParOf" srcId="{190EE884-328E-41A8-B7B6-53C15502F038}" destId="{6ABFAA5A-4B3A-4574-8A48-76E4DFB7F817}" srcOrd="1" destOrd="0" presId="urn:microsoft.com/office/officeart/2008/layout/LinedList"/>
    <dgm:cxn modelId="{0C6EB53E-5A48-D34A-9779-9EAE8797CFE7}" type="presParOf" srcId="{6ABFAA5A-4B3A-4574-8A48-76E4DFB7F817}" destId="{EF60C831-D0EE-4100-A6F1-AA90108D117F}" srcOrd="0" destOrd="0" presId="urn:microsoft.com/office/officeart/2008/layout/LinedList"/>
    <dgm:cxn modelId="{A68CE842-3215-3241-8818-3263A415CB04}" type="presParOf" srcId="{6ABFAA5A-4B3A-4574-8A48-76E4DFB7F817}" destId="{0110A88E-20ED-40CE-B904-404F775EA8F4}" srcOrd="1" destOrd="0" presId="urn:microsoft.com/office/officeart/2008/layout/LinedList"/>
    <dgm:cxn modelId="{BD877791-923C-EC4F-B0B0-96B10C56FD74}" type="presParOf" srcId="{190EE884-328E-41A8-B7B6-53C15502F038}" destId="{7A47F861-D2BA-4432-BE3B-7AA31EE1EDA3}" srcOrd="2" destOrd="0" presId="urn:microsoft.com/office/officeart/2008/layout/LinedList"/>
    <dgm:cxn modelId="{43CC9B75-CC9B-0942-9E82-943DCCA804B7}" type="presParOf" srcId="{190EE884-328E-41A8-B7B6-53C15502F038}" destId="{3040A711-BEDF-4444-AEFE-D2E905BE45AE}" srcOrd="3" destOrd="0" presId="urn:microsoft.com/office/officeart/2008/layout/LinedList"/>
    <dgm:cxn modelId="{EBE5A0D0-67F2-AC47-B210-6E860B826374}" type="presParOf" srcId="{3040A711-BEDF-4444-AEFE-D2E905BE45AE}" destId="{7FE68C17-EE1D-4F06-B01F-D3A1622A58A1}" srcOrd="0" destOrd="0" presId="urn:microsoft.com/office/officeart/2008/layout/LinedList"/>
    <dgm:cxn modelId="{4257EEC6-C272-2A4D-9563-B8B15F1AB8DC}" type="presParOf" srcId="{3040A711-BEDF-4444-AEFE-D2E905BE45AE}" destId="{317FF462-0493-4229-AB89-5C992E9BCC00}" srcOrd="1" destOrd="0" presId="urn:microsoft.com/office/officeart/2008/layout/LinedList"/>
    <dgm:cxn modelId="{485B5832-1752-4648-BCA1-5112BEDD7991}" type="presParOf" srcId="{190EE884-328E-41A8-B7B6-53C15502F038}" destId="{F3337E67-63C6-407C-8D12-F8594B8DAADD}" srcOrd="4" destOrd="0" presId="urn:microsoft.com/office/officeart/2008/layout/LinedList"/>
    <dgm:cxn modelId="{87B245B3-A795-BA45-9C64-AAA4B79DF089}" type="presParOf" srcId="{190EE884-328E-41A8-B7B6-53C15502F038}" destId="{A219CF0F-14AE-4A51-96F0-81E65E47C182}" srcOrd="5" destOrd="0" presId="urn:microsoft.com/office/officeart/2008/layout/LinedList"/>
    <dgm:cxn modelId="{A2BFB4F9-E11E-D348-A812-47F35E6FDD54}" type="presParOf" srcId="{A219CF0F-14AE-4A51-96F0-81E65E47C182}" destId="{067FFD3D-BAFA-4B69-857A-59C03D7D6B10}" srcOrd="0" destOrd="0" presId="urn:microsoft.com/office/officeart/2008/layout/LinedList"/>
    <dgm:cxn modelId="{86B2F932-BDC8-C647-8096-92C7554F90C8}" type="presParOf" srcId="{A219CF0F-14AE-4A51-96F0-81E65E47C182}" destId="{A50F8047-1F92-4F03-8E57-519E1007EC4E}" srcOrd="1" destOrd="0" presId="urn:microsoft.com/office/officeart/2008/layout/LinedList"/>
    <dgm:cxn modelId="{CC753A2F-948A-5B47-80DA-B10E0B5A90D4}" type="presParOf" srcId="{190EE884-328E-41A8-B7B6-53C15502F038}" destId="{F0BB87C3-B41B-450C-B38D-371C75103F5F}" srcOrd="6" destOrd="0" presId="urn:microsoft.com/office/officeart/2008/layout/LinedList"/>
    <dgm:cxn modelId="{186600DB-3567-BE41-8398-9F4A7E09BB13}" type="presParOf" srcId="{190EE884-328E-41A8-B7B6-53C15502F038}" destId="{C26E9391-EC23-47E4-82A6-084CCDF2841B}" srcOrd="7" destOrd="0" presId="urn:microsoft.com/office/officeart/2008/layout/LinedList"/>
    <dgm:cxn modelId="{92523C59-0407-7447-889E-7B77E8239859}" type="presParOf" srcId="{C26E9391-EC23-47E4-82A6-084CCDF2841B}" destId="{56D1B849-2C0D-4496-BF60-A2268CDE176A}" srcOrd="0" destOrd="0" presId="urn:microsoft.com/office/officeart/2008/layout/LinedList"/>
    <dgm:cxn modelId="{1B857DA0-992F-4443-8DED-C3A93BAD99A6}" type="presParOf" srcId="{C26E9391-EC23-47E4-82A6-084CCDF2841B}" destId="{B51CBF86-A3F5-4409-8237-C674C156453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88B55F-43EC-403C-8E47-0410CB83BCC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5525340F-C361-449E-B42A-ECE0F152CDCD}">
      <dgm:prSet phldrT="[Text]"/>
      <dgm:spPr>
        <a:solidFill>
          <a:srgbClr val="0070C0"/>
        </a:solidFill>
      </dgm:spPr>
      <dgm:t>
        <a:bodyPr/>
        <a:lstStyle/>
        <a:p>
          <a:r>
            <a:rPr lang="en-US" dirty="0">
              <a:latin typeface="Roboto Condensed Light" panose="02000000000000000000" pitchFamily="2" charset="0"/>
              <a:ea typeface="Roboto Condensed Light" panose="02000000000000000000" pitchFamily="2" charset="0"/>
            </a:rPr>
            <a:t>(NEALP)</a:t>
          </a:r>
        </a:p>
      </dgm:t>
    </dgm:pt>
    <dgm:pt modelId="{58C406FE-43C6-4D2F-ACDC-D43EDA65E72E}" type="parTrans" cxnId="{E54C5C54-83D4-4BCA-BAB9-615015CE9324}">
      <dgm:prSet/>
      <dgm:spPr/>
      <dgm:t>
        <a:bodyPr/>
        <a:lstStyle/>
        <a:p>
          <a:endParaRPr lang="en-US"/>
        </a:p>
      </dgm:t>
    </dgm:pt>
    <dgm:pt modelId="{DE72FC8C-C867-48CD-8546-D905C5D23703}" type="sibTrans" cxnId="{E54C5C54-83D4-4BCA-BAB9-615015CE9324}">
      <dgm:prSet/>
      <dgm:spPr/>
      <dgm:t>
        <a:bodyPr/>
        <a:lstStyle/>
        <a:p>
          <a:endParaRPr lang="en-US"/>
        </a:p>
      </dgm:t>
    </dgm:pt>
    <dgm:pt modelId="{F0760881-211A-478D-A52E-3B7303D8318D}">
      <dgm:prSet phldrT="[Text]"/>
      <dgm:spPr>
        <a:solidFill>
          <a:srgbClr val="9FD6FF"/>
        </a:solidFill>
      </dgm:spPr>
      <dgm:t>
        <a:bodyPr/>
        <a:lstStyle/>
        <a:p>
          <a:r>
            <a:rPr lang="en-US" dirty="0">
              <a:solidFill>
                <a:srgbClr val="1D405D"/>
              </a:solidFill>
              <a:latin typeface="Roboto Condensed Light" panose="02000000000000000000" pitchFamily="2" charset="0"/>
              <a:ea typeface="Roboto Condensed Light" panose="02000000000000000000" pitchFamily="2" charset="0"/>
            </a:rPr>
            <a:t>Loans for RN candidates and graduate nurse faculty students</a:t>
          </a:r>
        </a:p>
      </dgm:t>
    </dgm:pt>
    <dgm:pt modelId="{57039D03-D8F8-415E-A94C-A999391D8AC1}" type="parTrans" cxnId="{BD6DBAA0-A4E5-481B-88EB-74CA9C560E7A}">
      <dgm:prSet/>
      <dgm:spPr/>
      <dgm:t>
        <a:bodyPr/>
        <a:lstStyle/>
        <a:p>
          <a:endParaRPr lang="en-US"/>
        </a:p>
      </dgm:t>
    </dgm:pt>
    <dgm:pt modelId="{57D03408-CA16-49F7-A0E3-5697A9E190EB}" type="sibTrans" cxnId="{BD6DBAA0-A4E5-481B-88EB-74CA9C560E7A}">
      <dgm:prSet/>
      <dgm:spPr/>
      <dgm:t>
        <a:bodyPr/>
        <a:lstStyle/>
        <a:p>
          <a:endParaRPr lang="en-US"/>
        </a:p>
      </dgm:t>
    </dgm:pt>
    <dgm:pt modelId="{864F3B50-94CF-44C9-BC59-DDF2C355695A}">
      <dgm:prSet phldrT="[Text]"/>
      <dgm:spPr/>
      <dgm:t>
        <a:bodyPr/>
        <a:lstStyle/>
        <a:p>
          <a:r>
            <a:rPr lang="en-US" dirty="0">
              <a:latin typeface="Roboto Condensed Light" panose="02000000000000000000" pitchFamily="2" charset="0"/>
              <a:ea typeface="Roboto Condensed Light" panose="02000000000000000000" pitchFamily="2" charset="0"/>
            </a:rPr>
            <a:t>Recipients must serve as a full-time nurse in Ohio for 5 years to qualify for 100% loan cancellation</a:t>
          </a:r>
        </a:p>
      </dgm:t>
    </dgm:pt>
    <dgm:pt modelId="{B4866250-5DAC-4ECC-A360-475BBC416E37}" type="parTrans" cxnId="{A2DD3DA1-8656-4D53-AE7B-B15E9BBE5546}">
      <dgm:prSet/>
      <dgm:spPr/>
      <dgm:t>
        <a:bodyPr/>
        <a:lstStyle/>
        <a:p>
          <a:endParaRPr lang="en-US"/>
        </a:p>
      </dgm:t>
    </dgm:pt>
    <dgm:pt modelId="{67B5A862-5D23-4297-8E2E-422DB1E1E575}" type="sibTrans" cxnId="{A2DD3DA1-8656-4D53-AE7B-B15E9BBE5546}">
      <dgm:prSet/>
      <dgm:spPr/>
      <dgm:t>
        <a:bodyPr/>
        <a:lstStyle/>
        <a:p>
          <a:endParaRPr lang="en-US"/>
        </a:p>
      </dgm:t>
    </dgm:pt>
    <dgm:pt modelId="{83E190ED-EBA3-4B24-8CF6-F1BBF42C2812}">
      <dgm:prSet phldrT="[Text]"/>
      <dgm:spPr/>
      <dgm:t>
        <a:bodyPr/>
        <a:lstStyle/>
        <a:p>
          <a:r>
            <a:rPr lang="en-US" dirty="0">
              <a:latin typeface="Roboto Condensed Light" panose="02000000000000000000" pitchFamily="2" charset="0"/>
              <a:ea typeface="Roboto Condensed Light" panose="02000000000000000000" pitchFamily="2" charset="0"/>
            </a:rPr>
            <a:t>Annual award for most recent academic year: $1,620/year OR $6,000/year for Masters of Nurse Education</a:t>
          </a:r>
        </a:p>
      </dgm:t>
    </dgm:pt>
    <dgm:pt modelId="{3C29F778-EF7C-422B-A17B-AC10FC5CBA58}" type="parTrans" cxnId="{716B967A-AD4D-4F8A-B391-5CFAA61A39E4}">
      <dgm:prSet/>
      <dgm:spPr/>
      <dgm:t>
        <a:bodyPr/>
        <a:lstStyle/>
        <a:p>
          <a:endParaRPr lang="en-US"/>
        </a:p>
      </dgm:t>
    </dgm:pt>
    <dgm:pt modelId="{78EA0075-E808-40EC-9EF8-11900192AD5C}" type="sibTrans" cxnId="{716B967A-AD4D-4F8A-B391-5CFAA61A39E4}">
      <dgm:prSet/>
      <dgm:spPr/>
      <dgm:t>
        <a:bodyPr/>
        <a:lstStyle/>
        <a:p>
          <a:endParaRPr lang="en-US"/>
        </a:p>
      </dgm:t>
    </dgm:pt>
    <dgm:pt modelId="{CA545BAC-8CE3-4F2A-8AF1-71C66266953D}" type="pres">
      <dgm:prSet presAssocID="{8E88B55F-43EC-403C-8E47-0410CB83BCCA}" presName="Name0" presStyleCnt="0">
        <dgm:presLayoutVars>
          <dgm:chPref val="1"/>
          <dgm:dir/>
          <dgm:animOne val="branch"/>
          <dgm:animLvl val="lvl"/>
          <dgm:resizeHandles/>
        </dgm:presLayoutVars>
      </dgm:prSet>
      <dgm:spPr/>
      <dgm:t>
        <a:bodyPr/>
        <a:lstStyle/>
        <a:p>
          <a:endParaRPr lang="en-US"/>
        </a:p>
      </dgm:t>
    </dgm:pt>
    <dgm:pt modelId="{0AA1DEDA-DD92-41AD-A6BD-F5421AF57001}" type="pres">
      <dgm:prSet presAssocID="{5525340F-C361-449E-B42A-ECE0F152CDCD}" presName="vertOne" presStyleCnt="0"/>
      <dgm:spPr/>
    </dgm:pt>
    <dgm:pt modelId="{769AAC74-5076-4779-9C73-AB257B4C222F}" type="pres">
      <dgm:prSet presAssocID="{5525340F-C361-449E-B42A-ECE0F152CDCD}" presName="txOne" presStyleLbl="node0" presStyleIdx="0" presStyleCnt="1" custScaleY="70130">
        <dgm:presLayoutVars>
          <dgm:chPref val="3"/>
        </dgm:presLayoutVars>
      </dgm:prSet>
      <dgm:spPr/>
      <dgm:t>
        <a:bodyPr/>
        <a:lstStyle/>
        <a:p>
          <a:endParaRPr lang="en-US"/>
        </a:p>
      </dgm:t>
    </dgm:pt>
    <dgm:pt modelId="{117B04DA-ED6E-4C26-94FE-DB3396FB7B63}" type="pres">
      <dgm:prSet presAssocID="{5525340F-C361-449E-B42A-ECE0F152CDCD}" presName="parTransOne" presStyleCnt="0"/>
      <dgm:spPr/>
    </dgm:pt>
    <dgm:pt modelId="{DF5F064C-FBA6-4C82-9D1E-4B92BC7AB2E8}" type="pres">
      <dgm:prSet presAssocID="{5525340F-C361-449E-B42A-ECE0F152CDCD}" presName="horzOne" presStyleCnt="0"/>
      <dgm:spPr/>
    </dgm:pt>
    <dgm:pt modelId="{69267757-40DC-4D53-AEE3-5F3523B42F28}" type="pres">
      <dgm:prSet presAssocID="{F0760881-211A-478D-A52E-3B7303D8318D}" presName="vertTwo" presStyleCnt="0"/>
      <dgm:spPr/>
    </dgm:pt>
    <dgm:pt modelId="{6F97CD09-A7B1-41E9-A121-8B751A3BAB24}" type="pres">
      <dgm:prSet presAssocID="{F0760881-211A-478D-A52E-3B7303D8318D}" presName="txTwo" presStyleLbl="node2" presStyleIdx="0" presStyleCnt="1" custScaleY="66844">
        <dgm:presLayoutVars>
          <dgm:chPref val="3"/>
        </dgm:presLayoutVars>
      </dgm:prSet>
      <dgm:spPr/>
      <dgm:t>
        <a:bodyPr/>
        <a:lstStyle/>
        <a:p>
          <a:endParaRPr lang="en-US"/>
        </a:p>
      </dgm:t>
    </dgm:pt>
    <dgm:pt modelId="{80760192-04B6-44AF-91B5-AC0DCD22AD10}" type="pres">
      <dgm:prSet presAssocID="{F0760881-211A-478D-A52E-3B7303D8318D}" presName="parTransTwo" presStyleCnt="0"/>
      <dgm:spPr/>
    </dgm:pt>
    <dgm:pt modelId="{CA6275F2-4747-4572-A17F-0EA999663AFA}" type="pres">
      <dgm:prSet presAssocID="{F0760881-211A-478D-A52E-3B7303D8318D}" presName="horzTwo" presStyleCnt="0"/>
      <dgm:spPr/>
    </dgm:pt>
    <dgm:pt modelId="{D5277B24-EA58-41FD-8EE7-A5F5A8F6B3FD}" type="pres">
      <dgm:prSet presAssocID="{864F3B50-94CF-44C9-BC59-DDF2C355695A}" presName="vertThree" presStyleCnt="0"/>
      <dgm:spPr/>
    </dgm:pt>
    <dgm:pt modelId="{C058B0BA-B317-4F6E-9186-74E97EFD7A44}" type="pres">
      <dgm:prSet presAssocID="{864F3B50-94CF-44C9-BC59-DDF2C355695A}" presName="txThree" presStyleLbl="node3" presStyleIdx="0" presStyleCnt="2" custScaleY="128656">
        <dgm:presLayoutVars>
          <dgm:chPref val="3"/>
        </dgm:presLayoutVars>
      </dgm:prSet>
      <dgm:spPr/>
      <dgm:t>
        <a:bodyPr/>
        <a:lstStyle/>
        <a:p>
          <a:endParaRPr lang="en-US"/>
        </a:p>
      </dgm:t>
    </dgm:pt>
    <dgm:pt modelId="{1AC86A19-69CE-47FD-8636-F2F1C22D0108}" type="pres">
      <dgm:prSet presAssocID="{864F3B50-94CF-44C9-BC59-DDF2C355695A}" presName="horzThree" presStyleCnt="0"/>
      <dgm:spPr/>
    </dgm:pt>
    <dgm:pt modelId="{B8458773-C4D1-40F0-8E50-10E2F1389395}" type="pres">
      <dgm:prSet presAssocID="{67B5A862-5D23-4297-8E2E-422DB1E1E575}" presName="sibSpaceThree" presStyleCnt="0"/>
      <dgm:spPr/>
    </dgm:pt>
    <dgm:pt modelId="{CE6EF08F-32A4-4388-BA0C-7D2F9F574F9D}" type="pres">
      <dgm:prSet presAssocID="{83E190ED-EBA3-4B24-8CF6-F1BBF42C2812}" presName="vertThree" presStyleCnt="0"/>
      <dgm:spPr/>
    </dgm:pt>
    <dgm:pt modelId="{58E1CD92-E921-47BC-9240-9A9EB630509A}" type="pres">
      <dgm:prSet presAssocID="{83E190ED-EBA3-4B24-8CF6-F1BBF42C2812}" presName="txThree" presStyleLbl="node3" presStyleIdx="1" presStyleCnt="2" custScaleY="128656">
        <dgm:presLayoutVars>
          <dgm:chPref val="3"/>
        </dgm:presLayoutVars>
      </dgm:prSet>
      <dgm:spPr/>
      <dgm:t>
        <a:bodyPr/>
        <a:lstStyle/>
        <a:p>
          <a:endParaRPr lang="en-US"/>
        </a:p>
      </dgm:t>
    </dgm:pt>
    <dgm:pt modelId="{A66D6F9A-D261-4F57-9E47-6283A0921FF1}" type="pres">
      <dgm:prSet presAssocID="{83E190ED-EBA3-4B24-8CF6-F1BBF42C2812}" presName="horzThree" presStyleCnt="0"/>
      <dgm:spPr/>
    </dgm:pt>
  </dgm:ptLst>
  <dgm:cxnLst>
    <dgm:cxn modelId="{BD6DBAA0-A4E5-481B-88EB-74CA9C560E7A}" srcId="{5525340F-C361-449E-B42A-ECE0F152CDCD}" destId="{F0760881-211A-478D-A52E-3B7303D8318D}" srcOrd="0" destOrd="0" parTransId="{57039D03-D8F8-415E-A94C-A999391D8AC1}" sibTransId="{57D03408-CA16-49F7-A0E3-5697A9E190EB}"/>
    <dgm:cxn modelId="{E54C5C54-83D4-4BCA-BAB9-615015CE9324}" srcId="{8E88B55F-43EC-403C-8E47-0410CB83BCCA}" destId="{5525340F-C361-449E-B42A-ECE0F152CDCD}" srcOrd="0" destOrd="0" parTransId="{58C406FE-43C6-4D2F-ACDC-D43EDA65E72E}" sibTransId="{DE72FC8C-C867-48CD-8546-D905C5D23703}"/>
    <dgm:cxn modelId="{7E43AB67-710F-43DA-96AA-82967467B9A5}" type="presOf" srcId="{864F3B50-94CF-44C9-BC59-DDF2C355695A}" destId="{C058B0BA-B317-4F6E-9186-74E97EFD7A44}" srcOrd="0" destOrd="0" presId="urn:microsoft.com/office/officeart/2005/8/layout/hierarchy4"/>
    <dgm:cxn modelId="{A2DD3DA1-8656-4D53-AE7B-B15E9BBE5546}" srcId="{F0760881-211A-478D-A52E-3B7303D8318D}" destId="{864F3B50-94CF-44C9-BC59-DDF2C355695A}" srcOrd="0" destOrd="0" parTransId="{B4866250-5DAC-4ECC-A360-475BBC416E37}" sibTransId="{67B5A862-5D23-4297-8E2E-422DB1E1E575}"/>
    <dgm:cxn modelId="{E630E5E5-6868-4B1A-98F4-908C75C306E1}" type="presOf" srcId="{5525340F-C361-449E-B42A-ECE0F152CDCD}" destId="{769AAC74-5076-4779-9C73-AB257B4C222F}" srcOrd="0" destOrd="0" presId="urn:microsoft.com/office/officeart/2005/8/layout/hierarchy4"/>
    <dgm:cxn modelId="{442FB182-0A09-4D86-9AB1-9C9F9BB43588}" type="presOf" srcId="{F0760881-211A-478D-A52E-3B7303D8318D}" destId="{6F97CD09-A7B1-41E9-A121-8B751A3BAB24}" srcOrd="0" destOrd="0" presId="urn:microsoft.com/office/officeart/2005/8/layout/hierarchy4"/>
    <dgm:cxn modelId="{9F9A470E-360D-4D94-A8E8-976A746368D6}" type="presOf" srcId="{83E190ED-EBA3-4B24-8CF6-F1BBF42C2812}" destId="{58E1CD92-E921-47BC-9240-9A9EB630509A}" srcOrd="0" destOrd="0" presId="urn:microsoft.com/office/officeart/2005/8/layout/hierarchy4"/>
    <dgm:cxn modelId="{716B967A-AD4D-4F8A-B391-5CFAA61A39E4}" srcId="{F0760881-211A-478D-A52E-3B7303D8318D}" destId="{83E190ED-EBA3-4B24-8CF6-F1BBF42C2812}" srcOrd="1" destOrd="0" parTransId="{3C29F778-EF7C-422B-A17B-AC10FC5CBA58}" sibTransId="{78EA0075-E808-40EC-9EF8-11900192AD5C}"/>
    <dgm:cxn modelId="{D2D7E068-AABF-4882-9760-E03E1C4AC2C7}" type="presOf" srcId="{8E88B55F-43EC-403C-8E47-0410CB83BCCA}" destId="{CA545BAC-8CE3-4F2A-8AF1-71C66266953D}" srcOrd="0" destOrd="0" presId="urn:microsoft.com/office/officeart/2005/8/layout/hierarchy4"/>
    <dgm:cxn modelId="{93024905-284B-41A8-8DC6-05BC7CEDFCBC}" type="presParOf" srcId="{CA545BAC-8CE3-4F2A-8AF1-71C66266953D}" destId="{0AA1DEDA-DD92-41AD-A6BD-F5421AF57001}" srcOrd="0" destOrd="0" presId="urn:microsoft.com/office/officeart/2005/8/layout/hierarchy4"/>
    <dgm:cxn modelId="{41CF967F-C703-4267-BB0F-DDDCF7236CFE}" type="presParOf" srcId="{0AA1DEDA-DD92-41AD-A6BD-F5421AF57001}" destId="{769AAC74-5076-4779-9C73-AB257B4C222F}" srcOrd="0" destOrd="0" presId="urn:microsoft.com/office/officeart/2005/8/layout/hierarchy4"/>
    <dgm:cxn modelId="{CC8D2CA3-5867-4A48-AEB0-C391840221EA}" type="presParOf" srcId="{0AA1DEDA-DD92-41AD-A6BD-F5421AF57001}" destId="{117B04DA-ED6E-4C26-94FE-DB3396FB7B63}" srcOrd="1" destOrd="0" presId="urn:microsoft.com/office/officeart/2005/8/layout/hierarchy4"/>
    <dgm:cxn modelId="{481DE407-93A5-4332-B9E9-2E9A879F6C35}" type="presParOf" srcId="{0AA1DEDA-DD92-41AD-A6BD-F5421AF57001}" destId="{DF5F064C-FBA6-4C82-9D1E-4B92BC7AB2E8}" srcOrd="2" destOrd="0" presId="urn:microsoft.com/office/officeart/2005/8/layout/hierarchy4"/>
    <dgm:cxn modelId="{9D7FC976-D43C-4440-AF9D-5C0D2CB7BA92}" type="presParOf" srcId="{DF5F064C-FBA6-4C82-9D1E-4B92BC7AB2E8}" destId="{69267757-40DC-4D53-AEE3-5F3523B42F28}" srcOrd="0" destOrd="0" presId="urn:microsoft.com/office/officeart/2005/8/layout/hierarchy4"/>
    <dgm:cxn modelId="{D8AFA1F0-3E17-4D19-89B4-5C9182D596D7}" type="presParOf" srcId="{69267757-40DC-4D53-AEE3-5F3523B42F28}" destId="{6F97CD09-A7B1-41E9-A121-8B751A3BAB24}" srcOrd="0" destOrd="0" presId="urn:microsoft.com/office/officeart/2005/8/layout/hierarchy4"/>
    <dgm:cxn modelId="{4539C76A-BDEB-4CA4-96B3-4367D89770C1}" type="presParOf" srcId="{69267757-40DC-4D53-AEE3-5F3523B42F28}" destId="{80760192-04B6-44AF-91B5-AC0DCD22AD10}" srcOrd="1" destOrd="0" presId="urn:microsoft.com/office/officeart/2005/8/layout/hierarchy4"/>
    <dgm:cxn modelId="{5E1F094E-D469-45F1-917C-EFD0C8EC963C}" type="presParOf" srcId="{69267757-40DC-4D53-AEE3-5F3523B42F28}" destId="{CA6275F2-4747-4572-A17F-0EA999663AFA}" srcOrd="2" destOrd="0" presId="urn:microsoft.com/office/officeart/2005/8/layout/hierarchy4"/>
    <dgm:cxn modelId="{EA1F03E9-7F4F-4152-B31A-3E123933B611}" type="presParOf" srcId="{CA6275F2-4747-4572-A17F-0EA999663AFA}" destId="{D5277B24-EA58-41FD-8EE7-A5F5A8F6B3FD}" srcOrd="0" destOrd="0" presId="urn:microsoft.com/office/officeart/2005/8/layout/hierarchy4"/>
    <dgm:cxn modelId="{ED0EE6D7-FAFB-4634-AD16-CD074CA32D24}" type="presParOf" srcId="{D5277B24-EA58-41FD-8EE7-A5F5A8F6B3FD}" destId="{C058B0BA-B317-4F6E-9186-74E97EFD7A44}" srcOrd="0" destOrd="0" presId="urn:microsoft.com/office/officeart/2005/8/layout/hierarchy4"/>
    <dgm:cxn modelId="{04551E10-1376-476B-AE4C-6C4AB099CAC3}" type="presParOf" srcId="{D5277B24-EA58-41FD-8EE7-A5F5A8F6B3FD}" destId="{1AC86A19-69CE-47FD-8636-F2F1C22D0108}" srcOrd="1" destOrd="0" presId="urn:microsoft.com/office/officeart/2005/8/layout/hierarchy4"/>
    <dgm:cxn modelId="{07736164-0289-4076-8F8F-F4B1D2982746}" type="presParOf" srcId="{CA6275F2-4747-4572-A17F-0EA999663AFA}" destId="{B8458773-C4D1-40F0-8E50-10E2F1389395}" srcOrd="1" destOrd="0" presId="urn:microsoft.com/office/officeart/2005/8/layout/hierarchy4"/>
    <dgm:cxn modelId="{01D48568-6647-419B-8E1A-FBF67DEBAA71}" type="presParOf" srcId="{CA6275F2-4747-4572-A17F-0EA999663AFA}" destId="{CE6EF08F-32A4-4388-BA0C-7D2F9F574F9D}" srcOrd="2" destOrd="0" presId="urn:microsoft.com/office/officeart/2005/8/layout/hierarchy4"/>
    <dgm:cxn modelId="{288D8488-5EE0-43DC-A4E2-2AA262762BC8}" type="presParOf" srcId="{CE6EF08F-32A4-4388-BA0C-7D2F9F574F9D}" destId="{58E1CD92-E921-47BC-9240-9A9EB630509A}" srcOrd="0" destOrd="0" presId="urn:microsoft.com/office/officeart/2005/8/layout/hierarchy4"/>
    <dgm:cxn modelId="{C4682B6E-082B-41C4-A67F-45FC1B2371F9}" type="presParOf" srcId="{CE6EF08F-32A4-4388-BA0C-7D2F9F574F9D}" destId="{A66D6F9A-D261-4F57-9E47-6283A0921F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1DECE-5DFE-46C1-A625-B874765CE1D8}">
      <dsp:nvSpPr>
        <dsp:cNvPr id="0" name=""/>
        <dsp:cNvSpPr/>
      </dsp:nvSpPr>
      <dsp:spPr>
        <a:xfrm>
          <a:off x="0" y="0"/>
          <a:ext cx="64084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F60C831-D0EE-4100-A6F1-AA90108D117F}">
      <dsp:nvSpPr>
        <dsp:cNvPr id="0" name=""/>
        <dsp:cNvSpPr/>
      </dsp:nvSpPr>
      <dsp:spPr>
        <a:xfrm>
          <a:off x="0" y="0"/>
          <a:ext cx="6408419" cy="81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3600" kern="1200" dirty="0">
              <a:solidFill>
                <a:srgbClr val="1D405D"/>
              </a:solidFill>
              <a:latin typeface="Roboto Condensed Light" panose="02000000000000000000" pitchFamily="2" charset="0"/>
              <a:ea typeface="Roboto Condensed Light" panose="02000000000000000000" pitchFamily="2" charset="0"/>
            </a:rPr>
            <a:t>Pell Grant</a:t>
          </a:r>
        </a:p>
      </dsp:txBody>
      <dsp:txXfrm>
        <a:off x="0" y="0"/>
        <a:ext cx="6408419" cy="810540"/>
      </dsp:txXfrm>
    </dsp:sp>
    <dsp:sp modelId="{7A47F861-D2BA-4432-BE3B-7AA31EE1EDA3}">
      <dsp:nvSpPr>
        <dsp:cNvPr id="0" name=""/>
        <dsp:cNvSpPr/>
      </dsp:nvSpPr>
      <dsp:spPr>
        <a:xfrm>
          <a:off x="0" y="810540"/>
          <a:ext cx="64084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FE68C17-EE1D-4F06-B01F-D3A1622A58A1}">
      <dsp:nvSpPr>
        <dsp:cNvPr id="0" name=""/>
        <dsp:cNvSpPr/>
      </dsp:nvSpPr>
      <dsp:spPr>
        <a:xfrm>
          <a:off x="0" y="810540"/>
          <a:ext cx="6408419" cy="81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3600" kern="1200" dirty="0">
              <a:solidFill>
                <a:srgbClr val="1D405D"/>
              </a:solidFill>
              <a:latin typeface="Roboto Condensed Light" panose="02000000000000000000" pitchFamily="2" charset="0"/>
              <a:ea typeface="Roboto Condensed Light" panose="02000000000000000000" pitchFamily="2" charset="0"/>
            </a:rPr>
            <a:t>TEACH</a:t>
          </a:r>
        </a:p>
      </dsp:txBody>
      <dsp:txXfrm>
        <a:off x="0" y="810540"/>
        <a:ext cx="6408419" cy="810540"/>
      </dsp:txXfrm>
    </dsp:sp>
    <dsp:sp modelId="{F3337E67-63C6-407C-8D12-F8594B8DAADD}">
      <dsp:nvSpPr>
        <dsp:cNvPr id="0" name=""/>
        <dsp:cNvSpPr/>
      </dsp:nvSpPr>
      <dsp:spPr>
        <a:xfrm>
          <a:off x="0" y="1621081"/>
          <a:ext cx="64084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67FFD3D-BAFA-4B69-857A-59C03D7D6B10}">
      <dsp:nvSpPr>
        <dsp:cNvPr id="0" name=""/>
        <dsp:cNvSpPr/>
      </dsp:nvSpPr>
      <dsp:spPr>
        <a:xfrm>
          <a:off x="0" y="1621081"/>
          <a:ext cx="6408419" cy="81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3600" kern="1200" dirty="0">
              <a:solidFill>
                <a:srgbClr val="1D405D"/>
              </a:solidFill>
              <a:latin typeface="Roboto Condensed Light" panose="02000000000000000000" pitchFamily="2" charset="0"/>
              <a:ea typeface="Roboto Condensed Light" panose="02000000000000000000" pitchFamily="2" charset="0"/>
            </a:rPr>
            <a:t>Campus Based Programs</a:t>
          </a:r>
        </a:p>
      </dsp:txBody>
      <dsp:txXfrm>
        <a:off x="0" y="1621081"/>
        <a:ext cx="6408419" cy="810540"/>
      </dsp:txXfrm>
    </dsp:sp>
    <dsp:sp modelId="{F0BB87C3-B41B-450C-B38D-371C75103F5F}">
      <dsp:nvSpPr>
        <dsp:cNvPr id="0" name=""/>
        <dsp:cNvSpPr/>
      </dsp:nvSpPr>
      <dsp:spPr>
        <a:xfrm>
          <a:off x="0" y="2431622"/>
          <a:ext cx="64084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6D1B849-2C0D-4496-BF60-A2268CDE176A}">
      <dsp:nvSpPr>
        <dsp:cNvPr id="0" name=""/>
        <dsp:cNvSpPr/>
      </dsp:nvSpPr>
      <dsp:spPr>
        <a:xfrm>
          <a:off x="0" y="2431622"/>
          <a:ext cx="6408419" cy="81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3600" kern="1200" dirty="0">
              <a:solidFill>
                <a:srgbClr val="1D405D"/>
              </a:solidFill>
              <a:latin typeface="Roboto Condensed Light" panose="02000000000000000000" pitchFamily="2" charset="0"/>
              <a:ea typeface="Roboto Condensed Light" panose="02000000000000000000" pitchFamily="2" charset="0"/>
            </a:rPr>
            <a:t>Direct Loans</a:t>
          </a:r>
        </a:p>
      </dsp:txBody>
      <dsp:txXfrm>
        <a:off x="0" y="2431622"/>
        <a:ext cx="6408419" cy="810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AAC74-5076-4779-9C73-AB257B4C222F}">
      <dsp:nvSpPr>
        <dsp:cNvPr id="0" name=""/>
        <dsp:cNvSpPr/>
      </dsp:nvSpPr>
      <dsp:spPr>
        <a:xfrm>
          <a:off x="2717" y="130"/>
          <a:ext cx="5804600" cy="89349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latin typeface="Roboto Condensed Light" panose="02000000000000000000" pitchFamily="2" charset="0"/>
              <a:ea typeface="Roboto Condensed Light" panose="02000000000000000000" pitchFamily="2" charset="0"/>
            </a:rPr>
            <a:t>(NEALP)</a:t>
          </a:r>
        </a:p>
      </dsp:txBody>
      <dsp:txXfrm>
        <a:off x="28887" y="26300"/>
        <a:ext cx="5752260" cy="841153"/>
      </dsp:txXfrm>
    </dsp:sp>
    <dsp:sp modelId="{6F97CD09-A7B1-41E9-A121-8B751A3BAB24}">
      <dsp:nvSpPr>
        <dsp:cNvPr id="0" name=""/>
        <dsp:cNvSpPr/>
      </dsp:nvSpPr>
      <dsp:spPr>
        <a:xfrm>
          <a:off x="8383" y="1008327"/>
          <a:ext cx="5793268" cy="851628"/>
        </a:xfrm>
        <a:prstGeom prst="roundRect">
          <a:avLst>
            <a:gd name="adj" fmla="val 10000"/>
          </a:avLst>
        </a:prstGeom>
        <a:solidFill>
          <a:srgbClr val="9FD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rgbClr val="1D405D"/>
              </a:solidFill>
              <a:latin typeface="Roboto Condensed Light" panose="02000000000000000000" pitchFamily="2" charset="0"/>
              <a:ea typeface="Roboto Condensed Light" panose="02000000000000000000" pitchFamily="2" charset="0"/>
            </a:rPr>
            <a:t>Loans for RN candidates and graduate nurse faculty students</a:t>
          </a:r>
        </a:p>
      </dsp:txBody>
      <dsp:txXfrm>
        <a:off x="33326" y="1033270"/>
        <a:ext cx="5743382" cy="801742"/>
      </dsp:txXfrm>
    </dsp:sp>
    <dsp:sp modelId="{C058B0BA-B317-4F6E-9186-74E97EFD7A44}">
      <dsp:nvSpPr>
        <dsp:cNvPr id="0" name=""/>
        <dsp:cNvSpPr/>
      </dsp:nvSpPr>
      <dsp:spPr>
        <a:xfrm>
          <a:off x="19681" y="1974658"/>
          <a:ext cx="2825990" cy="1639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Roboto Condensed Light" panose="02000000000000000000" pitchFamily="2" charset="0"/>
              <a:ea typeface="Roboto Condensed Light" panose="02000000000000000000" pitchFamily="2" charset="0"/>
            </a:rPr>
            <a:t>Recipients must serve as a full-time nurse in Ohio for 5 years to qualify for 100% loan cancellation</a:t>
          </a:r>
        </a:p>
      </dsp:txBody>
      <dsp:txXfrm>
        <a:off x="67690" y="2022667"/>
        <a:ext cx="2729972" cy="1543127"/>
      </dsp:txXfrm>
    </dsp:sp>
    <dsp:sp modelId="{58E1CD92-E921-47BC-9240-9A9EB630509A}">
      <dsp:nvSpPr>
        <dsp:cNvPr id="0" name=""/>
        <dsp:cNvSpPr/>
      </dsp:nvSpPr>
      <dsp:spPr>
        <a:xfrm>
          <a:off x="2964363" y="1974658"/>
          <a:ext cx="2825990" cy="1639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Roboto Condensed Light" panose="02000000000000000000" pitchFamily="2" charset="0"/>
              <a:ea typeface="Roboto Condensed Light" panose="02000000000000000000" pitchFamily="2" charset="0"/>
            </a:rPr>
            <a:t>Annual award for most recent academic year: $1,620/year OR $6,000/year for Masters of Nurse Education</a:t>
          </a:r>
        </a:p>
      </dsp:txBody>
      <dsp:txXfrm>
        <a:off x="3012372" y="2022667"/>
        <a:ext cx="2729972" cy="15431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0.81962</cdr:x>
      <cdr:y>0.44468</cdr:y>
    </cdr:from>
    <cdr:to>
      <cdr:x>0.97463</cdr:x>
      <cdr:y>0.57309</cdr:y>
    </cdr:to>
    <cdr:sp macro="" textlink="">
      <cdr:nvSpPr>
        <cdr:cNvPr id="2" name="TextBox 8">
          <a:extLst xmlns:a="http://schemas.openxmlformats.org/drawingml/2006/main">
            <a:ext uri="{FF2B5EF4-FFF2-40B4-BE49-F238E27FC236}">
              <a16:creationId xmlns:a16="http://schemas.microsoft.com/office/drawing/2014/main" id="{05291BB9-1DCE-4DE2-9671-1BCDA48098E6}"/>
            </a:ext>
          </a:extLst>
        </cdr:cNvPr>
        <cdr:cNvSpPr txBox="1"/>
      </cdr:nvSpPr>
      <cdr:spPr>
        <a:xfrm xmlns:a="http://schemas.openxmlformats.org/drawingml/2006/main">
          <a:off x="3372585" y="1172420"/>
          <a:ext cx="6378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latin typeface="Roboto Condensed Light" panose="02000000000000000000" pitchFamily="2" charset="0"/>
              <a:ea typeface="Roboto Condensed Light" panose="02000000000000000000" pitchFamily="2" charset="0"/>
            </a:rPr>
            <a:t>50%</a:t>
          </a:r>
        </a:p>
      </cdr:txBody>
    </cdr:sp>
  </cdr:relSizeAnchor>
  <cdr:relSizeAnchor xmlns:cdr="http://schemas.openxmlformats.org/drawingml/2006/chartDrawing">
    <cdr:from>
      <cdr:x>0.24033</cdr:x>
      <cdr:y>0.17377</cdr:y>
    </cdr:from>
    <cdr:to>
      <cdr:x>0.39169</cdr:x>
      <cdr:y>0.30218</cdr:y>
    </cdr:to>
    <cdr:sp macro="" textlink="">
      <cdr:nvSpPr>
        <cdr:cNvPr id="3" name="TextBox 8">
          <a:extLst xmlns:a="http://schemas.openxmlformats.org/drawingml/2006/main">
            <a:ext uri="{FF2B5EF4-FFF2-40B4-BE49-F238E27FC236}">
              <a16:creationId xmlns:a16="http://schemas.microsoft.com/office/drawing/2014/main" id="{B0261962-1ABE-4228-90E2-44870455757F}"/>
            </a:ext>
          </a:extLst>
        </cdr:cNvPr>
        <cdr:cNvSpPr txBox="1"/>
      </cdr:nvSpPr>
      <cdr:spPr>
        <a:xfrm xmlns:a="http://schemas.openxmlformats.org/drawingml/2006/main">
          <a:off x="988896" y="458141"/>
          <a:ext cx="6228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latin typeface="Roboto Condensed Light" panose="02000000000000000000" pitchFamily="2" charset="0"/>
              <a:ea typeface="Roboto Condensed Light" panose="02000000000000000000" pitchFamily="2" charset="0"/>
            </a:rPr>
            <a:t>25%</a:t>
          </a:r>
        </a:p>
      </cdr:txBody>
    </cdr:sp>
  </cdr:relSizeAnchor>
  <cdr:relSizeAnchor xmlns:cdr="http://schemas.openxmlformats.org/drawingml/2006/chartDrawing">
    <cdr:from>
      <cdr:x>0.24816</cdr:x>
      <cdr:y>0.69553</cdr:y>
    </cdr:from>
    <cdr:to>
      <cdr:x>0.39169</cdr:x>
      <cdr:y>0.82394</cdr:y>
    </cdr:to>
    <cdr:sp macro="" textlink="">
      <cdr:nvSpPr>
        <cdr:cNvPr id="5" name="TextBox 8">
          <a:extLst xmlns:a="http://schemas.openxmlformats.org/drawingml/2006/main">
            <a:ext uri="{FF2B5EF4-FFF2-40B4-BE49-F238E27FC236}">
              <a16:creationId xmlns:a16="http://schemas.microsoft.com/office/drawing/2014/main" id="{01E3F1D8-38F8-4709-9FE0-0B67FC377136}"/>
            </a:ext>
          </a:extLst>
        </cdr:cNvPr>
        <cdr:cNvSpPr txBox="1"/>
      </cdr:nvSpPr>
      <cdr:spPr>
        <a:xfrm xmlns:a="http://schemas.openxmlformats.org/drawingml/2006/main">
          <a:off x="1021129" y="1833773"/>
          <a:ext cx="59058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latin typeface="Roboto Condensed Light" panose="02000000000000000000" pitchFamily="2" charset="0"/>
              <a:ea typeface="Roboto Condensed Light" panose="02000000000000000000" pitchFamily="2" charset="0"/>
            </a:rPr>
            <a:t>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ohiohighered.org/nealp"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nealp.ohiohighered.org/pg_1?:::::"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ohiohighered.org/ohio-war-orphans"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ohiohighered.org/cof/faqs" TargetMode="External"/><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https://www.ohiohighered.org/cof/higher-education-institutions"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280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001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610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723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84826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7728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451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4978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1755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Notice the difference that difference</a:t>
            </a:r>
            <a:r>
              <a:rPr lang="en-US" baseline="0" dirty="0"/>
              <a:t> between the number of colleges listed for freshmen versus upperclass.  These numbers were through June 2019.</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3800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Make sure the audience understands that the FAFSA tracker is aggregate numbers and for comparing the current year to the previous year.  I am trying to get more info from ODHE on the process for getting student level data this year.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70916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is a screen</a:t>
            </a:r>
            <a:r>
              <a:rPr lang="en-US" baseline="0" dirty="0"/>
              <a:t> shot from the end of June for the Class of 2019.  Ohio was 15</a:t>
            </a:r>
            <a:r>
              <a:rPr lang="en-US" baseline="30000" dirty="0"/>
              <a:t>th</a:t>
            </a:r>
            <a:r>
              <a:rPr lang="en-US" baseline="0" dirty="0"/>
              <a:t> in FAFSA completion then with almost 61% of the Class of 2019.  This chart is updated every Friday starting in October through June.  Explore the website to see trends at the national, state, district and building level.</a:t>
            </a:r>
            <a:endParaRPr lang="en-US" dirty="0"/>
          </a:p>
        </p:txBody>
      </p:sp>
    </p:spTree>
    <p:extLst>
      <p:ext uri="{BB962C8B-B14F-4D97-AF65-F5344CB8AC3E}">
        <p14:creationId xmlns:p14="http://schemas.microsoft.com/office/powerpoint/2010/main" val="2337231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Almost 6000 Ohio students completed a FAFSA between the end of June and late August.</a:t>
            </a:r>
          </a:p>
        </p:txBody>
      </p:sp>
    </p:spTree>
    <p:extLst>
      <p:ext uri="{BB962C8B-B14F-4D97-AF65-F5344CB8AC3E}">
        <p14:creationId xmlns:p14="http://schemas.microsoft.com/office/powerpoint/2010/main" val="4061403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5672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4368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1279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3529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3801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6739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350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66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2867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8560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82146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565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2664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7046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5260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slide illustrates the difference in two different award letters.  The letter on the left is from a four-year public institution, and the one on the right is modeled after an actual award letter from four-year private institution.  Let’s break them down and show that, even though they largely give the same information, they are laid out in very different ways.  Both have their pros and cons.  The first (public) is not nearly as busy, and does a good job of spelling out the estimated cost of attendance through an itemized list.  The second is busy, but does a good job of spelling out the aid offers in a segmented manner, making it easier to discern the different types of aid, and how much they are.  It does not, however, do as good of a job of spelling out the cost of attendance.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Tree>
    <p:extLst>
      <p:ext uri="{BB962C8B-B14F-4D97-AF65-F5344CB8AC3E}">
        <p14:creationId xmlns:p14="http://schemas.microsoft.com/office/powerpoint/2010/main" val="79367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0683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855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One of the things I like about both award letters is that they both clearly identify grants and scholarships, and also list the awards by both term and academic year.  The second example makes it easier to discern grants and scholarships from other aid by putting it in its own area, in this case a box, on the “college financing plan”.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3997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823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Again, both do a good job of identifying the different types of loans, but they do it in a different way.  With that being said, one uses the full loan name, and the other an abridged name.  What’s the difference?  Is there a difference?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310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6029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dirty="0"/>
              <a:t>Again, both do a good job of identifying work study, but both require an addendum to spell out what work study actually is.  The second does a good job of letting you know that the things in this box need additional action.  The second also packages optional, credit based loans, and gives supplemental information directly below the box.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75584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the work study program works varies by school. Make sure to find out if the school will find you a job or if there’s an application process you need to follow. Also note that while most positions are on campus, there are some that are in the college community (community service type positions)</a:t>
            </a:r>
          </a:p>
        </p:txBody>
      </p:sp>
    </p:spTree>
    <p:extLst>
      <p:ext uri="{BB962C8B-B14F-4D97-AF65-F5344CB8AC3E}">
        <p14:creationId xmlns:p14="http://schemas.microsoft.com/office/powerpoint/2010/main" val="1435495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the work study program works varies by school. Make sure to find out if the school will find you a job or if there’s an application process you need to follow. Also note that while most positions are on campus, there are some that are in the college community (community service type positions)</a:t>
            </a:r>
          </a:p>
        </p:txBody>
      </p:sp>
    </p:spTree>
    <p:extLst>
      <p:ext uri="{BB962C8B-B14F-4D97-AF65-F5344CB8AC3E}">
        <p14:creationId xmlns:p14="http://schemas.microsoft.com/office/powerpoint/2010/main" val="234775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Different layouts; similar information.  The first example does a good job of spelling out the estimate of each individual expense, both direct and indirect, while the second only lists direct expenses, and has an asterisk telling you that there are an additional $2,000-$3,000 in indirect expenses not accounted for on the offer sheet.  Again, pros and cons to each.  The first does a good job of letting you know ALL of your expenses, but also represents Work Study as money that is applied to your bill, which is not the case.  The second does a better job of representing how much it will cost you after gift aid, and again after federal loans, but does not include indirect costs.  Neither factor in origination fees for federal student loans.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B8A83-4D38-40C6-80B4-1F52FD908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736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smtClean="0"/>
              <a:t>****Note: Counselors</a:t>
            </a:r>
            <a:r>
              <a:rPr lang="en-US" baseline="0" dirty="0" smtClean="0"/>
              <a:t> sometime ask about students’ and families’ ability to “negotiate” financial aid awards or offers with colleges and universities. While most institutions typically award their best financial aid offer upfront with little to no room for negotiation, there could be options for some families at some institutions in terms of receiving an updated award offer, including special circumstances appeals, applications for additional institutional scholarships or grants, or agreeing to participate in certain programs (i.e. honors, etc.)***</a:t>
            </a:r>
            <a:endParaRPr lang="en-US" dirty="0"/>
          </a:p>
        </p:txBody>
      </p:sp>
    </p:spTree>
    <p:extLst>
      <p:ext uri="{BB962C8B-B14F-4D97-AF65-F5344CB8AC3E}">
        <p14:creationId xmlns:p14="http://schemas.microsoft.com/office/powerpoint/2010/main" val="3166355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4750"/>
            <a:ext cx="5645150" cy="3175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3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Note: Cell phone carriers are beginning to recycle old</a:t>
            </a:r>
            <a:r>
              <a:rPr lang="en-US" baseline="0" dirty="0" smtClean="0"/>
              <a:t> cell phone numbers and assign them to new phones; </a:t>
            </a:r>
            <a:r>
              <a:rPr lang="en-US" sz="1100" dirty="0" smtClean="0"/>
              <a:t>Students or Parents with recycled cell phone numbers may need to reach out to an FSA Specialist if their recycled</a:t>
            </a:r>
            <a:r>
              <a:rPr lang="en-US" sz="1100" baseline="0" dirty="0" smtClean="0"/>
              <a:t> number is already associated with an FSA ID. They will not be able to proceed in obtaining an FSA ID unless they take this step.</a:t>
            </a:r>
          </a:p>
          <a:p>
            <a:pPr marL="0" lvl="0" indent="0" algn="l" rtl="0">
              <a:spcBef>
                <a:spcPts val="0"/>
              </a:spcBef>
              <a:spcAft>
                <a:spcPts val="0"/>
              </a:spcAft>
              <a:buNone/>
            </a:pPr>
            <a:endParaRPr lang="en-US" sz="1100" baseline="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94522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4750"/>
            <a:ext cx="5645150" cy="3175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707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4750"/>
            <a:ext cx="5645150" cy="3175000"/>
          </a:xfrm>
        </p:spPr>
      </p:sp>
      <p:sp>
        <p:nvSpPr>
          <p:cNvPr id="3" name="Notes Placeholder 2"/>
          <p:cNvSpPr>
            <a:spLocks noGrp="1"/>
          </p:cNvSpPr>
          <p:nvPr>
            <p:ph type="body" idx="1"/>
          </p:nvPr>
        </p:nvSpPr>
        <p:spPr/>
        <p:txBody>
          <a:bodyPr/>
          <a:lstStyle/>
          <a:p>
            <a:pPr marL="139700" indent="0" defTabSz="959356">
              <a:buNone/>
              <a:defRPr/>
            </a:pPr>
            <a:r>
              <a:rPr lang="en-US" dirty="0"/>
              <a:t>Remind attendees of 600% Pell limit and the importance of encouraging students to clearly define</a:t>
            </a:r>
            <a:r>
              <a:rPr lang="en-US" baseline="0" dirty="0"/>
              <a:t> their academic plans to accelerate their time to degree completion prior to running out of Pell funds.  A student who consistently withdraws from courses or changes their major could conceivable hit the 600% limit and not finish their degree by receiving Pell funds for those courses they have to retake (withdrawals) or for courses that were in an original major that are not required for the new major.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821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35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defTabSz="943917">
              <a:buNone/>
              <a:defRPr/>
            </a:pPr>
            <a:r>
              <a:rPr lang="en-US" dirty="0"/>
              <a:t>Allocations vary from school to school.</a:t>
            </a:r>
          </a:p>
          <a:p>
            <a:pPr defTabSz="943917">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6461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ct val="0"/>
              </a:spcBef>
            </a:pPr>
            <a:r>
              <a:rPr lang="en-US" dirty="0"/>
              <a:t>While this is rare, some schools will list an arbitrary “work” award. Stress</a:t>
            </a:r>
            <a:r>
              <a:rPr lang="en-US" baseline="0" dirty="0"/>
              <a:t> the difference between work study and “work” or “summer job”-, i.e. some schools are putting “summer income, $2,000,” on the award letter basically suggesting that students get a job.  </a:t>
            </a:r>
          </a:p>
          <a:p>
            <a:pPr>
              <a:spcBef>
                <a:spcPct val="0"/>
              </a:spcBef>
            </a:pPr>
            <a:endParaRPr lang="en-US" baseline="0" dirty="0"/>
          </a:p>
          <a:p>
            <a:pPr>
              <a:spcBef>
                <a:spcPct val="0"/>
              </a:spcBef>
            </a:pPr>
            <a:r>
              <a:rPr lang="en-US" baseline="0" dirty="0"/>
              <a:t>Students must work their maximum number of allowed hours in order to earn their full work study award. </a:t>
            </a:r>
          </a:p>
          <a:p>
            <a:pPr>
              <a:spcBef>
                <a:spcPct val="0"/>
              </a:spcBef>
            </a:pPr>
            <a:endParaRPr lang="en-US" baseline="0" dirty="0"/>
          </a:p>
          <a:p>
            <a:pPr>
              <a:spcBef>
                <a:spcPct val="0"/>
              </a:spcBef>
            </a:pPr>
            <a:r>
              <a:rPr lang="en-US" baseline="0" dirty="0"/>
              <a:t>In most cases, FWS earning are not applied directly to the students bill but earned through a paycheck like any other employment. </a:t>
            </a:r>
          </a:p>
          <a:p>
            <a:pPr>
              <a:spcBef>
                <a:spcPct val="0"/>
              </a:spcBef>
            </a:pPr>
            <a:endParaRPr lang="en-US" baseline="0" dirty="0"/>
          </a:p>
          <a:p>
            <a:pPr>
              <a:spcBef>
                <a:spcPct val="0"/>
              </a:spcBef>
            </a:pPr>
            <a:r>
              <a:rPr lang="en-US" baseline="0" dirty="0"/>
              <a:t>*while FWS earning are excludable, earnings from a freshman’s fall semester (2019) won’t be reported till the 2021–2022 award year (the student’s junior year) and earnings from a freshman’s spring semester (2020) and subsequent sophomore fall (2020) won’t be reported till their senior year (2022–2023)”</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228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No changes.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1483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defTabSz="943969">
              <a:buNone/>
              <a:defRPr/>
            </a:pPr>
            <a:r>
              <a:rPr lang="en-US" dirty="0"/>
              <a:t>Subsidized Loan-interest</a:t>
            </a:r>
            <a:r>
              <a:rPr lang="en-US" baseline="0" dirty="0"/>
              <a:t> is deferred ONLY during periods of half-time or more enrollment</a:t>
            </a:r>
            <a:r>
              <a:rPr lang="en-US" baseline="0" dirty="0" smtClean="0"/>
              <a:t>.</a:t>
            </a:r>
          </a:p>
          <a:p>
            <a:pPr marL="139700" indent="0" defTabSz="943969">
              <a:buNone/>
              <a:defRPr/>
            </a:pPr>
            <a:r>
              <a:rPr lang="en-US" baseline="0" dirty="0" smtClean="0"/>
              <a:t>Direct Loans also feature origination fees that are deducted from each loan disbursement. For Direct Subsidized and Unsubsidized loans disbursed on or after 10/1//19 and before 10/1/20, the origination fee is 1.059%.</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1037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Stress that the student’s must have demonstrated financial need to have subsidized loans. A freshman with a $100,000 EFC will still get the total $5,500 in loans, but it will all be unsubsidized.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7917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0166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Details</a:t>
            </a:r>
            <a:r>
              <a:rPr lang="en-US" baseline="0" dirty="0"/>
              <a:t> on these plans is beyond the scope of this presentation (it would be easy to spend 45 minutes just on these programs).  The basic premise is that payment is based on your income, not on your loan balance, interest rate and repayment term (as with most all other types of loans).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58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Login </a:t>
            </a:r>
            <a:r>
              <a:rPr lang="en-US" baseline="0" dirty="0"/>
              <a:t>makes it clearer for parents. The individual selects who they are “student” or “parent”</a:t>
            </a:r>
          </a:p>
        </p:txBody>
      </p:sp>
    </p:spTree>
    <p:extLst>
      <p:ext uri="{BB962C8B-B14F-4D97-AF65-F5344CB8AC3E}">
        <p14:creationId xmlns:p14="http://schemas.microsoft.com/office/powerpoint/2010/main" val="38728458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This program</a:t>
            </a:r>
            <a:r>
              <a:rPr lang="en-US" baseline="0" dirty="0"/>
              <a:t> continues to be offered and is unchanged for 2019-2020.  </a:t>
            </a:r>
            <a:endParaRPr lang="en-US" dirty="0"/>
          </a:p>
          <a:p>
            <a:endParaRPr lang="en-US" dirty="0"/>
          </a:p>
          <a:p>
            <a:pPr marL="139700" indent="0">
              <a:buNone/>
            </a:pPr>
            <a:r>
              <a:rPr lang="en-US" dirty="0"/>
              <a:t>Keep this very high level,</a:t>
            </a:r>
            <a:r>
              <a:rPr lang="en-US" baseline="0" dirty="0"/>
              <a:t> just making counselors aware of a program that is getting more and more media and department of education attention.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6952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Regarding when repayment begins, explain that this is all decided by the parent when they are completing the application. It simply asks them if they would like the payments deferred while the student is in school and if they would like a 6-month grace period. </a:t>
            </a:r>
            <a:endParaRPr lang="en-US" dirty="0" smtClean="0"/>
          </a:p>
          <a:p>
            <a:pPr marL="139700" indent="0">
              <a:buNone/>
            </a:pPr>
            <a:endParaRPr lang="en-US" dirty="0" smtClean="0"/>
          </a:p>
          <a:p>
            <a:pPr marL="139700" indent="0">
              <a:buNone/>
            </a:pPr>
            <a:r>
              <a:rPr lang="en-US" dirty="0" smtClean="0"/>
              <a:t>Direct PLUS loans also have an origination</a:t>
            </a:r>
            <a:r>
              <a:rPr lang="en-US" baseline="0" dirty="0" smtClean="0"/>
              <a:t> fee that is deducted from each disbursement of the loan. For disbursements on or after 10/1/19 and before 10/1/20, the origination fee is 4.236%.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37998-53FF-4963-8926-810F5AB3C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320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defTabSz="981476" fontAlgn="base">
              <a:spcBef>
                <a:spcPct val="30000"/>
              </a:spcBef>
              <a:spcAft>
                <a:spcPct val="0"/>
              </a:spcAft>
              <a:buNone/>
              <a:defRPr/>
            </a:pPr>
            <a:r>
              <a:rPr lang="en-US" baseline="0" dirty="0"/>
              <a:t>FAFSA deadline for OCOG  is October 1 of each year for which the student is receiving aid. </a:t>
            </a:r>
          </a:p>
          <a:p>
            <a:pPr marL="139700" indent="0">
              <a:buNone/>
            </a:pPr>
            <a:r>
              <a:rPr lang="en-US" dirty="0"/>
              <a:t>Point out the Ohio’s deadline </a:t>
            </a:r>
            <a:r>
              <a:rPr lang="en-US" b="0" dirty="0"/>
              <a:t>is </a:t>
            </a:r>
            <a:r>
              <a:rPr lang="en-US" b="1" u="sng" dirty="0"/>
              <a:t>October 1, 2020 </a:t>
            </a:r>
            <a:r>
              <a:rPr lang="en-US" b="1" u="none" dirty="0"/>
              <a:t>.</a:t>
            </a:r>
            <a:r>
              <a:rPr lang="en-US" b="1" u="sng"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598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defTabSz="943969">
              <a:buNone/>
              <a:defRPr/>
            </a:pPr>
            <a:r>
              <a:rPr lang="en-US" dirty="0"/>
              <a:t>Household income of $96,000 or less.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2645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Amount of OCOG </a:t>
            </a:r>
            <a:r>
              <a:rPr lang="en-US" baseline="0" dirty="0"/>
              <a:t>for 2019-20 for full-time students at most public institutions: $2000</a:t>
            </a:r>
          </a:p>
          <a:p>
            <a:r>
              <a:rPr lang="en-US" baseline="0" dirty="0"/>
              <a:t>Amount of OCOG for 2019-20 for full-time students at most private, non-profit institutions: $3500</a:t>
            </a:r>
          </a:p>
          <a:p>
            <a:r>
              <a:rPr lang="en-US" baseline="0" dirty="0"/>
              <a:t>Amount of OCOG for 2019-20 for full-time students at eligible private, for profit institutions:$1300</a:t>
            </a:r>
          </a:p>
          <a:p>
            <a:endParaRPr lang="en-US" i="1" dirty="0">
              <a:effectLst/>
            </a:endParaRPr>
          </a:p>
          <a:p>
            <a:r>
              <a:rPr lang="en-US" i="1" dirty="0">
                <a:effectLst/>
              </a:rPr>
              <a:t>Eligible students attending a community college or regional campus year-round who have exhausted their Pell grant for the year, may be eligible for a main campus term award for the third-term.</a:t>
            </a:r>
            <a:endParaRPr lang="en-US" baseline="0" dirty="0"/>
          </a:p>
          <a:p>
            <a:endParaRPr lang="en-US" baseline="0" dirty="0"/>
          </a:p>
          <a:p>
            <a:r>
              <a:rPr lang="en-US" baseline="0" dirty="0"/>
              <a:t>Mention that </a:t>
            </a:r>
            <a:r>
              <a:rPr lang="en-US" dirty="0"/>
              <a:t>ETV is</a:t>
            </a:r>
            <a:r>
              <a:rPr lang="en-US" baseline="0" dirty="0"/>
              <a:t> the</a:t>
            </a:r>
            <a:r>
              <a:rPr lang="en-US" dirty="0"/>
              <a:t> Ohio Education and Training Voucher Program.</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0628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defTabSz="943969">
              <a:buNone/>
              <a:defRPr/>
            </a:pPr>
            <a:r>
              <a:rPr lang="en-US" i="0" dirty="0">
                <a:effectLst/>
              </a:rPr>
              <a:t>The fixed Pell/EFC combo of $6,195 continues to exceed the average tuition and general charges at community colleges and therefore, consistent with past practice, no OCOG awards will be available to students attending these institutions unless they otherwise qualify for foster youth status, Federal Veteran’s Education benefits, or third-term OCOG. These students may be eligible for up to the public main campus award amount.</a:t>
            </a:r>
            <a:endParaRPr lang="en-US" i="0" dirty="0"/>
          </a:p>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0769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defTabSz="943969">
              <a:buNone/>
              <a:defRPr/>
            </a:pPr>
            <a:r>
              <a:rPr lang="en-US" i="0" dirty="0">
                <a:effectLst/>
              </a:rPr>
              <a:t>The fixed Pell/EFC combo of $6,195 continues to exceed the average tuition and general charges at community colleges and therefore, consistent with past practice, no OCOG awards will be available to students attending these institutions unless they otherwise qualify for foster youth status, Federal Veteran’s Education benefits, or third-term OCOG. These students may be eligible for up to the public main campus award amount.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2651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effectLst/>
              </a:rPr>
              <a:t>Eligible foster youth at community colleges may qualify for OCOG using main campus award amounts.</a:t>
            </a:r>
          </a:p>
          <a:p>
            <a:endParaRPr lang="en-US" i="0" dirty="0">
              <a:effectLst/>
            </a:endParaRPr>
          </a:p>
          <a:p>
            <a:r>
              <a:rPr lang="en-US" i="0" dirty="0">
                <a:effectLst/>
              </a:rPr>
              <a:t>*Eligible students receiving federal veterans’ education benefits at community colleges and regional campuses may qualify for OCOG using main campus award amounts.</a:t>
            </a:r>
          </a:p>
          <a:p>
            <a:endParaRPr lang="en-US" i="0" dirty="0">
              <a:effectLst/>
            </a:endParaRPr>
          </a:p>
          <a:p>
            <a:r>
              <a:rPr lang="en-US" i="0" dirty="0">
                <a:effectLst/>
              </a:rPr>
              <a:t>*Eligible students attending a community college or regional campus year-round who have exhausted their Pell grant for the year, may be eligible for a main campus term award for the third-term.</a:t>
            </a:r>
          </a:p>
          <a:p>
            <a:r>
              <a:rPr lang="en-US" i="0" dirty="0">
                <a:effectLst/>
              </a:rPr>
              <a:t>** Tuition level/costs are the determining factors in receipt of an OCOG award and therefore students at these institutions have an adjusted OCOG award amount. If the student attends year-round, they may be eligible for an award up to the public or private, non-profit award amount for their third term once Pell grants have been exhausted for the academic year.</a:t>
            </a:r>
          </a:p>
          <a:p>
            <a:endParaRPr lang="en-US" i="0" dirty="0"/>
          </a:p>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6667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spcBef>
                <a:spcPct val="0"/>
              </a:spcBef>
              <a:buNone/>
            </a:pPr>
            <a:r>
              <a:rPr lang="en-US" b="0" dirty="0"/>
              <a:t>NEALP application period runs</a:t>
            </a:r>
            <a:r>
              <a:rPr lang="en-US" b="0" baseline="0" dirty="0"/>
              <a:t> from January 1</a:t>
            </a:r>
            <a:r>
              <a:rPr lang="en-US" b="0" baseline="30000" dirty="0"/>
              <a:t>st</a:t>
            </a:r>
            <a:r>
              <a:rPr lang="en-US" b="0" baseline="0" dirty="0"/>
              <a:t> to July 15</a:t>
            </a:r>
            <a:r>
              <a:rPr lang="en-US" b="0" baseline="30000" dirty="0"/>
              <a:t>th</a:t>
            </a:r>
            <a:r>
              <a:rPr lang="en-US" b="0" baseline="0" dirty="0"/>
              <a:t> each year.  Must be </a:t>
            </a:r>
            <a:r>
              <a:rPr lang="en-US" b="0" dirty="0">
                <a:effectLst/>
              </a:rPr>
              <a:t>enrolled for at least half-time study (or accepted for enrollment) in approved Ohio pre-licensure nurse education program who intend to serve as nurses after graduation</a:t>
            </a:r>
          </a:p>
          <a:p>
            <a:pPr>
              <a:spcBef>
                <a:spcPct val="0"/>
              </a:spcBef>
            </a:pPr>
            <a:endParaRPr lang="en-US" b="0" i="1" dirty="0">
              <a:effectLst/>
            </a:endParaRPr>
          </a:p>
          <a:p>
            <a:pPr marL="139700" indent="0">
              <a:spcBef>
                <a:spcPct val="0"/>
              </a:spcBef>
              <a:buNone/>
            </a:pPr>
            <a:r>
              <a:rPr lang="en-US" b="0" i="1" dirty="0">
                <a:effectLst/>
              </a:rPr>
              <a:t>Note: Due to limited funding available and the continued abundance of practicing LPNs, NEALP will once again make awards for the 2019-2020 academic year only to RN and nurse instructor candidates.   View</a:t>
            </a:r>
            <a:r>
              <a:rPr lang="en-US" b="0" i="1" baseline="0" dirty="0">
                <a:effectLst/>
              </a:rPr>
              <a:t> NEALP information on Ohio Higher Ed website:  </a:t>
            </a:r>
            <a:r>
              <a:rPr lang="en-US" dirty="0">
                <a:hlinkClick r:id="rId3"/>
              </a:rPr>
              <a:t>https://www.ohiohighered.org/nealp</a:t>
            </a:r>
            <a:endParaRPr lang="en-US" b="0" i="0" dirty="0">
              <a:effectLst/>
            </a:endParaRPr>
          </a:p>
          <a:p>
            <a:pPr>
              <a:spcBef>
                <a:spcPct val="0"/>
              </a:spcBef>
            </a:pPr>
            <a:endParaRPr lang="en-US" b="0" i="0" dirty="0">
              <a:effectLst/>
            </a:endParaRPr>
          </a:p>
          <a:p>
            <a:r>
              <a:rPr lang="en-US" b="0" dirty="0"/>
              <a:t>   </a:t>
            </a:r>
            <a:r>
              <a:rPr lang="en-US" b="0" dirty="0">
                <a:effectLst/>
              </a:rPr>
              <a:t>Steps to Apply</a:t>
            </a:r>
          </a:p>
          <a:p>
            <a:pPr marL="174982" indent="-174982">
              <a:buFont typeface="Arial" panose="020B0604020202020204" pitchFamily="34" charset="0"/>
              <a:buChar char="•"/>
            </a:pPr>
            <a:r>
              <a:rPr lang="en-US" b="0" dirty="0">
                <a:effectLst/>
              </a:rPr>
              <a:t>Complete the Free Application for Federal Student Aid. </a:t>
            </a:r>
          </a:p>
          <a:p>
            <a:pPr marL="174982" indent="-174982">
              <a:buFont typeface="Arial" panose="020B0604020202020204" pitchFamily="34" charset="0"/>
              <a:buChar char="•"/>
            </a:pPr>
            <a:r>
              <a:rPr lang="en-US" b="0" dirty="0">
                <a:effectLst/>
              </a:rPr>
              <a:t>Go to</a:t>
            </a:r>
            <a:r>
              <a:rPr lang="en-US" dirty="0">
                <a:hlinkClick r:id="rId4"/>
              </a:rPr>
              <a:t>https://nealp.ohiohighered.org/pg_1?:::::</a:t>
            </a:r>
            <a:r>
              <a:rPr lang="en-US" b="0" dirty="0">
                <a:effectLst/>
              </a:rPr>
              <a:t> and follow the instructions to complete the NEALP application process</a:t>
            </a:r>
            <a:r>
              <a:rPr lang="en-US" b="0" baseline="0" dirty="0">
                <a:effectLst/>
              </a:rPr>
              <a:t>.  Students must create a NEALP Web Account as a new user.</a:t>
            </a:r>
            <a:r>
              <a:rPr lang="en-US" b="0" dirty="0">
                <a:effectLst/>
              </a:rPr>
              <a:t> </a:t>
            </a:r>
            <a:br>
              <a:rPr lang="en-US" b="0" dirty="0">
                <a:effectLst/>
              </a:rPr>
            </a:br>
            <a:r>
              <a:rPr lang="en-US" b="0" i="1" dirty="0">
                <a:effectLst/>
              </a:rPr>
              <a:t>(</a:t>
            </a:r>
            <a:r>
              <a:rPr lang="en-US" b="0" i="1" u="sng" dirty="0">
                <a:effectLst/>
              </a:rPr>
              <a:t>Please Note</a:t>
            </a:r>
            <a:r>
              <a:rPr lang="en-US" b="0" i="1" dirty="0">
                <a:effectLst/>
              </a:rPr>
              <a:t>: NEALP does not automatically renew; students need to reapply annually)</a:t>
            </a:r>
            <a:endParaRPr lang="en-US" b="0" dirty="0">
              <a:effectLst/>
            </a:endParaRPr>
          </a:p>
          <a:p>
            <a:r>
              <a:rPr lang="en-US" b="0" dirty="0">
                <a:effectLst/>
              </a:rPr>
              <a:t>Feel free to call 614-466-3561 with any questions</a:t>
            </a:r>
            <a:r>
              <a:rPr lang="en-US" b="0" baseline="0" dirty="0">
                <a:effectLst/>
              </a:rPr>
              <a:t> or e-mail nealp_admin@highered.ohio.gov </a:t>
            </a:r>
            <a:endParaRPr lang="en-US" b="0" dirty="0">
              <a:effectLst/>
            </a:endParaRP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1245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See  </a:t>
            </a:r>
            <a:r>
              <a:rPr lang="en-US" dirty="0">
                <a:hlinkClick r:id="rId3"/>
              </a:rPr>
              <a:t>https://www.ohiohighered.org/ohio-war-orphans</a:t>
            </a:r>
            <a:r>
              <a:rPr lang="en-US" dirty="0"/>
              <a:t>   </a:t>
            </a:r>
            <a:r>
              <a:rPr lang="en-US" b="0" dirty="0"/>
              <a:t>(Link to the application is on the website.) </a:t>
            </a:r>
          </a:p>
          <a:p>
            <a:endParaRPr lang="en-US" b="0" dirty="0"/>
          </a:p>
          <a:p>
            <a:r>
              <a:rPr lang="en-US" b="0" dirty="0"/>
              <a:t>Application</a:t>
            </a:r>
            <a:r>
              <a:rPr lang="en-US" b="0" baseline="0" dirty="0"/>
              <a:t> deadline is </a:t>
            </a:r>
            <a:r>
              <a:rPr lang="en-US" b="0" u="sng" baseline="0" dirty="0"/>
              <a:t>May 15 </a:t>
            </a:r>
            <a:r>
              <a:rPr lang="en-US" b="0" baseline="0" dirty="0"/>
              <a:t>of each year.  Applicants must apply between the ages of 16-25, be an Ohio resident and enrolled full-time undergraduate study and pursuing an associate or bachelor’s degree at an eligible Ohio college or university.</a:t>
            </a:r>
          </a:p>
          <a:p>
            <a:endParaRPr lang="en-US" b="0" baseline="0" dirty="0"/>
          </a:p>
          <a:p>
            <a:r>
              <a:rPr lang="en-US" b="1" baseline="0" dirty="0"/>
              <a:t>NEW!</a:t>
            </a:r>
            <a:r>
              <a:rPr lang="en-US" b="0" baseline="0" dirty="0"/>
              <a:t> </a:t>
            </a:r>
            <a:r>
              <a:rPr lang="en-US" dirty="0"/>
              <a:t>Student Acknowledgement Statement is </a:t>
            </a:r>
            <a:r>
              <a:rPr lang="en-US" b="1" dirty="0"/>
              <a:t>required</a:t>
            </a:r>
            <a:r>
              <a:rPr lang="en-US" dirty="0"/>
              <a:t>.  The application </a:t>
            </a:r>
            <a:r>
              <a:rPr lang="en-US" b="1" dirty="0"/>
              <a:t>will not</a:t>
            </a:r>
            <a:r>
              <a:rPr lang="en-US" dirty="0"/>
              <a:t> be complete without this form.  It ensures that all students awarded and utilizing the Ohio War Orphan &amp; SDV Scholarship are properly accounted for and eliminates the reapplication process.</a:t>
            </a:r>
            <a:endParaRPr lang="en-US" b="0" baseline="0" dirty="0"/>
          </a:p>
          <a:p>
            <a:endParaRPr lang="en-US" b="0" baseline="0" dirty="0"/>
          </a:p>
          <a:p>
            <a:r>
              <a:rPr lang="en-US" b="0" baseline="0" dirty="0"/>
              <a:t>Prior recipients must meet appropriate cumulative GPA requirements (minimum 2.00).</a:t>
            </a:r>
          </a:p>
          <a:p>
            <a:r>
              <a:rPr lang="en-US" b="0" dirty="0"/>
              <a:t>  </a:t>
            </a:r>
          </a:p>
          <a:p>
            <a:endParaRPr lang="en-US" b="0" dirty="0"/>
          </a:p>
          <a:p>
            <a:pPr defTabSz="981604">
              <a:defRPr/>
            </a:pPr>
            <a:endParaRPr lang="en-US" b="0" dirty="0"/>
          </a:p>
          <a:p>
            <a:endParaRPr lang="en-US" b="0" dirty="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6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dirty="0"/>
              <a:t>This is a screen shot of the front side of the 1040 Form.  Tell them</a:t>
            </a:r>
            <a:r>
              <a:rPr lang="en-US" baseline="0" dirty="0"/>
              <a:t> the following things:</a:t>
            </a:r>
          </a:p>
          <a:p>
            <a:endParaRPr lang="en-US" baseline="0" dirty="0"/>
          </a:p>
          <a:p>
            <a:r>
              <a:rPr lang="en-US" baseline="0" dirty="0"/>
              <a:t>The new 1040 is now much shorter.  Many questions were moved to the new Schedules 1-6.</a:t>
            </a:r>
          </a:p>
          <a:p>
            <a:r>
              <a:rPr lang="en-US" baseline="0" dirty="0"/>
              <a:t>The 1040A/EZ forms were eliminated.</a:t>
            </a:r>
          </a:p>
          <a:p>
            <a:r>
              <a:rPr lang="en-US" baseline="0" dirty="0"/>
              <a:t>The number of dependents question is gone off the tax form and therefore gone off the FAFSA.</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p:txBody>
      </p:sp>
    </p:spTree>
    <p:extLst>
      <p:ext uri="{BB962C8B-B14F-4D97-AF65-F5344CB8AC3E}">
        <p14:creationId xmlns:p14="http://schemas.microsoft.com/office/powerpoint/2010/main" val="649490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200" b="0" i="0" u="none" strike="noStrike" kern="1200" dirty="0">
                <a:solidFill>
                  <a:schemeClr val="tx1"/>
                </a:solidFill>
                <a:effectLst/>
                <a:latin typeface="+mn-lt"/>
                <a:ea typeface="+mn-ea"/>
                <a:cs typeface="+mn-cs"/>
              </a:rPr>
              <a:t>The program is limited to a total of 96 accumulative units which requires a 6 year enlistment or 48 units for a 3 year enlistment.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FBC4F-17EE-491B-8F68-A58CEED43A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2121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effectLst/>
              </a:rPr>
              <a:t>The child or spouse of a member of the armed services of the US must have the following documents: Copy of Marriage Certificate and Copy of Report of Casualty. Take these documents to the participating institution and they will contact the Ohio Department of Higher Education.</a:t>
            </a:r>
          </a:p>
          <a:p>
            <a:pPr marL="139700" indent="0">
              <a:buNone/>
            </a:pPr>
            <a:r>
              <a:rPr lang="en-US" dirty="0">
                <a:effectLst/>
              </a:rPr>
              <a:t> </a:t>
            </a:r>
          </a:p>
          <a:p>
            <a:pPr marL="139700" indent="0">
              <a:buNone/>
            </a:pPr>
            <a:r>
              <a:rPr lang="en-US" dirty="0">
                <a:effectLst/>
              </a:rPr>
              <a:t>The student must get a letter from Vicki Whyte (614.628.8350) or Sunea Johnson (614.628.8376) at the Policemen and Firemen's Pension Board or a letter from the police chief or fire chief indicating that the parent or spouse was killed in the line of duty. Take the letter to the participating institution and they will contact the Ohio Department of Higher Education. You must be obtaining an associate or bachelor's degree.</a:t>
            </a:r>
          </a:p>
          <a:p>
            <a:endParaRPr lang="en-US" dirty="0">
              <a:effectLst/>
            </a:endParaRPr>
          </a:p>
          <a:p>
            <a:r>
              <a:rPr lang="en-US" dirty="0">
                <a:effectLst/>
              </a:rPr>
              <a:t>Eligibility is for ten semesters or 15 quarters (up to five years or until a bachelor's degree is obtained, whichever comes first). This includes terms that you use benefits and are not enrolled full-time.</a:t>
            </a:r>
          </a:p>
          <a:p>
            <a:endParaRPr lang="en-US" b="0"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2580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STEMM – Science, Technology, Engineering, Mathematics,</a:t>
            </a:r>
            <a:r>
              <a:rPr lang="en-US" baseline="0" dirty="0"/>
              <a:t> and Medicine</a:t>
            </a:r>
          </a:p>
          <a:p>
            <a:endParaRPr lang="en-US" baseline="0" dirty="0"/>
          </a:p>
          <a:p>
            <a:pPr marL="139700" indent="0">
              <a:buNone/>
            </a:pPr>
            <a:r>
              <a:rPr lang="en-US" baseline="0" dirty="0"/>
              <a:t>Students apply by contacting the applicable Program Directors.  </a:t>
            </a:r>
          </a:p>
          <a:p>
            <a:endParaRPr lang="en-US" baseline="0" dirty="0"/>
          </a:p>
          <a:p>
            <a:pPr marL="139700" indent="0">
              <a:buNone/>
            </a:pPr>
            <a:r>
              <a:rPr lang="en-US" dirty="0">
                <a:effectLst/>
              </a:rPr>
              <a:t>First, check </a:t>
            </a:r>
            <a:r>
              <a:rPr lang="en-US" dirty="0">
                <a:effectLst/>
                <a:hlinkClick r:id="rId3"/>
              </a:rPr>
              <a:t>https://www.ohiohighered.org/cof/faqs</a:t>
            </a:r>
            <a:r>
              <a:rPr lang="en-US" dirty="0">
                <a:effectLst/>
              </a:rPr>
              <a:t> for eligibility requirements.</a:t>
            </a:r>
          </a:p>
          <a:p>
            <a:pPr marL="139700" indent="0">
              <a:buNone/>
            </a:pPr>
            <a:endParaRPr lang="en-US" dirty="0">
              <a:effectLst/>
            </a:endParaRPr>
          </a:p>
          <a:p>
            <a:pPr marL="139700" indent="0">
              <a:buNone/>
            </a:pPr>
            <a:r>
              <a:rPr lang="en-US" dirty="0">
                <a:effectLst/>
              </a:rPr>
              <a:t>Next, check out the 40 COF campuses, offering 111 COF programs, here:</a:t>
            </a:r>
          </a:p>
          <a:p>
            <a:pPr marL="139700" indent="0">
              <a:buNone/>
            </a:pPr>
            <a:r>
              <a:rPr lang="en-US" dirty="0">
                <a:effectLst/>
                <a:hlinkClick r:id="rId4"/>
              </a:rPr>
              <a:t>https://www.ohiohighered.org/cof/higher-education-institutions</a:t>
            </a:r>
            <a:r>
              <a:rPr lang="en-US" baseline="0" dirty="0">
                <a:effectLst/>
              </a:rPr>
              <a:t> </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0580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For more information call 855-471-1931 or email oh@statevoucher.org</a:t>
            </a:r>
          </a:p>
          <a:p>
            <a:pPr marL="139700" indent="0">
              <a:buNone/>
            </a:pPr>
            <a:endParaRPr lang="en-US" dirty="0"/>
          </a:p>
          <a:p>
            <a:pPr marL="139700" indent="0">
              <a:buNone/>
            </a:pPr>
            <a:r>
              <a:rPr lang="en-US" b="1" u="sng" dirty="0"/>
              <a:t>Additional eligibility requirements:</a:t>
            </a:r>
          </a:p>
          <a:p>
            <a:r>
              <a:rPr lang="en-US" dirty="0">
                <a:effectLst/>
              </a:rPr>
              <a:t>You must be a U.S. citizen or qualified non-citizen.</a:t>
            </a:r>
          </a:p>
          <a:p>
            <a:r>
              <a:rPr lang="en-US" dirty="0">
                <a:effectLst/>
              </a:rPr>
              <a:t>Your personal assets (bank account, car, home, etc.) are worth less than $10,000.</a:t>
            </a:r>
          </a:p>
          <a:p>
            <a:r>
              <a:rPr lang="en-US" dirty="0">
                <a:effectLst/>
              </a:rPr>
              <a:t>You must be at least 18 but younger than 20 to apply for the first time. You may reapply for ETV funds, if you have a current grant, up to the age of 25.</a:t>
            </a:r>
          </a:p>
          <a:p>
            <a:r>
              <a:rPr lang="en-US" dirty="0">
                <a:effectLst/>
              </a:rPr>
              <a:t>You must have been accepted into or be enrolled in a degree, certificate or other accredited program at a college, university, technical, vocational school. To remain eligible for ETV funding, you must show progress toward a degree or certificate.</a:t>
            </a:r>
            <a:endParaRPr lang="en-US" dirty="0"/>
          </a:p>
          <a:p>
            <a:pPr marL="139700" indent="0">
              <a:buNone/>
            </a:pPr>
            <a:endParaRPr lang="en-US" dirty="0">
              <a:effectLst/>
            </a:endParaRPr>
          </a:p>
          <a:p>
            <a:pPr marL="139700" indent="0">
              <a:buNone/>
            </a:pPr>
            <a:r>
              <a:rPr lang="en-US" dirty="0">
                <a:effectLst/>
              </a:rPr>
              <a:t>Funding is limited and available on a first-come, first-served basis to eligible students. Applicants must complete the ETV application which includes documentation each semester that is sent directly from the school to ETV confirming enrollment, the cost of attendance (COA) and unmet need.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7CDE4-AF5D-49B6-9754-1EB7FA1D7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4245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Please stress</a:t>
            </a:r>
            <a:r>
              <a:rPr lang="en-US" baseline="0" dirty="0" smtClean="0"/>
              <a:t> the importance of completing the evaluation forms…also please highlight that the evaluations contain a question pertaining to the timing of the workshops for 2020: whether the counselors prefer October or December for the workshops (the workshops are being held during both months this year). This question will assist the Outreach Committee next year in planning the workshops if there is a preference for one month over the other.</a:t>
            </a:r>
            <a:endParaRPr dirty="0"/>
          </a:p>
        </p:txBody>
      </p:sp>
    </p:spTree>
    <p:extLst>
      <p:ext uri="{BB962C8B-B14F-4D97-AF65-F5344CB8AC3E}">
        <p14:creationId xmlns:p14="http://schemas.microsoft.com/office/powerpoint/2010/main" val="155327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Highlight that question 4A is combined</a:t>
            </a:r>
            <a:r>
              <a:rPr lang="en-US" baseline="0" dirty="0"/>
              <a:t> with IRA’s, pensions and annuities.  This results in these questions being combined on the FAFSA.</a:t>
            </a:r>
            <a:endParaRPr lang="en-US" dirty="0"/>
          </a:p>
        </p:txBody>
      </p:sp>
    </p:spTree>
    <p:extLst>
      <p:ext uri="{BB962C8B-B14F-4D97-AF65-F5344CB8AC3E}">
        <p14:creationId xmlns:p14="http://schemas.microsoft.com/office/powerpoint/2010/main" val="357809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Tree>
    <p:extLst>
      <p:ext uri="{BB962C8B-B14F-4D97-AF65-F5344CB8AC3E}">
        <p14:creationId xmlns:p14="http://schemas.microsoft.com/office/powerpoint/2010/main" val="4067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003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a:solidFill>
            <a:srgbClr val="9FD6FF"/>
          </a:solidFill>
        </p:grpSpPr>
        <p:sp>
          <p:nvSpPr>
            <p:cNvPr id="12" name="Google Shape;12;p2"/>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a:solidFill>
            <a:srgbClr val="0070C0"/>
          </a:solidFill>
        </p:grpSpPr>
        <p:sp>
          <p:nvSpPr>
            <p:cNvPr id="15" name="Google Shape;15;p2"/>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16" name="Google Shape;16;p2"/>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a:solidFill>
            <a:srgbClr val="FFFF66"/>
          </a:solidFill>
        </p:grpSpPr>
        <p:sp>
          <p:nvSpPr>
            <p:cNvPr id="18" name="Google Shape;18;p2"/>
            <p:cNvSpPr/>
            <p:nvPr/>
          </p:nvSpPr>
          <p:spPr>
            <a:xfrm rot="10800000">
              <a:off x="5582265"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 name="Google Shape;19;p2"/>
            <p:cNvGrpSpPr/>
            <p:nvPr/>
          </p:nvGrpSpPr>
          <p:grpSpPr>
            <a:xfrm flipH="1">
              <a:off x="5585232" y="4646738"/>
              <a:ext cx="5477861" cy="304551"/>
              <a:chOff x="-24158748" y="330075"/>
              <a:chExt cx="30568423" cy="1699506"/>
            </a:xfrm>
            <a:grpFill/>
          </p:grpSpPr>
          <p:sp>
            <p:nvSpPr>
              <p:cNvPr id="20" name="Google Shape;20;p2"/>
              <p:cNvSpPr/>
              <p:nvPr/>
            </p:nvSpPr>
            <p:spPr>
              <a:xfrm>
                <a:off x="-24158748" y="330081"/>
                <a:ext cx="28908000" cy="1699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4710175" y="330075"/>
                <a:ext cx="1699500" cy="16995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23" name="Picture 4">
            <a:extLst>
              <a:ext uri="{FF2B5EF4-FFF2-40B4-BE49-F238E27FC236}">
                <a16:creationId xmlns:a16="http://schemas.microsoft.com/office/drawing/2014/main" id="{987ACA6B-2B5B-43D0-91CD-6E1E8478239F}"/>
              </a:ext>
            </a:extLst>
          </p:cNvPr>
          <p:cNvPicPr>
            <a:picLocks noChangeAspect="1" noChangeArrowheads="1"/>
          </p:cNvPicPr>
          <p:nvPr userDrawn="1"/>
        </p:nvPicPr>
        <p:blipFill>
          <a:blip r:embed="rId2" cstate="print"/>
          <a:srcRect/>
          <a:stretch>
            <a:fillRect/>
          </a:stretch>
        </p:blipFill>
        <p:spPr bwMode="auto">
          <a:xfrm>
            <a:off x="6888243" y="2929217"/>
            <a:ext cx="1953993" cy="110481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003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6"/>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6"/>
              <p:cNvSpPr/>
              <p:nvPr/>
            </p:nvSpPr>
            <p:spPr>
              <a:xfrm>
                <a:off x="4749366" y="330075"/>
                <a:ext cx="1699500" cy="1699500"/>
              </a:xfrm>
              <a:prstGeom prst="rtTriangle">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dirty="0"/>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pic>
        <p:nvPicPr>
          <p:cNvPr id="21"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0986" y="4657686"/>
            <a:ext cx="640060" cy="28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10"/>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10"/>
              <p:cNvSpPr/>
              <p:nvPr/>
            </p:nvSpPr>
            <p:spPr>
              <a:xfrm>
                <a:off x="4749366" y="330075"/>
                <a:ext cx="1699500" cy="1699500"/>
              </a:xfrm>
              <a:prstGeom prst="rtTriangle">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10"/>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10"/>
              <p:cNvSpPr/>
              <p:nvPr/>
            </p:nvSpPr>
            <p:spPr>
              <a:xfrm>
                <a:off x="4749366" y="330075"/>
                <a:ext cx="1699500" cy="1699500"/>
              </a:xfrm>
              <a:prstGeom prst="rtTriangl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pic>
        <p:nvPicPr>
          <p:cNvPr id="20"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0986" y="4657686"/>
            <a:ext cx="640060" cy="28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003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a:solidFill>
            <a:srgbClr val="9FD6FF"/>
          </a:solidFill>
        </p:grpSpPr>
        <p:sp>
          <p:nvSpPr>
            <p:cNvPr id="26" name="Google Shape;26;p3"/>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3"/>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a:solidFill>
            <a:srgbClr val="0070C0"/>
          </a:solidFill>
        </p:grpSpPr>
        <p:sp>
          <p:nvSpPr>
            <p:cNvPr id="29" name="Google Shape;29;p3"/>
            <p:cNvSpPr/>
            <p:nvPr/>
          </p:nvSpPr>
          <p:spPr>
            <a:xfrm>
              <a:off x="-9894852" y="-4493114"/>
              <a:ext cx="14685300" cy="6522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30" name="Google Shape;30;p3"/>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3"/>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3"/>
              <p:cNvSpPr/>
              <p:nvPr/>
            </p:nvSpPr>
            <p:spPr>
              <a:xfrm>
                <a:off x="4749366" y="330075"/>
                <a:ext cx="1699500" cy="1699500"/>
              </a:xfrm>
              <a:prstGeom prst="rtTriangle">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dirty="0"/>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9800"/>
              </a:buClr>
              <a:buSzPts val="2000"/>
              <a:buNone/>
              <a:defRPr sz="2000">
                <a:solidFill>
                  <a:srgbClr val="003B68"/>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dirty="0"/>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solidFill>
                  <a:srgbClr val="003B68"/>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9738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ormyourfuture.org/fafsa-tracke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ohio-k12.help/fafs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rs.gov/individuals/get-transcrip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ollegeboard.come/profil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hyperlink" Target="https://www.oasfaa.org/assets/docs/CostAndFinancialAidComparisonWorksheet.pdf"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fsaid.ed.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ohiohighered.org/cof"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fc2sprograms.org/ohio/"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s://public.tableau.com/profile/bill.debaun.national.college.access.network#!/vizhome/FormYourFutureFAFSATracker/CurrentWeekRanking" TargetMode="External"/><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financialaidtoolkit.ed.gov/tk/learn/prepare.jsp" TargetMode="External"/><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291993" y="1090750"/>
            <a:ext cx="6625001" cy="296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2019 OASFAA </a:t>
            </a:r>
            <a:br>
              <a:rPr lang="en-US" dirty="0"/>
            </a:br>
            <a:r>
              <a:rPr lang="en-US" dirty="0"/>
              <a:t>COUNSELOR WORKSHOPS</a:t>
            </a:r>
            <a:br>
              <a:rPr lang="en-US" dirty="0"/>
            </a:br>
            <a:r>
              <a:rPr lang="en-US" sz="1800" dirty="0"/>
              <a:t/>
            </a:r>
            <a:br>
              <a:rPr lang="en-US" sz="1800" dirty="0"/>
            </a:br>
            <a:r>
              <a:rPr lang="en-US" sz="2800" dirty="0"/>
              <a:t>October and December 2019</a:t>
            </a:r>
            <a:endParaRPr dirty="0"/>
          </a:p>
        </p:txBody>
      </p:sp>
      <p:sp>
        <p:nvSpPr>
          <p:cNvPr id="3" name="TextBox 2">
            <a:extLst>
              <a:ext uri="{FF2B5EF4-FFF2-40B4-BE49-F238E27FC236}">
                <a16:creationId xmlns:a16="http://schemas.microsoft.com/office/drawing/2014/main" id="{8B6CC65F-4C01-4C0C-847C-68112DF4A061}"/>
              </a:ext>
            </a:extLst>
          </p:cNvPr>
          <p:cNvSpPr txBox="1"/>
          <p:nvPr/>
        </p:nvSpPr>
        <p:spPr>
          <a:xfrm>
            <a:off x="4107426" y="4726859"/>
            <a:ext cx="4948084" cy="307777"/>
          </a:xfrm>
          <a:prstGeom prst="rect">
            <a:avLst/>
          </a:prstGeom>
          <a:noFill/>
        </p:spPr>
        <p:txBody>
          <a:bodyPr wrap="square" rtlCol="0">
            <a:spAutoFit/>
          </a:bodyPr>
          <a:lstStyle/>
          <a:p>
            <a:r>
              <a:rPr lang="en-US" dirty="0">
                <a:solidFill>
                  <a:srgbClr val="1D405D"/>
                </a:solidFill>
                <a:latin typeface="Roboto Condensed Light" panose="02000000000000000000" pitchFamily="2" charset="0"/>
                <a:ea typeface="Roboto Condensed Light" panose="02000000000000000000" pitchFamily="2" charset="0"/>
              </a:rPr>
              <a:t>Presenters: [TYPE NAMES HERE]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CHANGES TO THE 2020-2021 FAFSA</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156883" y="1431624"/>
            <a:ext cx="8806496" cy="3558065"/>
          </a:xfrm>
        </p:spPr>
        <p:txBody>
          <a:bodyPr/>
          <a:lstStyle/>
          <a:p>
            <a:r>
              <a:rPr lang="en-US" sz="1800" dirty="0"/>
              <a:t>Changes in the 1040 tax form will result in modified questions for the </a:t>
            </a:r>
            <a:r>
              <a:rPr lang="en-US" sz="1800" dirty="0" smtClean="0"/>
              <a:t>FAFSA</a:t>
            </a:r>
            <a:r>
              <a:rPr lang="en-US" sz="1800" dirty="0"/>
              <a:t/>
            </a:r>
            <a:br>
              <a:rPr lang="en-US" sz="1800" dirty="0"/>
            </a:br>
            <a:endParaRPr lang="en-US" sz="1050" dirty="0"/>
          </a:p>
          <a:p>
            <a:r>
              <a:rPr lang="en-US" sz="1800" dirty="0"/>
              <a:t>Several financial answers are now located on schedules instead of the main 1040 </a:t>
            </a:r>
            <a:r>
              <a:rPr lang="en-US" sz="1800" dirty="0" smtClean="0"/>
              <a:t>form</a:t>
            </a:r>
            <a:r>
              <a:rPr lang="en-US" sz="1800" dirty="0"/>
              <a:t/>
            </a:r>
            <a:br>
              <a:rPr lang="en-US" sz="1800" dirty="0"/>
            </a:br>
            <a:endParaRPr lang="en-US" sz="1050" dirty="0"/>
          </a:p>
          <a:p>
            <a:r>
              <a:rPr lang="en-US" sz="1800" dirty="0"/>
              <a:t>Order of questions on website more closely aligns with the mobile </a:t>
            </a:r>
            <a:r>
              <a:rPr lang="en-US" sz="1800" dirty="0" smtClean="0"/>
              <a:t>app</a:t>
            </a:r>
            <a:r>
              <a:rPr lang="en-US" sz="1800" dirty="0"/>
              <a:t/>
            </a:r>
            <a:br>
              <a:rPr lang="en-US" sz="1800" dirty="0"/>
            </a:br>
            <a:endParaRPr lang="en-US" sz="1050" dirty="0"/>
          </a:p>
          <a:p>
            <a:r>
              <a:rPr lang="en-US" sz="1800" dirty="0"/>
              <a:t>Student’s SSN will be masked at log-in on the </a:t>
            </a:r>
            <a:r>
              <a:rPr lang="en-US" sz="1800" dirty="0" smtClean="0"/>
              <a:t>website</a:t>
            </a:r>
            <a:r>
              <a:rPr lang="en-US" sz="1800" dirty="0"/>
              <a:t/>
            </a:r>
            <a:br>
              <a:rPr lang="en-US" sz="1800" dirty="0"/>
            </a:br>
            <a:endParaRPr lang="en-US" sz="1050" dirty="0"/>
          </a:p>
          <a:p>
            <a:r>
              <a:rPr lang="en-US" sz="1800" dirty="0"/>
              <a:t>IRS DRT will still be able to transfer those </a:t>
            </a:r>
            <a:r>
              <a:rPr lang="en-US" sz="1800" dirty="0" smtClean="0"/>
              <a:t>answers</a:t>
            </a:r>
            <a:r>
              <a:rPr lang="en-US" sz="1800" dirty="0"/>
              <a:t/>
            </a:r>
            <a:br>
              <a:rPr lang="en-US" sz="1800" dirty="0"/>
            </a:br>
            <a:endParaRPr lang="en-US" sz="1050" dirty="0"/>
          </a:p>
          <a:p>
            <a:r>
              <a:rPr lang="en-US" sz="1800" dirty="0"/>
              <a:t>IRS DRT will have mobile optimized screens this </a:t>
            </a:r>
            <a:r>
              <a:rPr lang="en-US" sz="1800" dirty="0" smtClean="0"/>
              <a:t>year</a:t>
            </a:r>
            <a:r>
              <a:rPr lang="en-US" sz="1800" dirty="0"/>
              <a:t/>
            </a:r>
            <a:br>
              <a:rPr lang="en-US" sz="1800" dirty="0"/>
            </a:br>
            <a:endParaRPr lang="en-US" sz="1050" dirty="0"/>
          </a:p>
          <a:p>
            <a:r>
              <a:rPr lang="en-US" sz="1800" dirty="0"/>
              <a:t>No longer a </a:t>
            </a:r>
            <a:r>
              <a:rPr lang="en-US" sz="1800" dirty="0" smtClean="0"/>
              <a:t>white </a:t>
            </a:r>
            <a:r>
              <a:rPr lang="en-US" sz="1800" dirty="0"/>
              <a:t>signature box on mobile </a:t>
            </a:r>
            <a:r>
              <a:rPr lang="en-US" sz="1800" dirty="0" smtClean="0"/>
              <a:t>app</a:t>
            </a:r>
            <a:endParaRPr lang="en-US" sz="1800" dirty="0"/>
          </a:p>
          <a:p>
            <a:endParaRPr lang="en-US" sz="1800" dirty="0"/>
          </a:p>
        </p:txBody>
      </p:sp>
      <p:grpSp>
        <p:nvGrpSpPr>
          <p:cNvPr id="10" name="Google Shape;613;p37"/>
          <p:cNvGrpSpPr/>
          <p:nvPr/>
        </p:nvGrpSpPr>
        <p:grpSpPr>
          <a:xfrm>
            <a:off x="315583" y="595332"/>
            <a:ext cx="333016" cy="333016"/>
            <a:chOff x="2594050" y="1631825"/>
            <a:chExt cx="439625" cy="439625"/>
          </a:xfrm>
        </p:grpSpPr>
        <p:sp>
          <p:nvSpPr>
            <p:cNvPr id="11" name="Google Shape;614;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17;p37"/>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43166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CHANGES TO THE 2020-2021 FAFSA</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238474" y="1372876"/>
            <a:ext cx="8667052" cy="3378049"/>
          </a:xfrm>
        </p:spPr>
        <p:txBody>
          <a:bodyPr/>
          <a:lstStyle/>
          <a:p>
            <a:r>
              <a:rPr lang="en-US" sz="1800" dirty="0"/>
              <a:t>Elimination of 1040A/EZ resulted in removal of that question from the </a:t>
            </a:r>
            <a:r>
              <a:rPr lang="en-US" sz="1800" dirty="0" smtClean="0"/>
              <a:t>FAFSA</a:t>
            </a:r>
            <a:endParaRPr lang="en-US" sz="1800" dirty="0"/>
          </a:p>
          <a:p>
            <a:pPr lvl="1"/>
            <a:r>
              <a:rPr lang="en-US" sz="1600" dirty="0"/>
              <a:t>Replaced with “Did (or will) you file a Schedule 1 with your 2018 tax return?”</a:t>
            </a:r>
          </a:p>
          <a:p>
            <a:pPr lvl="1"/>
            <a:r>
              <a:rPr lang="en-US" sz="1600" dirty="0"/>
              <a:t>See FAFSA instructions on Page 9 for additional information regarding Schedule </a:t>
            </a:r>
            <a:r>
              <a:rPr lang="en-US" sz="1600" dirty="0" smtClean="0"/>
              <a:t>1</a:t>
            </a:r>
            <a:endParaRPr lang="en-US" sz="1600" dirty="0"/>
          </a:p>
          <a:p>
            <a:pPr lvl="1"/>
            <a:r>
              <a:rPr lang="en-US" sz="1600" dirty="0"/>
              <a:t>This </a:t>
            </a:r>
            <a:r>
              <a:rPr lang="en-US" sz="1600" dirty="0" smtClean="0"/>
              <a:t>question </a:t>
            </a:r>
            <a:r>
              <a:rPr lang="en-US" sz="1600" dirty="0"/>
              <a:t>now becomes part of the definition for Auto-zero EFC or Simplified Needs </a:t>
            </a:r>
            <a:r>
              <a:rPr lang="en-US" sz="1600" dirty="0" smtClean="0"/>
              <a:t>Test</a:t>
            </a:r>
            <a:endParaRPr lang="en-US" sz="1600" dirty="0"/>
          </a:p>
          <a:p>
            <a:pPr lvl="2">
              <a:buFont typeface="Courier New" panose="02070309020205020404" pitchFamily="49" charset="0"/>
              <a:buChar char="o"/>
            </a:pPr>
            <a:r>
              <a:rPr lang="en-US" sz="1500" dirty="0"/>
              <a:t>If answer is no and you meet all criteria, student may qualify for Auto Zero EFC or Simplified Needs Test (fewer FAFSA questions to answer</a:t>
            </a:r>
            <a:r>
              <a:rPr lang="en-US" sz="1500" dirty="0" smtClean="0"/>
              <a:t>)</a:t>
            </a:r>
            <a:endParaRPr lang="en-US" sz="1500" dirty="0"/>
          </a:p>
          <a:p>
            <a:pPr lvl="2">
              <a:buFont typeface="Courier New" panose="02070309020205020404" pitchFamily="49" charset="0"/>
              <a:buChar char="o"/>
            </a:pPr>
            <a:r>
              <a:rPr lang="en-US" sz="1500" dirty="0"/>
              <a:t>If answer is yes but you meet one of the 6 exemptions, you may still answer as </a:t>
            </a:r>
            <a:r>
              <a:rPr lang="en-US" sz="1500" dirty="0" smtClean="0"/>
              <a:t>no</a:t>
            </a:r>
            <a:r>
              <a:rPr lang="en-US" sz="1400" dirty="0"/>
              <a:t/>
            </a:r>
            <a:br>
              <a:rPr lang="en-US" sz="1400" dirty="0"/>
            </a:br>
            <a:endParaRPr lang="en-US" sz="1400" dirty="0"/>
          </a:p>
          <a:p>
            <a:r>
              <a:rPr lang="en-US" sz="1800" dirty="0"/>
              <a:t>This question will likely be </a:t>
            </a:r>
            <a:r>
              <a:rPr lang="en-US" sz="1800" dirty="0" smtClean="0"/>
              <a:t>confusing </a:t>
            </a:r>
            <a:r>
              <a:rPr lang="en-US" sz="1800" dirty="0"/>
              <a:t>for families and may result in </a:t>
            </a:r>
            <a:r>
              <a:rPr lang="en-US" sz="1800" dirty="0" smtClean="0"/>
              <a:t>answering </a:t>
            </a:r>
            <a:r>
              <a:rPr lang="en-US" sz="1800" dirty="0"/>
              <a:t>a few more questions if they responded </a:t>
            </a:r>
            <a:r>
              <a:rPr lang="en-US" sz="1800" dirty="0" smtClean="0"/>
              <a:t>“Yes” </a:t>
            </a:r>
            <a:r>
              <a:rPr lang="en-US" sz="1800" dirty="0"/>
              <a:t>to the </a:t>
            </a:r>
            <a:r>
              <a:rPr lang="en-US" sz="1800" dirty="0" smtClean="0"/>
              <a:t>question</a:t>
            </a:r>
            <a:endParaRPr lang="en-US" sz="1800" dirty="0"/>
          </a:p>
          <a:p>
            <a:endParaRPr lang="en-US" sz="1800" dirty="0"/>
          </a:p>
        </p:txBody>
      </p:sp>
      <p:grpSp>
        <p:nvGrpSpPr>
          <p:cNvPr id="10" name="Google Shape;613;p37"/>
          <p:cNvGrpSpPr/>
          <p:nvPr/>
        </p:nvGrpSpPr>
        <p:grpSpPr>
          <a:xfrm>
            <a:off x="315583" y="595332"/>
            <a:ext cx="333016" cy="333016"/>
            <a:chOff x="2594050" y="1631825"/>
            <a:chExt cx="439625" cy="439625"/>
          </a:xfrm>
        </p:grpSpPr>
        <p:sp>
          <p:nvSpPr>
            <p:cNvPr id="11" name="Google Shape;614;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17;p37"/>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7584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FAFSA UPDATES FOR 2020-2021</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315584" y="1696278"/>
            <a:ext cx="8667052" cy="3203185"/>
          </a:xfrm>
        </p:spPr>
        <p:txBody>
          <a:bodyPr/>
          <a:lstStyle/>
          <a:p>
            <a:r>
              <a:rPr lang="en-US" sz="1800" dirty="0"/>
              <a:t>Number of Exemptions Claimed – no longer on the tax </a:t>
            </a:r>
            <a:r>
              <a:rPr lang="en-US" sz="1800" dirty="0" smtClean="0"/>
              <a:t>return</a:t>
            </a:r>
            <a:endParaRPr lang="en-US" sz="1800" b="1" dirty="0"/>
          </a:p>
          <a:p>
            <a:endParaRPr lang="en-US" sz="1800" dirty="0"/>
          </a:p>
          <a:p>
            <a:r>
              <a:rPr lang="en-US" sz="1800" dirty="0"/>
              <a:t>IRS combined untaxed portion of </a:t>
            </a:r>
            <a:r>
              <a:rPr lang="en-US" sz="1800" dirty="0" smtClean="0"/>
              <a:t>IRA </a:t>
            </a:r>
            <a:r>
              <a:rPr lang="en-US" sz="1800" dirty="0"/>
              <a:t>and untaxed portion of </a:t>
            </a:r>
            <a:r>
              <a:rPr lang="en-US" sz="1800" dirty="0" smtClean="0"/>
              <a:t>pensions</a:t>
            </a:r>
            <a:r>
              <a:rPr lang="en-US" sz="1800" dirty="0"/>
              <a:t/>
            </a:r>
            <a:br>
              <a:rPr lang="en-US" sz="1800" dirty="0"/>
            </a:br>
            <a:endParaRPr lang="en-US" sz="1050" dirty="0"/>
          </a:p>
          <a:p>
            <a:pPr lvl="1"/>
            <a:r>
              <a:rPr lang="en-US" sz="1600" dirty="0"/>
              <a:t>Question is now combined on FAFSA and rollovers are still </a:t>
            </a:r>
            <a:r>
              <a:rPr lang="en-US" sz="1600" dirty="0" smtClean="0"/>
              <a:t>excluded</a:t>
            </a:r>
            <a:endParaRPr lang="en-US" sz="1600" dirty="0"/>
          </a:p>
          <a:p>
            <a:endParaRPr lang="en-US" sz="1800" dirty="0"/>
          </a:p>
          <a:p>
            <a:r>
              <a:rPr lang="en-US" sz="1800" dirty="0"/>
              <a:t>Minor adjustments to college grade level and college degree </a:t>
            </a:r>
            <a:r>
              <a:rPr lang="en-US" sz="1800" dirty="0" smtClean="0"/>
              <a:t>questions</a:t>
            </a:r>
            <a:endParaRPr lang="en-US" sz="1800" dirty="0"/>
          </a:p>
          <a:p>
            <a:endParaRPr lang="en-US" sz="1800" dirty="0"/>
          </a:p>
        </p:txBody>
      </p:sp>
      <p:grpSp>
        <p:nvGrpSpPr>
          <p:cNvPr id="10" name="Google Shape;613;p37"/>
          <p:cNvGrpSpPr/>
          <p:nvPr/>
        </p:nvGrpSpPr>
        <p:grpSpPr>
          <a:xfrm>
            <a:off x="315583" y="595332"/>
            <a:ext cx="333016" cy="333016"/>
            <a:chOff x="2594050" y="1631825"/>
            <a:chExt cx="439625" cy="439625"/>
          </a:xfrm>
        </p:grpSpPr>
        <p:sp>
          <p:nvSpPr>
            <p:cNvPr id="11" name="Google Shape;614;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17;p37"/>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17835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MOBILE APP UPDATES</a:t>
            </a:r>
            <a:endParaRPr dirty="0"/>
          </a:p>
        </p:txBody>
      </p:sp>
      <p:sp>
        <p:nvSpPr>
          <p:cNvPr id="6" name="Google Shape;692;p37"/>
          <p:cNvSpPr/>
          <p:nvPr/>
        </p:nvSpPr>
        <p:spPr>
          <a:xfrm>
            <a:off x="379686" y="567191"/>
            <a:ext cx="224182" cy="388370"/>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Text Placeholder 2"/>
          <p:cNvSpPr>
            <a:spLocks noGrp="1"/>
          </p:cNvSpPr>
          <p:nvPr>
            <p:ph type="body" idx="2"/>
          </p:nvPr>
        </p:nvSpPr>
        <p:spPr>
          <a:xfrm>
            <a:off x="603868" y="1723519"/>
            <a:ext cx="3588707" cy="2724300"/>
          </a:xfrm>
        </p:spPr>
        <p:txBody>
          <a:bodyPr/>
          <a:lstStyle/>
          <a:p>
            <a:r>
              <a:rPr lang="en-US" dirty="0"/>
              <a:t>Ready for Download: FAFSA</a:t>
            </a:r>
            <a:r>
              <a:rPr lang="en-US" baseline="30000" dirty="0"/>
              <a:t>®</a:t>
            </a:r>
            <a:r>
              <a:rPr lang="en-US" dirty="0"/>
              <a:t> Completion on myStudentAid Mobile App</a:t>
            </a:r>
          </a:p>
          <a:p>
            <a:endParaRPr lang="en-US" dirty="0"/>
          </a:p>
          <a:p>
            <a:r>
              <a:rPr lang="en-US" dirty="0"/>
              <a:t>11% submitted a FAFSA via Mobile Optimized Option (phone or tablet)</a:t>
            </a:r>
          </a:p>
        </p:txBody>
      </p:sp>
      <p:pic>
        <p:nvPicPr>
          <p:cNvPr id="13" name="Picture 12"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488854" y="1158775"/>
            <a:ext cx="2649665" cy="4161185"/>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9FDB18A-27F3-4754-BFBA-A740A47BD242}"/>
              </a:ext>
            </a:extLst>
          </p:cNvPr>
          <p:cNvPicPr>
            <a:picLocks noChangeAspect="1"/>
          </p:cNvPicPr>
          <p:nvPr/>
        </p:nvPicPr>
        <p:blipFill>
          <a:blip r:embed="rId4"/>
          <a:stretch>
            <a:fillRect/>
          </a:stretch>
        </p:blipFill>
        <p:spPr>
          <a:xfrm>
            <a:off x="4970497" y="1716893"/>
            <a:ext cx="1660808" cy="2952549"/>
          </a:xfrm>
          <a:prstGeom prst="rect">
            <a:avLst/>
          </a:prstGeom>
        </p:spPr>
      </p:pic>
    </p:spTree>
    <p:extLst>
      <p:ext uri="{BB962C8B-B14F-4D97-AF65-F5344CB8AC3E}">
        <p14:creationId xmlns:p14="http://schemas.microsoft.com/office/powerpoint/2010/main" val="114154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 name="Picture 20"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98" y="371062"/>
            <a:ext cx="2843747" cy="4465983"/>
          </a:xfrm>
          <a:prstGeom prst="rect">
            <a:avLst/>
          </a:prstGeom>
        </p:spPr>
      </p:pic>
      <p:pic>
        <p:nvPicPr>
          <p:cNvPr id="42" name="Picture 41"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21069" y="371062"/>
            <a:ext cx="2843747" cy="4465983"/>
          </a:xfrm>
          <a:prstGeom prst="rect">
            <a:avLst/>
          </a:prstGeom>
        </p:spPr>
      </p:pic>
      <p:pic>
        <p:nvPicPr>
          <p:cNvPr id="45" name="Picture 44"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141417" y="371062"/>
            <a:ext cx="2843747" cy="4465983"/>
          </a:xfrm>
          <a:prstGeom prst="rect">
            <a:avLst/>
          </a:prstGeom>
        </p:spPr>
      </p:pic>
      <p:pic>
        <p:nvPicPr>
          <p:cNvPr id="47" name="Picture 46">
            <a:extLst>
              <a:ext uri="{FF2B5EF4-FFF2-40B4-BE49-F238E27FC236}">
                <a16:creationId xmlns:a16="http://schemas.microsoft.com/office/drawing/2014/main" id="{CF4D7BFE-D935-2A44-855A-5C2400F09962}"/>
              </a:ext>
            </a:extLst>
          </p:cNvPr>
          <p:cNvPicPr>
            <a:picLocks noChangeAspect="1"/>
          </p:cNvPicPr>
          <p:nvPr/>
        </p:nvPicPr>
        <p:blipFill>
          <a:blip r:embed="rId4"/>
          <a:stretch>
            <a:fillRect/>
          </a:stretch>
        </p:blipFill>
        <p:spPr>
          <a:xfrm>
            <a:off x="1380429" y="969687"/>
            <a:ext cx="1773867" cy="3153542"/>
          </a:xfrm>
          <a:prstGeom prst="rect">
            <a:avLst/>
          </a:prstGeom>
        </p:spPr>
      </p:pic>
      <p:pic>
        <p:nvPicPr>
          <p:cNvPr id="48" name="Picture 47">
            <a:extLst>
              <a:ext uri="{FF2B5EF4-FFF2-40B4-BE49-F238E27FC236}">
                <a16:creationId xmlns:a16="http://schemas.microsoft.com/office/drawing/2014/main" id="{BEABEA99-5D30-6341-AD97-C3746CC24DF0}"/>
              </a:ext>
            </a:extLst>
          </p:cNvPr>
          <p:cNvPicPr>
            <a:picLocks noChangeAspect="1"/>
          </p:cNvPicPr>
          <p:nvPr/>
        </p:nvPicPr>
        <p:blipFill>
          <a:blip r:embed="rId5"/>
          <a:stretch>
            <a:fillRect/>
          </a:stretch>
        </p:blipFill>
        <p:spPr>
          <a:xfrm>
            <a:off x="3554899" y="969687"/>
            <a:ext cx="1735716" cy="3177224"/>
          </a:xfrm>
          <a:prstGeom prst="rect">
            <a:avLst/>
          </a:prstGeom>
        </p:spPr>
      </p:pic>
      <p:pic>
        <p:nvPicPr>
          <p:cNvPr id="49" name="Picture 48">
            <a:extLst>
              <a:ext uri="{FF2B5EF4-FFF2-40B4-BE49-F238E27FC236}">
                <a16:creationId xmlns:a16="http://schemas.microsoft.com/office/drawing/2014/main" id="{F30718B6-57CD-45AC-8638-5B053C879E9D}"/>
              </a:ext>
            </a:extLst>
          </p:cNvPr>
          <p:cNvPicPr>
            <a:picLocks noChangeAspect="1"/>
          </p:cNvPicPr>
          <p:nvPr/>
        </p:nvPicPr>
        <p:blipFill rotWithShape="1">
          <a:blip r:embed="rId6"/>
          <a:srcRect t="37105"/>
          <a:stretch/>
        </p:blipFill>
        <p:spPr>
          <a:xfrm>
            <a:off x="3589319" y="171696"/>
            <a:ext cx="1666875" cy="362955"/>
          </a:xfrm>
          <a:prstGeom prst="rect">
            <a:avLst/>
          </a:prstGeom>
        </p:spPr>
      </p:pic>
      <p:pic>
        <p:nvPicPr>
          <p:cNvPr id="50" name="Picture 49">
            <a:extLst>
              <a:ext uri="{FF2B5EF4-FFF2-40B4-BE49-F238E27FC236}">
                <a16:creationId xmlns:a16="http://schemas.microsoft.com/office/drawing/2014/main" id="{61B7F1D5-F3CE-044C-AA4F-709F1C6C1AAB}"/>
              </a:ext>
            </a:extLst>
          </p:cNvPr>
          <p:cNvPicPr>
            <a:picLocks noChangeAspect="1"/>
          </p:cNvPicPr>
          <p:nvPr/>
        </p:nvPicPr>
        <p:blipFill>
          <a:blip r:embed="rId7"/>
          <a:stretch>
            <a:fillRect/>
          </a:stretch>
        </p:blipFill>
        <p:spPr>
          <a:xfrm>
            <a:off x="5691217" y="969687"/>
            <a:ext cx="1713629" cy="3177225"/>
          </a:xfrm>
          <a:prstGeom prst="rect">
            <a:avLst/>
          </a:prstGeom>
        </p:spPr>
      </p:pic>
      <p:cxnSp>
        <p:nvCxnSpPr>
          <p:cNvPr id="4" name="Straight Connector 3"/>
          <p:cNvCxnSpPr/>
          <p:nvPr/>
        </p:nvCxnSpPr>
        <p:spPr>
          <a:xfrm>
            <a:off x="5872190" y="4028661"/>
            <a:ext cx="350453" cy="0"/>
          </a:xfrm>
          <a:prstGeom prst="line">
            <a:avLst/>
          </a:prstGeom>
          <a:ln w="76200">
            <a:solidFill>
              <a:srgbClr val="E8E6DA"/>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1DB3FC3-988B-F241-B23C-BDE952A3DF3F}"/>
              </a:ext>
            </a:extLst>
          </p:cNvPr>
          <p:cNvSpPr txBox="1"/>
          <p:nvPr/>
        </p:nvSpPr>
        <p:spPr>
          <a:xfrm>
            <a:off x="42689" y="1009111"/>
            <a:ext cx="1036183" cy="738664"/>
          </a:xfrm>
          <a:prstGeom prst="rect">
            <a:avLst/>
          </a:prstGeom>
          <a:noFill/>
          <a:ln w="3175">
            <a:noFill/>
          </a:ln>
        </p:spPr>
        <p:txBody>
          <a:bodyPr wrap="square" rtlCol="0" anchor="ctr">
            <a:spAutoFit/>
          </a:bodyPr>
          <a:lstStyle/>
          <a:p>
            <a:pPr algn="ctr"/>
            <a:r>
              <a:rPr lang="en-US" altLang="en-US" sz="1050" dirty="0">
                <a:solidFill>
                  <a:srgbClr val="263248"/>
                </a:solidFill>
                <a:latin typeface="Roboto Condensed" panose="020B0604020202020204" charset="0"/>
                <a:ea typeface="Roboto Condensed" panose="020B0604020202020204" charset="0"/>
              </a:rPr>
              <a:t>Log In page updated with the role a user is logging in as.</a:t>
            </a:r>
            <a:endParaRPr lang="en-US" sz="1050" dirty="0">
              <a:solidFill>
                <a:srgbClr val="263248"/>
              </a:solidFill>
              <a:latin typeface="Roboto Condensed" panose="020B0604020202020204" charset="0"/>
              <a:ea typeface="Roboto Condensed" panose="020B0604020202020204" charset="0"/>
            </a:endParaRPr>
          </a:p>
        </p:txBody>
      </p:sp>
      <p:sp>
        <p:nvSpPr>
          <p:cNvPr id="52" name="TextBox 51">
            <a:extLst>
              <a:ext uri="{FF2B5EF4-FFF2-40B4-BE49-F238E27FC236}">
                <a16:creationId xmlns:a16="http://schemas.microsoft.com/office/drawing/2014/main" id="{27DD63B4-C1A8-2F4F-AE65-28A35C098CC8}"/>
              </a:ext>
            </a:extLst>
          </p:cNvPr>
          <p:cNvSpPr txBox="1"/>
          <p:nvPr/>
        </p:nvSpPr>
        <p:spPr>
          <a:xfrm>
            <a:off x="42689" y="4530167"/>
            <a:ext cx="1319423" cy="415498"/>
          </a:xfrm>
          <a:prstGeom prst="rect">
            <a:avLst/>
          </a:prstGeom>
          <a:noFill/>
          <a:ln w="3175">
            <a:noFill/>
          </a:ln>
        </p:spPr>
        <p:txBody>
          <a:bodyPr wrap="square" rtlCol="0" anchor="ctr">
            <a:spAutoFit/>
          </a:bodyPr>
          <a:lstStyle/>
          <a:p>
            <a:pPr algn="ctr"/>
            <a:r>
              <a:rPr lang="en-US" altLang="en-US" sz="1050" dirty="0">
                <a:solidFill>
                  <a:srgbClr val="263248"/>
                </a:solidFill>
                <a:latin typeface="Roboto Condensed" panose="020B0604020202020204" charset="0"/>
                <a:ea typeface="Roboto Condensed" panose="020B0604020202020204" charset="0"/>
              </a:rPr>
              <a:t>Student’s SSN masked at login.</a:t>
            </a:r>
            <a:endParaRPr lang="en-US" sz="1050" dirty="0">
              <a:solidFill>
                <a:srgbClr val="263248"/>
              </a:solidFill>
              <a:latin typeface="Roboto Condensed" panose="020B0604020202020204" charset="0"/>
              <a:ea typeface="Roboto Condensed" panose="020B0604020202020204" charset="0"/>
            </a:endParaRPr>
          </a:p>
        </p:txBody>
      </p:sp>
      <p:sp>
        <p:nvSpPr>
          <p:cNvPr id="53" name="TextBox 52">
            <a:extLst>
              <a:ext uri="{FF2B5EF4-FFF2-40B4-BE49-F238E27FC236}">
                <a16:creationId xmlns:a16="http://schemas.microsoft.com/office/drawing/2014/main" id="{342CF9F6-F943-6D40-95FB-96D3133FC589}"/>
              </a:ext>
            </a:extLst>
          </p:cNvPr>
          <p:cNvSpPr txBox="1"/>
          <p:nvPr/>
        </p:nvSpPr>
        <p:spPr>
          <a:xfrm>
            <a:off x="7615368" y="595565"/>
            <a:ext cx="1442493" cy="577081"/>
          </a:xfrm>
          <a:prstGeom prst="rect">
            <a:avLst/>
          </a:prstGeom>
          <a:noFill/>
          <a:ln w="3175">
            <a:noFill/>
          </a:ln>
        </p:spPr>
        <p:txBody>
          <a:bodyPr wrap="square" rtlCol="0" anchor="ctr">
            <a:spAutoFit/>
          </a:bodyPr>
          <a:lstStyle/>
          <a:p>
            <a:pPr algn="ctr"/>
            <a:r>
              <a:rPr lang="en-US" altLang="en-US" sz="1050" dirty="0">
                <a:solidFill>
                  <a:srgbClr val="263248"/>
                </a:solidFill>
                <a:latin typeface="Roboto Condensed" panose="020B0604020202020204" charset="0"/>
                <a:ea typeface="Roboto Condensed" panose="020B0604020202020204" charset="0"/>
              </a:rPr>
              <a:t>Edit text now role-based (i.e., the student’s first name).</a:t>
            </a:r>
            <a:endParaRPr lang="en-US" sz="1050" dirty="0">
              <a:solidFill>
                <a:srgbClr val="263248"/>
              </a:solidFill>
              <a:latin typeface="Roboto Condensed" panose="020B0604020202020204" charset="0"/>
              <a:ea typeface="Roboto Condensed" panose="020B0604020202020204" charset="0"/>
            </a:endParaRPr>
          </a:p>
        </p:txBody>
      </p:sp>
      <p:sp>
        <p:nvSpPr>
          <p:cNvPr id="54" name="TextBox 53">
            <a:extLst>
              <a:ext uri="{FF2B5EF4-FFF2-40B4-BE49-F238E27FC236}">
                <a16:creationId xmlns:a16="http://schemas.microsoft.com/office/drawing/2014/main" id="{3B9CDB6C-1763-3946-8077-199424813E4E}"/>
              </a:ext>
            </a:extLst>
          </p:cNvPr>
          <p:cNvSpPr txBox="1"/>
          <p:nvPr/>
        </p:nvSpPr>
        <p:spPr>
          <a:xfrm>
            <a:off x="7697196" y="3153454"/>
            <a:ext cx="1278835" cy="1061829"/>
          </a:xfrm>
          <a:prstGeom prst="rect">
            <a:avLst/>
          </a:prstGeom>
          <a:noFill/>
          <a:ln w="3175">
            <a:noFill/>
          </a:ln>
        </p:spPr>
        <p:txBody>
          <a:bodyPr wrap="square" rtlCol="0" anchor="ctr">
            <a:spAutoFit/>
          </a:bodyPr>
          <a:lstStyle/>
          <a:p>
            <a:pPr algn="ctr"/>
            <a:r>
              <a:rPr lang="en-US" altLang="en-US" sz="1050" dirty="0">
                <a:solidFill>
                  <a:srgbClr val="263248"/>
                </a:solidFill>
                <a:latin typeface="Roboto Condensed" panose="020B0604020202020204" charset="0"/>
                <a:ea typeface="Roboto Condensed" panose="020B0604020202020204" charset="0"/>
              </a:rPr>
              <a:t>Signature process updated from a swipe signature to a checkbox at the end of the terms and conditions.</a:t>
            </a:r>
            <a:endParaRPr lang="en-US" sz="1050" dirty="0">
              <a:solidFill>
                <a:srgbClr val="263248"/>
              </a:solidFill>
              <a:latin typeface="Roboto Condensed" panose="020B0604020202020204" charset="0"/>
              <a:ea typeface="Roboto Condensed" panose="020B0604020202020204" charset="0"/>
            </a:endParaRPr>
          </a:p>
        </p:txBody>
      </p:sp>
      <p:sp>
        <p:nvSpPr>
          <p:cNvPr id="7" name="Rectangle 6"/>
          <p:cNvSpPr/>
          <p:nvPr/>
        </p:nvSpPr>
        <p:spPr>
          <a:xfrm>
            <a:off x="1742661" y="2080591"/>
            <a:ext cx="1139687" cy="2054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570869" y="1418200"/>
            <a:ext cx="1719745" cy="2054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3570870" y="1963315"/>
            <a:ext cx="1719744" cy="1635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3554898" y="2596385"/>
            <a:ext cx="1735716" cy="5570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5691218" y="3949148"/>
            <a:ext cx="1713628" cy="17408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999513" y="1723449"/>
            <a:ext cx="743148" cy="452920"/>
          </a:xfrm>
          <a:prstGeom prst="line">
            <a:avLst/>
          </a:prstGeom>
          <a:ln w="28575" cap="rnd">
            <a:solidFill>
              <a:srgbClr val="9FD6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188689" y="3153454"/>
            <a:ext cx="2366209" cy="1607824"/>
          </a:xfrm>
          <a:prstGeom prst="line">
            <a:avLst/>
          </a:prstGeom>
          <a:ln w="28575" cap="rnd">
            <a:solidFill>
              <a:srgbClr val="9FD6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3"/>
            <a:endCxn id="53" idx="1"/>
          </p:cNvCxnSpPr>
          <p:nvPr/>
        </p:nvCxnSpPr>
        <p:spPr>
          <a:xfrm flipV="1">
            <a:off x="5290614" y="884106"/>
            <a:ext cx="2324754" cy="636799"/>
          </a:xfrm>
          <a:prstGeom prst="line">
            <a:avLst/>
          </a:prstGeom>
          <a:ln w="28575" cap="rnd">
            <a:solidFill>
              <a:srgbClr val="9FD6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1"/>
          </p:cNvCxnSpPr>
          <p:nvPr/>
        </p:nvCxnSpPr>
        <p:spPr>
          <a:xfrm flipV="1">
            <a:off x="5306254" y="884106"/>
            <a:ext cx="2309114" cy="1196486"/>
          </a:xfrm>
          <a:prstGeom prst="line">
            <a:avLst/>
          </a:prstGeom>
          <a:ln w="28575" cap="rnd">
            <a:solidFill>
              <a:srgbClr val="9FD6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8" idx="3"/>
            <a:endCxn id="54" idx="1"/>
          </p:cNvCxnSpPr>
          <p:nvPr/>
        </p:nvCxnSpPr>
        <p:spPr>
          <a:xfrm flipV="1">
            <a:off x="7404846" y="3684369"/>
            <a:ext cx="292350" cy="351820"/>
          </a:xfrm>
          <a:prstGeom prst="line">
            <a:avLst/>
          </a:prstGeom>
          <a:ln w="28575" cap="rnd">
            <a:solidFill>
              <a:srgbClr val="9FD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67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 name="Picture 20"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98" y="371062"/>
            <a:ext cx="2843747" cy="4465983"/>
          </a:xfrm>
          <a:prstGeom prst="rect">
            <a:avLst/>
          </a:prstGeom>
        </p:spPr>
      </p:pic>
      <p:pic>
        <p:nvPicPr>
          <p:cNvPr id="42" name="Picture 41"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21069" y="371062"/>
            <a:ext cx="2843747" cy="4465983"/>
          </a:xfrm>
          <a:prstGeom prst="rect">
            <a:avLst/>
          </a:prstGeom>
        </p:spPr>
      </p:pic>
      <p:pic>
        <p:nvPicPr>
          <p:cNvPr id="45" name="Picture 44"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141417" y="371062"/>
            <a:ext cx="2843747" cy="4465983"/>
          </a:xfrm>
          <a:prstGeom prst="rect">
            <a:avLst/>
          </a:prstGeom>
        </p:spPr>
      </p:pic>
      <p:pic>
        <p:nvPicPr>
          <p:cNvPr id="49" name="Picture 48">
            <a:extLst>
              <a:ext uri="{FF2B5EF4-FFF2-40B4-BE49-F238E27FC236}">
                <a16:creationId xmlns:a16="http://schemas.microsoft.com/office/drawing/2014/main" id="{F30718B6-57CD-45AC-8638-5B053C879E9D}"/>
              </a:ext>
            </a:extLst>
          </p:cNvPr>
          <p:cNvPicPr>
            <a:picLocks noChangeAspect="1"/>
          </p:cNvPicPr>
          <p:nvPr/>
        </p:nvPicPr>
        <p:blipFill rotWithShape="1">
          <a:blip r:embed="rId4"/>
          <a:srcRect t="37105"/>
          <a:stretch/>
        </p:blipFill>
        <p:spPr>
          <a:xfrm>
            <a:off x="3589319" y="171696"/>
            <a:ext cx="1666875" cy="362955"/>
          </a:xfrm>
          <a:prstGeom prst="rect">
            <a:avLst/>
          </a:prstGeom>
        </p:spPr>
      </p:pic>
      <p:sp>
        <p:nvSpPr>
          <p:cNvPr id="51" name="TextBox 50">
            <a:extLst>
              <a:ext uri="{FF2B5EF4-FFF2-40B4-BE49-F238E27FC236}">
                <a16:creationId xmlns:a16="http://schemas.microsoft.com/office/drawing/2014/main" id="{81DB3FC3-988B-F241-B23C-BDE952A3DF3F}"/>
              </a:ext>
            </a:extLst>
          </p:cNvPr>
          <p:cNvSpPr txBox="1"/>
          <p:nvPr/>
        </p:nvSpPr>
        <p:spPr>
          <a:xfrm>
            <a:off x="37437" y="1310978"/>
            <a:ext cx="1036183" cy="738664"/>
          </a:xfrm>
          <a:prstGeom prst="rect">
            <a:avLst/>
          </a:prstGeom>
          <a:noFill/>
          <a:ln w="3175">
            <a:noFill/>
          </a:ln>
        </p:spPr>
        <p:txBody>
          <a:bodyPr wrap="square" rtlCol="0" anchor="ctr">
            <a:spAutoFit/>
          </a:bodyPr>
          <a:lstStyle/>
          <a:p>
            <a:pPr algn="ctr"/>
            <a:r>
              <a:rPr lang="en-US" sz="1050" dirty="0">
                <a:solidFill>
                  <a:srgbClr val="263248"/>
                </a:solidFill>
                <a:latin typeface="Roboto Condensed" panose="020B0604020202020204" charset="0"/>
                <a:ea typeface="Roboto Condensed" panose="020B0604020202020204" charset="0"/>
              </a:rPr>
              <a:t>myFAFSA checklist shows the logged in user’s role.</a:t>
            </a:r>
          </a:p>
        </p:txBody>
      </p:sp>
      <p:pic>
        <p:nvPicPr>
          <p:cNvPr id="26" name="Picture 1">
            <a:extLst>
              <a:ext uri="{FF2B5EF4-FFF2-40B4-BE49-F238E27FC236}">
                <a16:creationId xmlns:a16="http://schemas.microsoft.com/office/drawing/2014/main" id="{1966F82B-0B2E-064E-8BE2-A6BB3D235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364" y="941346"/>
            <a:ext cx="1724764" cy="318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62024A5-124D-2C4B-BFEA-8201B409088A}"/>
              </a:ext>
            </a:extLst>
          </p:cNvPr>
          <p:cNvPicPr>
            <a:picLocks noChangeAspect="1"/>
          </p:cNvPicPr>
          <p:nvPr/>
        </p:nvPicPr>
        <p:blipFill>
          <a:blip r:embed="rId6"/>
          <a:stretch>
            <a:fillRect/>
          </a:stretch>
        </p:blipFill>
        <p:spPr>
          <a:xfrm>
            <a:off x="3554898" y="941345"/>
            <a:ext cx="1735716" cy="3187309"/>
          </a:xfrm>
          <a:prstGeom prst="rect">
            <a:avLst/>
          </a:prstGeom>
        </p:spPr>
      </p:pic>
      <p:pic>
        <p:nvPicPr>
          <p:cNvPr id="28" name="Picture 1" descr="image001">
            <a:extLst>
              <a:ext uri="{FF2B5EF4-FFF2-40B4-BE49-F238E27FC236}">
                <a16:creationId xmlns:a16="http://schemas.microsoft.com/office/drawing/2014/main" id="{1719D629-CD8D-9748-B512-496D450848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7488" y="941345"/>
            <a:ext cx="1776709" cy="318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1678605" y="1310978"/>
            <a:ext cx="1139687" cy="2054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523999" y="2839425"/>
            <a:ext cx="1497069" cy="2054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5AF018BE-C46E-5B4B-BBF4-39AA20F9D416}"/>
              </a:ext>
            </a:extLst>
          </p:cNvPr>
          <p:cNvSpPr txBox="1"/>
          <p:nvPr/>
        </p:nvSpPr>
        <p:spPr>
          <a:xfrm>
            <a:off x="94116" y="3860279"/>
            <a:ext cx="923402" cy="577081"/>
          </a:xfrm>
          <a:prstGeom prst="rect">
            <a:avLst/>
          </a:prstGeom>
          <a:noFill/>
          <a:ln w="3175">
            <a:noFill/>
          </a:ln>
        </p:spPr>
        <p:txBody>
          <a:bodyPr wrap="square" rtlCol="0" anchor="ctr">
            <a:spAutoFit/>
          </a:bodyPr>
          <a:lstStyle/>
          <a:p>
            <a:pPr algn="ctr"/>
            <a:r>
              <a:rPr lang="en-US" sz="1050" dirty="0">
                <a:solidFill>
                  <a:srgbClr val="263248"/>
                </a:solidFill>
                <a:latin typeface="Roboto Condensed" panose="020B0604020202020204" charset="0"/>
                <a:ea typeface="Roboto Condensed" panose="020B0604020202020204" charset="0"/>
              </a:rPr>
              <a:t>School Search button renamed.</a:t>
            </a:r>
          </a:p>
        </p:txBody>
      </p:sp>
      <p:cxnSp>
        <p:nvCxnSpPr>
          <p:cNvPr id="59" name="Straight Connector 58"/>
          <p:cNvCxnSpPr>
            <a:stCxn id="32" idx="3"/>
            <a:endCxn id="30" idx="1"/>
          </p:cNvCxnSpPr>
          <p:nvPr/>
        </p:nvCxnSpPr>
        <p:spPr>
          <a:xfrm flipV="1">
            <a:off x="1017518" y="2942130"/>
            <a:ext cx="506481" cy="1206690"/>
          </a:xfrm>
          <a:prstGeom prst="line">
            <a:avLst/>
          </a:prstGeom>
          <a:ln w="28575" cap="rnd">
            <a:solidFill>
              <a:srgbClr val="9FD6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29" idx="1"/>
          </p:cNvCxnSpPr>
          <p:nvPr/>
        </p:nvCxnSpPr>
        <p:spPr>
          <a:xfrm flipV="1">
            <a:off x="999513" y="1413683"/>
            <a:ext cx="679092" cy="309767"/>
          </a:xfrm>
          <a:prstGeom prst="line">
            <a:avLst/>
          </a:prstGeom>
          <a:ln w="28575" cap="rnd">
            <a:solidFill>
              <a:srgbClr val="9FD6FF"/>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704945" y="2329590"/>
            <a:ext cx="1420832" cy="6125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667488" y="1905968"/>
            <a:ext cx="1694398" cy="76103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9180B87-C9FE-024C-A841-3609A3E9093C}"/>
              </a:ext>
            </a:extLst>
          </p:cNvPr>
          <p:cNvSpPr txBox="1"/>
          <p:nvPr/>
        </p:nvSpPr>
        <p:spPr>
          <a:xfrm>
            <a:off x="7821071" y="3239596"/>
            <a:ext cx="1279754" cy="415498"/>
          </a:xfrm>
          <a:prstGeom prst="rect">
            <a:avLst/>
          </a:prstGeom>
          <a:noFill/>
          <a:ln w="3175">
            <a:noFill/>
          </a:ln>
        </p:spPr>
        <p:txBody>
          <a:bodyPr wrap="square" rtlCol="0" anchor="ctr">
            <a:spAutoFit/>
          </a:bodyPr>
          <a:lstStyle/>
          <a:p>
            <a:pPr algn="ctr"/>
            <a:r>
              <a:rPr lang="en-US" sz="1050" dirty="0">
                <a:solidFill>
                  <a:srgbClr val="263248"/>
                </a:solidFill>
                <a:latin typeface="Roboto Condensed" panose="020B0604020202020204" charset="0"/>
                <a:ea typeface="Roboto Condensed" panose="020B0604020202020204" charset="0"/>
              </a:rPr>
              <a:t>Push notifications enabled.</a:t>
            </a:r>
          </a:p>
        </p:txBody>
      </p:sp>
      <p:cxnSp>
        <p:nvCxnSpPr>
          <p:cNvPr id="61" name="Straight Connector 60"/>
          <p:cNvCxnSpPr/>
          <p:nvPr/>
        </p:nvCxnSpPr>
        <p:spPr>
          <a:xfrm flipH="1" flipV="1">
            <a:off x="7361886" y="2666999"/>
            <a:ext cx="506482" cy="681826"/>
          </a:xfrm>
          <a:prstGeom prst="line">
            <a:avLst/>
          </a:prstGeom>
          <a:ln w="28575" cap="rnd">
            <a:solidFill>
              <a:srgbClr val="9FD6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8" idx="3"/>
          </p:cNvCxnSpPr>
          <p:nvPr/>
        </p:nvCxnSpPr>
        <p:spPr>
          <a:xfrm>
            <a:off x="5125777" y="2635860"/>
            <a:ext cx="2742590" cy="712964"/>
          </a:xfrm>
          <a:prstGeom prst="line">
            <a:avLst/>
          </a:prstGeom>
          <a:ln w="28575" cap="rnd">
            <a:solidFill>
              <a:srgbClr val="9FD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238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 name="Picture 20"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98" y="371062"/>
            <a:ext cx="2843747" cy="4465983"/>
          </a:xfrm>
          <a:prstGeom prst="rect">
            <a:avLst/>
          </a:prstGeom>
        </p:spPr>
      </p:pic>
      <p:pic>
        <p:nvPicPr>
          <p:cNvPr id="42" name="Picture 41"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21069" y="371062"/>
            <a:ext cx="2843747" cy="4465983"/>
          </a:xfrm>
          <a:prstGeom prst="rect">
            <a:avLst/>
          </a:prstGeom>
        </p:spPr>
      </p:pic>
      <p:pic>
        <p:nvPicPr>
          <p:cNvPr id="45" name="Picture 44"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141417" y="371062"/>
            <a:ext cx="2843747" cy="4465983"/>
          </a:xfrm>
          <a:prstGeom prst="rect">
            <a:avLst/>
          </a:prstGeom>
        </p:spPr>
      </p:pic>
      <p:pic>
        <p:nvPicPr>
          <p:cNvPr id="49" name="Picture 48">
            <a:extLst>
              <a:ext uri="{FF2B5EF4-FFF2-40B4-BE49-F238E27FC236}">
                <a16:creationId xmlns:a16="http://schemas.microsoft.com/office/drawing/2014/main" id="{F30718B6-57CD-45AC-8638-5B053C879E9D}"/>
              </a:ext>
            </a:extLst>
          </p:cNvPr>
          <p:cNvPicPr>
            <a:picLocks noChangeAspect="1"/>
          </p:cNvPicPr>
          <p:nvPr/>
        </p:nvPicPr>
        <p:blipFill rotWithShape="1">
          <a:blip r:embed="rId4"/>
          <a:srcRect t="37105"/>
          <a:stretch/>
        </p:blipFill>
        <p:spPr>
          <a:xfrm>
            <a:off x="3589319" y="171696"/>
            <a:ext cx="1666875" cy="362955"/>
          </a:xfrm>
          <a:prstGeom prst="rect">
            <a:avLst/>
          </a:prstGeom>
        </p:spPr>
      </p:pic>
      <p:sp>
        <p:nvSpPr>
          <p:cNvPr id="40" name="TextBox 39">
            <a:extLst>
              <a:ext uri="{FF2B5EF4-FFF2-40B4-BE49-F238E27FC236}">
                <a16:creationId xmlns:a16="http://schemas.microsoft.com/office/drawing/2014/main" id="{09180B87-C9FE-024C-A841-3609A3E9093C}"/>
              </a:ext>
            </a:extLst>
          </p:cNvPr>
          <p:cNvSpPr txBox="1"/>
          <p:nvPr/>
        </p:nvSpPr>
        <p:spPr>
          <a:xfrm>
            <a:off x="7848599" y="988563"/>
            <a:ext cx="1233055" cy="900246"/>
          </a:xfrm>
          <a:prstGeom prst="rect">
            <a:avLst/>
          </a:prstGeom>
          <a:noFill/>
          <a:ln w="3175">
            <a:noFill/>
          </a:ln>
        </p:spPr>
        <p:txBody>
          <a:bodyPr wrap="square" rtlCol="0" anchor="ctr">
            <a:spAutoFit/>
          </a:bodyPr>
          <a:lstStyle/>
          <a:p>
            <a:pPr algn="ctr"/>
            <a:r>
              <a:rPr lang="en-US" sz="1050" dirty="0">
                <a:solidFill>
                  <a:srgbClr val="263248"/>
                </a:solidFill>
                <a:latin typeface="Roboto Condensed" panose="020B0604020202020204" charset="0"/>
                <a:ea typeface="Roboto Condensed" panose="020B0604020202020204" charset="0"/>
              </a:rPr>
              <a:t>myChecklist provides users with guidance regarding student aid next steps.</a:t>
            </a:r>
          </a:p>
        </p:txBody>
      </p:sp>
      <p:pic>
        <p:nvPicPr>
          <p:cNvPr id="20" name="Picture 19">
            <a:extLst>
              <a:ext uri="{FF2B5EF4-FFF2-40B4-BE49-F238E27FC236}">
                <a16:creationId xmlns:a16="http://schemas.microsoft.com/office/drawing/2014/main" id="{9CAE03B2-CB5B-294E-AD1A-423615E4B53A}"/>
              </a:ext>
            </a:extLst>
          </p:cNvPr>
          <p:cNvPicPr>
            <a:picLocks noChangeAspect="1"/>
          </p:cNvPicPr>
          <p:nvPr/>
        </p:nvPicPr>
        <p:blipFill>
          <a:blip r:embed="rId5"/>
          <a:stretch>
            <a:fillRect/>
          </a:stretch>
        </p:blipFill>
        <p:spPr>
          <a:xfrm>
            <a:off x="1406235" y="952147"/>
            <a:ext cx="1724891" cy="3189711"/>
          </a:xfrm>
          <a:prstGeom prst="rect">
            <a:avLst/>
          </a:prstGeom>
        </p:spPr>
      </p:pic>
      <p:pic>
        <p:nvPicPr>
          <p:cNvPr id="22" name="Picture 21">
            <a:extLst>
              <a:ext uri="{FF2B5EF4-FFF2-40B4-BE49-F238E27FC236}">
                <a16:creationId xmlns:a16="http://schemas.microsoft.com/office/drawing/2014/main" id="{179A147E-877C-0C48-B2EE-25F8E08CF25F}"/>
              </a:ext>
            </a:extLst>
          </p:cNvPr>
          <p:cNvPicPr>
            <a:picLocks noChangeAspect="1"/>
          </p:cNvPicPr>
          <p:nvPr/>
        </p:nvPicPr>
        <p:blipFill>
          <a:blip r:embed="rId6"/>
          <a:stretch>
            <a:fillRect/>
          </a:stretch>
        </p:blipFill>
        <p:spPr>
          <a:xfrm>
            <a:off x="3563121" y="955039"/>
            <a:ext cx="1727876" cy="3186819"/>
          </a:xfrm>
          <a:prstGeom prst="rect">
            <a:avLst/>
          </a:prstGeom>
        </p:spPr>
      </p:pic>
      <p:pic>
        <p:nvPicPr>
          <p:cNvPr id="23" name="Picture 22">
            <a:extLst>
              <a:ext uri="{FF2B5EF4-FFF2-40B4-BE49-F238E27FC236}">
                <a16:creationId xmlns:a16="http://schemas.microsoft.com/office/drawing/2014/main" id="{4D069338-8237-754D-AA25-B00FDF8DC2BE}"/>
              </a:ext>
            </a:extLst>
          </p:cNvPr>
          <p:cNvPicPr>
            <a:picLocks noChangeAspect="1"/>
          </p:cNvPicPr>
          <p:nvPr/>
        </p:nvPicPr>
        <p:blipFill rotWithShape="1">
          <a:blip r:embed="rId7"/>
          <a:srcRect b="4753"/>
          <a:stretch/>
        </p:blipFill>
        <p:spPr>
          <a:xfrm>
            <a:off x="5661201" y="952146"/>
            <a:ext cx="1757908" cy="3189711"/>
          </a:xfrm>
          <a:prstGeom prst="rect">
            <a:avLst/>
          </a:prstGeom>
        </p:spPr>
      </p:pic>
      <p:sp>
        <p:nvSpPr>
          <p:cNvPr id="24" name="Rectangle 23"/>
          <p:cNvSpPr/>
          <p:nvPr/>
        </p:nvSpPr>
        <p:spPr>
          <a:xfrm>
            <a:off x="5667487" y="1808018"/>
            <a:ext cx="1751621" cy="1905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a:stCxn id="40" idx="1"/>
          </p:cNvCxnSpPr>
          <p:nvPr/>
        </p:nvCxnSpPr>
        <p:spPr>
          <a:xfrm flipH="1">
            <a:off x="7419113" y="1438686"/>
            <a:ext cx="429486" cy="1470769"/>
          </a:xfrm>
          <a:prstGeom prst="line">
            <a:avLst/>
          </a:prstGeom>
          <a:ln w="28575" cap="rnd">
            <a:solidFill>
              <a:srgbClr val="9FD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056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13" name="Google Shape;731;p37">
            <a:extLst>
              <a:ext uri="{FF2B5EF4-FFF2-40B4-BE49-F238E27FC236}">
                <a16:creationId xmlns:a16="http://schemas.microsoft.com/office/drawing/2014/main" id="{D694DD71-1D9C-4995-A9BD-2A9C83A81E7E}"/>
              </a:ext>
            </a:extLst>
          </p:cNvPr>
          <p:cNvGrpSpPr/>
          <p:nvPr/>
        </p:nvGrpSpPr>
        <p:grpSpPr>
          <a:xfrm>
            <a:off x="569140" y="716812"/>
            <a:ext cx="2111351" cy="2082104"/>
            <a:chOff x="3292425" y="3664250"/>
            <a:chExt cx="397025" cy="391525"/>
          </a:xfrm>
        </p:grpSpPr>
        <p:sp>
          <p:nvSpPr>
            <p:cNvPr id="14" name="Google Shape;732;p37">
              <a:extLst>
                <a:ext uri="{FF2B5EF4-FFF2-40B4-BE49-F238E27FC236}">
                  <a16:creationId xmlns:a16="http://schemas.microsoft.com/office/drawing/2014/main" id="{0216FAE2-C7AC-4DF5-ABE6-37C1B1351D32}"/>
                </a:ext>
              </a:extLst>
            </p:cNvPr>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733;p37">
              <a:extLst>
                <a:ext uri="{FF2B5EF4-FFF2-40B4-BE49-F238E27FC236}">
                  <a16:creationId xmlns:a16="http://schemas.microsoft.com/office/drawing/2014/main" id="{2515C16F-5F24-4691-AC48-D4BB03B4B092}"/>
                </a:ext>
              </a:extLst>
            </p:cNvPr>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734;p37">
              <a:extLst>
                <a:ext uri="{FF2B5EF4-FFF2-40B4-BE49-F238E27FC236}">
                  <a16:creationId xmlns:a16="http://schemas.microsoft.com/office/drawing/2014/main" id="{C22B9C71-539E-4394-8034-337CB105DE13}"/>
                </a:ext>
              </a:extLst>
            </p:cNvPr>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FAFSA COMPLETION NUMBERS</a:t>
            </a:r>
            <a:endParaRPr dirty="0"/>
          </a:p>
        </p:txBody>
      </p:sp>
    </p:spTree>
    <p:extLst>
      <p:ext uri="{BB962C8B-B14F-4D97-AF65-F5344CB8AC3E}">
        <p14:creationId xmlns:p14="http://schemas.microsoft.com/office/powerpoint/2010/main" val="297411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0" name="Google Shape;731;p37">
            <a:extLst>
              <a:ext uri="{FF2B5EF4-FFF2-40B4-BE49-F238E27FC236}">
                <a16:creationId xmlns:a16="http://schemas.microsoft.com/office/drawing/2014/main" id="{DE24EC9E-476A-4698-A1FD-ADB3D39191FB}"/>
              </a:ext>
            </a:extLst>
          </p:cNvPr>
          <p:cNvGrpSpPr/>
          <p:nvPr/>
        </p:nvGrpSpPr>
        <p:grpSpPr>
          <a:xfrm>
            <a:off x="361015" y="613550"/>
            <a:ext cx="300746" cy="296580"/>
            <a:chOff x="3292425" y="3664250"/>
            <a:chExt cx="397025" cy="391525"/>
          </a:xfrm>
        </p:grpSpPr>
        <p:sp>
          <p:nvSpPr>
            <p:cNvPr id="11" name="Google Shape;732;p37">
              <a:extLst>
                <a:ext uri="{FF2B5EF4-FFF2-40B4-BE49-F238E27FC236}">
                  <a16:creationId xmlns:a16="http://schemas.microsoft.com/office/drawing/2014/main" id="{17163535-9E11-499E-806E-7A38E256EAC6}"/>
                </a:ext>
              </a:extLst>
            </p:cNvPr>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33;p37">
              <a:extLst>
                <a:ext uri="{FF2B5EF4-FFF2-40B4-BE49-F238E27FC236}">
                  <a16:creationId xmlns:a16="http://schemas.microsoft.com/office/drawing/2014/main" id="{16DF85F4-348A-426A-B92C-67791529D142}"/>
                </a:ext>
              </a:extLst>
            </p:cNvPr>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34;p37">
              <a:extLst>
                <a:ext uri="{FF2B5EF4-FFF2-40B4-BE49-F238E27FC236}">
                  <a16:creationId xmlns:a16="http://schemas.microsoft.com/office/drawing/2014/main" id="{C38B6248-47D8-49E6-A37F-6947E61859B0}"/>
                </a:ext>
              </a:extLst>
            </p:cNvPr>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NATIONAL/OHIO OVERVIEW OF FAFSA COMPLETIONS</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427184"/>
            <a:ext cx="8944036" cy="3638887"/>
          </a:xfrm>
        </p:spPr>
        <p:txBody>
          <a:bodyPr/>
          <a:lstStyle/>
          <a:p>
            <a:r>
              <a:rPr lang="en-US" sz="1800" dirty="0"/>
              <a:t>End of June – Class of 2019 was down 0.4% compared to Class of 2018 at national </a:t>
            </a:r>
            <a:r>
              <a:rPr lang="en-US" sz="1800" dirty="0" smtClean="0"/>
              <a:t>level</a:t>
            </a:r>
            <a:r>
              <a:rPr lang="en-US" sz="1800" dirty="0"/>
              <a:t/>
            </a:r>
            <a:br>
              <a:rPr lang="en-US" sz="1800" dirty="0"/>
            </a:br>
            <a:endParaRPr lang="en-US" sz="1050" dirty="0"/>
          </a:p>
          <a:p>
            <a:r>
              <a:rPr lang="en-US" sz="1800" dirty="0"/>
              <a:t>Only 13 states had an increase this </a:t>
            </a:r>
            <a:r>
              <a:rPr lang="en-US" sz="1800" dirty="0" smtClean="0"/>
              <a:t>year</a:t>
            </a:r>
            <a:r>
              <a:rPr lang="en-US" sz="1800" dirty="0"/>
              <a:t/>
            </a:r>
            <a:br>
              <a:rPr lang="en-US" sz="1800" dirty="0"/>
            </a:br>
            <a:endParaRPr lang="en-US" sz="1050" dirty="0"/>
          </a:p>
          <a:p>
            <a:r>
              <a:rPr lang="en-US" sz="1800" dirty="0"/>
              <a:t>End of June – Ohio was down 3.1% compared to Class of 2018</a:t>
            </a:r>
            <a:br>
              <a:rPr lang="en-US" sz="1800" dirty="0"/>
            </a:br>
            <a:endParaRPr lang="en-US" sz="1050" dirty="0"/>
          </a:p>
          <a:p>
            <a:r>
              <a:rPr lang="en-US" sz="1800" dirty="0"/>
              <a:t>End of June – Ohio has the 15</a:t>
            </a:r>
            <a:r>
              <a:rPr lang="en-US" sz="1800" baseline="30000" dirty="0"/>
              <a:t>th</a:t>
            </a:r>
            <a:r>
              <a:rPr lang="en-US" sz="1800" dirty="0"/>
              <a:t> highest completion rate in the country with 60.9% of the Class of 2019 (74,889 FAFSAs</a:t>
            </a:r>
            <a:r>
              <a:rPr lang="en-US" sz="1800" dirty="0" smtClean="0"/>
              <a:t>)</a:t>
            </a:r>
            <a:r>
              <a:rPr lang="en-US" sz="1800" dirty="0"/>
              <a:t/>
            </a:r>
            <a:br>
              <a:rPr lang="en-US" sz="1800" dirty="0"/>
            </a:br>
            <a:endParaRPr lang="en-US" sz="1050" dirty="0"/>
          </a:p>
          <a:p>
            <a:r>
              <a:rPr lang="en-US" sz="1800" dirty="0"/>
              <a:t>End of August – Ohio has the 14</a:t>
            </a:r>
            <a:r>
              <a:rPr lang="en-US" sz="1800" baseline="30000" dirty="0"/>
              <a:t>th</a:t>
            </a:r>
            <a:r>
              <a:rPr lang="en-US" sz="1800" dirty="0"/>
              <a:t> highest completion rate in the country with 65.7% of Class of 2019 (80,821 FAFSAs</a:t>
            </a:r>
            <a:r>
              <a:rPr lang="en-US" sz="1800" dirty="0" smtClean="0"/>
              <a:t>)</a:t>
            </a:r>
            <a:r>
              <a:rPr lang="en-US" sz="1800" dirty="0"/>
              <a:t/>
            </a:r>
            <a:br>
              <a:rPr lang="en-US" sz="1800" dirty="0"/>
            </a:br>
            <a:endParaRPr lang="en-US" sz="1050" dirty="0"/>
          </a:p>
          <a:p>
            <a:r>
              <a:rPr lang="en-US" sz="1800" dirty="0"/>
              <a:t>Almost 6,000 FAFSAs completed in July and </a:t>
            </a:r>
            <a:r>
              <a:rPr lang="en-US" sz="1800" dirty="0" smtClean="0"/>
              <a:t>August</a:t>
            </a:r>
            <a:endParaRPr lang="en-US" sz="1800" dirty="0"/>
          </a:p>
        </p:txBody>
      </p:sp>
    </p:spTree>
    <p:extLst>
      <p:ext uri="{BB962C8B-B14F-4D97-AF65-F5344CB8AC3E}">
        <p14:creationId xmlns:p14="http://schemas.microsoft.com/office/powerpoint/2010/main" val="382686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20" name="Google Shape;731;p37">
            <a:extLst>
              <a:ext uri="{FF2B5EF4-FFF2-40B4-BE49-F238E27FC236}">
                <a16:creationId xmlns:a16="http://schemas.microsoft.com/office/drawing/2014/main" id="{718B8F89-C7FA-4895-8ACF-CE730DAE03BF}"/>
              </a:ext>
            </a:extLst>
          </p:cNvPr>
          <p:cNvGrpSpPr/>
          <p:nvPr/>
        </p:nvGrpSpPr>
        <p:grpSpPr>
          <a:xfrm>
            <a:off x="361015" y="613550"/>
            <a:ext cx="300746" cy="296580"/>
            <a:chOff x="3292425" y="3664250"/>
            <a:chExt cx="397025" cy="391525"/>
          </a:xfrm>
        </p:grpSpPr>
        <p:sp>
          <p:nvSpPr>
            <p:cNvPr id="21" name="Google Shape;732;p37">
              <a:extLst>
                <a:ext uri="{FF2B5EF4-FFF2-40B4-BE49-F238E27FC236}">
                  <a16:creationId xmlns:a16="http://schemas.microsoft.com/office/drawing/2014/main" id="{45E2BA99-2BA4-4D9B-BD29-21A1F5797FB8}"/>
                </a:ext>
              </a:extLst>
            </p:cNvPr>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733;p37">
              <a:extLst>
                <a:ext uri="{FF2B5EF4-FFF2-40B4-BE49-F238E27FC236}">
                  <a16:creationId xmlns:a16="http://schemas.microsoft.com/office/drawing/2014/main" id="{B11B8631-00DB-42A0-9B23-888D10D7D2CA}"/>
                </a:ext>
              </a:extLst>
            </p:cNvPr>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734;p37">
              <a:extLst>
                <a:ext uri="{FF2B5EF4-FFF2-40B4-BE49-F238E27FC236}">
                  <a16:creationId xmlns:a16="http://schemas.microsoft.com/office/drawing/2014/main" id="{1155E998-86F6-4C72-B9F3-5A4E454DB9E8}"/>
                </a:ext>
              </a:extLst>
            </p:cNvPr>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18" name="Chart 17">
            <a:extLst>
              <a:ext uri="{FF2B5EF4-FFF2-40B4-BE49-F238E27FC236}">
                <a16:creationId xmlns:a16="http://schemas.microsoft.com/office/drawing/2014/main" id="{B1B1A9A0-B81E-4C90-883F-50740C5324B4}"/>
              </a:ext>
            </a:extLst>
          </p:cNvPr>
          <p:cNvGraphicFramePr/>
          <p:nvPr>
            <p:extLst>
              <p:ext uri="{D42A27DB-BD31-4B8C-83A1-F6EECF244321}">
                <p14:modId xmlns:p14="http://schemas.microsoft.com/office/powerpoint/2010/main" val="3901909683"/>
              </p:ext>
            </p:extLst>
          </p:nvPr>
        </p:nvGraphicFramePr>
        <p:xfrm>
          <a:off x="4362440" y="1376685"/>
          <a:ext cx="4365924" cy="32067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3C42BE1A-E6B9-42CE-A637-646D91471CBA}"/>
              </a:ext>
            </a:extLst>
          </p:cNvPr>
          <p:cNvGraphicFramePr/>
          <p:nvPr>
            <p:extLst>
              <p:ext uri="{D42A27DB-BD31-4B8C-83A1-F6EECF244321}">
                <p14:modId xmlns:p14="http://schemas.microsoft.com/office/powerpoint/2010/main" val="2617279001"/>
              </p:ext>
            </p:extLst>
          </p:nvPr>
        </p:nvGraphicFramePr>
        <p:xfrm>
          <a:off x="4184520" y="1776882"/>
          <a:ext cx="4114800" cy="2636519"/>
        </p:xfrm>
        <a:graphic>
          <a:graphicData uri="http://schemas.openxmlformats.org/drawingml/2006/chart">
            <c:chart xmlns:c="http://schemas.openxmlformats.org/drawingml/2006/chart" xmlns:r="http://schemas.openxmlformats.org/officeDocument/2006/relationships" r:id="rId4"/>
          </a:graphicData>
        </a:graphic>
      </p:graphicFrame>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NUMBER OF SCHOOLS LISTED ON FAFSA FORM</a:t>
            </a:r>
            <a:endParaRPr dirty="0"/>
          </a:p>
        </p:txBody>
      </p:sp>
      <p:graphicFrame>
        <p:nvGraphicFramePr>
          <p:cNvPr id="14" name="Chart 13">
            <a:extLst>
              <a:ext uri="{FF2B5EF4-FFF2-40B4-BE49-F238E27FC236}">
                <a16:creationId xmlns:a16="http://schemas.microsoft.com/office/drawing/2014/main" id="{7D2F4D3A-E2A4-42CD-BCEE-CBF5FBE7DA3A}"/>
              </a:ext>
            </a:extLst>
          </p:cNvPr>
          <p:cNvGraphicFramePr/>
          <p:nvPr>
            <p:extLst>
              <p:ext uri="{D42A27DB-BD31-4B8C-83A1-F6EECF244321}">
                <p14:modId xmlns:p14="http://schemas.microsoft.com/office/powerpoint/2010/main" val="2546196381"/>
              </p:ext>
            </p:extLst>
          </p:nvPr>
        </p:nvGraphicFramePr>
        <p:xfrm>
          <a:off x="346253" y="1376685"/>
          <a:ext cx="4114800" cy="320679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39DCE005-890B-4B0A-AE93-20395109C1A8}"/>
              </a:ext>
            </a:extLst>
          </p:cNvPr>
          <p:cNvSpPr txBox="1"/>
          <p:nvPr/>
        </p:nvSpPr>
        <p:spPr>
          <a:xfrm>
            <a:off x="3459247" y="2980080"/>
            <a:ext cx="547352" cy="338554"/>
          </a:xfrm>
          <a:prstGeom prst="rect">
            <a:avLst/>
          </a:prstGeom>
          <a:noFill/>
        </p:spPr>
        <p:txBody>
          <a:bodyPr wrap="square" rtlCol="0">
            <a:spAutoFit/>
          </a:bodyPr>
          <a:lstStyle/>
          <a:p>
            <a:pPr defTabSz="685800"/>
            <a:r>
              <a:rPr lang="en-US" sz="1600" b="1" dirty="0">
                <a:solidFill>
                  <a:srgbClr val="191918"/>
                </a:solidFill>
                <a:latin typeface="Roboto Condensed Light" panose="02000000000000000000" pitchFamily="2" charset="0"/>
                <a:ea typeface="Roboto Condensed Light" panose="02000000000000000000" pitchFamily="2" charset="0"/>
              </a:rPr>
              <a:t>75%</a:t>
            </a:r>
          </a:p>
        </p:txBody>
      </p:sp>
      <p:sp>
        <p:nvSpPr>
          <p:cNvPr id="16" name="TextBox 15">
            <a:extLst>
              <a:ext uri="{FF2B5EF4-FFF2-40B4-BE49-F238E27FC236}">
                <a16:creationId xmlns:a16="http://schemas.microsoft.com/office/drawing/2014/main" id="{B5B8960E-9875-4705-9B02-B1C34E131B52}"/>
              </a:ext>
            </a:extLst>
          </p:cNvPr>
          <p:cNvSpPr txBox="1"/>
          <p:nvPr/>
        </p:nvSpPr>
        <p:spPr>
          <a:xfrm>
            <a:off x="950793" y="2474076"/>
            <a:ext cx="632287" cy="338554"/>
          </a:xfrm>
          <a:prstGeom prst="rect">
            <a:avLst/>
          </a:prstGeom>
          <a:noFill/>
        </p:spPr>
        <p:txBody>
          <a:bodyPr wrap="square" rtlCol="0">
            <a:spAutoFit/>
          </a:bodyPr>
          <a:lstStyle/>
          <a:p>
            <a:pPr defTabSz="685800"/>
            <a:r>
              <a:rPr lang="en-US" sz="1600" b="1" dirty="0">
                <a:solidFill>
                  <a:srgbClr val="191918"/>
                </a:solidFill>
                <a:latin typeface="Roboto Condensed Light" panose="02000000000000000000" pitchFamily="2" charset="0"/>
                <a:ea typeface="Roboto Condensed Light" panose="02000000000000000000" pitchFamily="2" charset="0"/>
              </a:rPr>
              <a:t>16%</a:t>
            </a:r>
          </a:p>
        </p:txBody>
      </p:sp>
      <p:sp>
        <p:nvSpPr>
          <p:cNvPr id="17" name="TextBox 16">
            <a:extLst>
              <a:ext uri="{FF2B5EF4-FFF2-40B4-BE49-F238E27FC236}">
                <a16:creationId xmlns:a16="http://schemas.microsoft.com/office/drawing/2014/main" id="{C355AC27-6787-4558-89AF-CB74A6E964F3}"/>
              </a:ext>
            </a:extLst>
          </p:cNvPr>
          <p:cNvSpPr txBox="1"/>
          <p:nvPr/>
        </p:nvSpPr>
        <p:spPr>
          <a:xfrm>
            <a:off x="1738635" y="1821331"/>
            <a:ext cx="657461" cy="338554"/>
          </a:xfrm>
          <a:prstGeom prst="rect">
            <a:avLst/>
          </a:prstGeom>
          <a:noFill/>
        </p:spPr>
        <p:txBody>
          <a:bodyPr wrap="square" rtlCol="0">
            <a:spAutoFit/>
          </a:bodyPr>
          <a:lstStyle/>
          <a:p>
            <a:pPr defTabSz="685800"/>
            <a:r>
              <a:rPr lang="en-US" sz="1600" b="1" dirty="0">
                <a:solidFill>
                  <a:srgbClr val="191918"/>
                </a:solidFill>
                <a:latin typeface="Roboto Condensed Light" panose="02000000000000000000" pitchFamily="2" charset="0"/>
                <a:ea typeface="Roboto Condensed Light" panose="02000000000000000000" pitchFamily="2" charset="0"/>
              </a:rPr>
              <a:t>9%</a:t>
            </a:r>
          </a:p>
        </p:txBody>
      </p:sp>
    </p:spTree>
    <p:extLst>
      <p:ext uri="{BB962C8B-B14F-4D97-AF65-F5344CB8AC3E}">
        <p14:creationId xmlns:p14="http://schemas.microsoft.com/office/powerpoint/2010/main" val="121219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a:t>
            </a:r>
            <a:r>
              <a:rPr lang="en-US" dirty="0"/>
              <a:t>BOUT OASFAA AND THIS PRESENTATION</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99982" y="1581215"/>
            <a:ext cx="8944036" cy="3169710"/>
          </a:xfrm>
        </p:spPr>
        <p:txBody>
          <a:bodyPr/>
          <a:lstStyle/>
          <a:p>
            <a:r>
              <a:rPr lang="en-US" sz="1800" dirty="0"/>
              <a:t>OASFAA is a non-profit organization comprised of financial aid professionals. OASFAA Outreach is an all-volunteer </a:t>
            </a:r>
            <a:r>
              <a:rPr lang="en-US" sz="1800" dirty="0" smtClean="0"/>
              <a:t>committee </a:t>
            </a:r>
            <a:endParaRPr lang="en-US" sz="1800" dirty="0"/>
          </a:p>
          <a:p>
            <a:pPr marL="101600" indent="0">
              <a:buNone/>
            </a:pPr>
            <a:endParaRPr lang="en-US" sz="1050" dirty="0"/>
          </a:p>
          <a:p>
            <a:r>
              <a:rPr lang="en-US" sz="1800" dirty="0"/>
              <a:t>OASFAA has provided the information today as a free service to </a:t>
            </a:r>
            <a:r>
              <a:rPr lang="en-US" sz="1800" dirty="0" smtClean="0"/>
              <a:t>counselors</a:t>
            </a:r>
            <a:endParaRPr lang="en-US" sz="1800" dirty="0"/>
          </a:p>
          <a:p>
            <a:endParaRPr lang="en-US" sz="1050" dirty="0"/>
          </a:p>
          <a:p>
            <a:r>
              <a:rPr lang="en-US" sz="1800" dirty="0"/>
              <a:t>You have permission to copy and distribute these materials to your students and families. Charges may not be assessed for the material or for the information presented.  Permission must be granted for other use of this information or these materials. Contact the OASFAA Outreach Chairperson(s) listed on the OASFAA website or e-mail the OASFAA Outreach Committee at: </a:t>
            </a:r>
            <a:r>
              <a:rPr lang="en-US" sz="1800" u="sng" dirty="0" smtClean="0">
                <a:solidFill>
                  <a:srgbClr val="0066FF"/>
                </a:solidFill>
              </a:rPr>
              <a:t>outreach@oasfaa.org</a:t>
            </a:r>
            <a:endParaRPr lang="en-US" sz="1800" dirty="0">
              <a:solidFill>
                <a:srgbClr val="0066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741;p37">
            <a:extLst>
              <a:ext uri="{FF2B5EF4-FFF2-40B4-BE49-F238E27FC236}">
                <a16:creationId xmlns:a16="http://schemas.microsoft.com/office/drawing/2014/main" id="{4727372D-A734-4DB4-9344-FD0024931542}"/>
              </a:ext>
            </a:extLst>
          </p:cNvPr>
          <p:cNvGrpSpPr/>
          <p:nvPr/>
        </p:nvGrpSpPr>
        <p:grpSpPr>
          <a:xfrm>
            <a:off x="336576" y="647211"/>
            <a:ext cx="333016" cy="241699"/>
            <a:chOff x="4604550" y="3714775"/>
            <a:chExt cx="439625" cy="319075"/>
          </a:xfrm>
        </p:grpSpPr>
        <p:sp>
          <p:nvSpPr>
            <p:cNvPr id="9" name="Google Shape;742;p37">
              <a:extLst>
                <a:ext uri="{FF2B5EF4-FFF2-40B4-BE49-F238E27FC236}">
                  <a16:creationId xmlns:a16="http://schemas.microsoft.com/office/drawing/2014/main" id="{25B3587C-5339-4FE1-B977-666341680998}"/>
                </a:ext>
              </a:extLst>
            </p:cNvPr>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743;p37">
              <a:extLst>
                <a:ext uri="{FF2B5EF4-FFF2-40B4-BE49-F238E27FC236}">
                  <a16:creationId xmlns:a16="http://schemas.microsoft.com/office/drawing/2014/main" id="{B2A24DA4-5A88-4BC5-A427-B4E3D2E098EC}"/>
                </a:ext>
              </a:extLst>
            </p:cNvPr>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TRACKING FAFSA COMPLETION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427184"/>
            <a:ext cx="8944036" cy="3638887"/>
          </a:xfrm>
        </p:spPr>
        <p:txBody>
          <a:bodyPr/>
          <a:lstStyle/>
          <a:p>
            <a:r>
              <a:rPr lang="en-US" sz="1800" dirty="0"/>
              <a:t>To look at aggregate number and comparison options:</a:t>
            </a:r>
          </a:p>
          <a:p>
            <a:pPr lvl="1"/>
            <a:r>
              <a:rPr lang="en-US" sz="1800" dirty="0">
                <a:hlinkClick r:id="rId3"/>
              </a:rPr>
              <a:t>www.formyourfuture.org/fafsa-tracker</a:t>
            </a:r>
            <a:r>
              <a:rPr lang="en-US" sz="1800" dirty="0"/>
              <a:t> </a:t>
            </a:r>
            <a:br>
              <a:rPr lang="en-US" sz="1800" dirty="0"/>
            </a:br>
            <a:endParaRPr lang="en-US" sz="1800" dirty="0"/>
          </a:p>
          <a:p>
            <a:r>
              <a:rPr lang="en-US" sz="1800" dirty="0"/>
              <a:t>Compare this year versus last year at the state, city, district or building level</a:t>
            </a:r>
          </a:p>
          <a:p>
            <a:pPr lvl="1"/>
            <a:r>
              <a:rPr lang="en-US" sz="1800" dirty="0"/>
              <a:t>To look at student level data for Ohio: </a:t>
            </a:r>
            <a:r>
              <a:rPr lang="en-US" sz="1800" dirty="0">
                <a:hlinkClick r:id="rId4"/>
              </a:rPr>
              <a:t>https://www.ohio-k12.help/fafsa/</a:t>
            </a:r>
            <a:r>
              <a:rPr lang="en-US" sz="1800" dirty="0"/>
              <a:t> </a:t>
            </a:r>
            <a:br>
              <a:rPr lang="en-US" sz="1800" dirty="0"/>
            </a:br>
            <a:endParaRPr lang="en-US" sz="1800" dirty="0"/>
          </a:p>
          <a:p>
            <a:r>
              <a:rPr lang="en-US" sz="1800" dirty="0"/>
              <a:t>Need Data sharing agreement signed by Superintendent</a:t>
            </a:r>
          </a:p>
          <a:p>
            <a:pPr lvl="1"/>
            <a:r>
              <a:rPr lang="en-US" sz="1800" dirty="0"/>
              <a:t>Site indicates that 2020-2021 FAFSA data will be available in early October</a:t>
            </a:r>
            <a:br>
              <a:rPr lang="en-US" sz="1800" dirty="0"/>
            </a:br>
            <a:endParaRPr lang="en-US" sz="1800" dirty="0"/>
          </a:p>
          <a:p>
            <a:r>
              <a:rPr lang="en-US" sz="1800" dirty="0"/>
              <a:t>Do you get student level data at your school?</a:t>
            </a:r>
          </a:p>
        </p:txBody>
      </p:sp>
    </p:spTree>
    <p:extLst>
      <p:ext uri="{BB962C8B-B14F-4D97-AF65-F5344CB8AC3E}">
        <p14:creationId xmlns:p14="http://schemas.microsoft.com/office/powerpoint/2010/main" val="2211760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6" name="Picture 5">
            <a:extLst>
              <a:ext uri="{FF2B5EF4-FFF2-40B4-BE49-F238E27FC236}">
                <a16:creationId xmlns:a16="http://schemas.microsoft.com/office/drawing/2014/main" id="{F8EC1FED-D7CE-413D-A71D-96DC34076FAD}"/>
              </a:ext>
            </a:extLst>
          </p:cNvPr>
          <p:cNvPicPr>
            <a:picLocks noChangeAspect="1"/>
          </p:cNvPicPr>
          <p:nvPr/>
        </p:nvPicPr>
        <p:blipFill>
          <a:blip r:embed="rId3"/>
          <a:stretch>
            <a:fillRect/>
          </a:stretch>
        </p:blipFill>
        <p:spPr>
          <a:xfrm>
            <a:off x="369777" y="0"/>
            <a:ext cx="8404446" cy="5143500"/>
          </a:xfrm>
          <a:prstGeom prst="rect">
            <a:avLst/>
          </a:prstGeom>
        </p:spPr>
      </p:pic>
      <p:sp>
        <p:nvSpPr>
          <p:cNvPr id="2" name="Rectangle 1">
            <a:extLst>
              <a:ext uri="{FF2B5EF4-FFF2-40B4-BE49-F238E27FC236}">
                <a16:creationId xmlns:a16="http://schemas.microsoft.com/office/drawing/2014/main" id="{073175F4-1593-4443-8DBD-55210DE96FEF}"/>
              </a:ext>
            </a:extLst>
          </p:cNvPr>
          <p:cNvSpPr/>
          <p:nvPr/>
        </p:nvSpPr>
        <p:spPr>
          <a:xfrm>
            <a:off x="8774223" y="4638368"/>
            <a:ext cx="369777" cy="302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5239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4" name="Picture 3">
            <a:extLst>
              <a:ext uri="{FF2B5EF4-FFF2-40B4-BE49-F238E27FC236}">
                <a16:creationId xmlns:a16="http://schemas.microsoft.com/office/drawing/2014/main" id="{0C9CF8D2-EF86-4A40-9856-1BFEEB77B08C}"/>
              </a:ext>
            </a:extLst>
          </p:cNvPr>
          <p:cNvPicPr>
            <a:picLocks noChangeAspect="1"/>
          </p:cNvPicPr>
          <p:nvPr/>
        </p:nvPicPr>
        <p:blipFill>
          <a:blip r:embed="rId3"/>
          <a:stretch>
            <a:fillRect/>
          </a:stretch>
        </p:blipFill>
        <p:spPr>
          <a:xfrm>
            <a:off x="1172757" y="0"/>
            <a:ext cx="6798485" cy="5143500"/>
          </a:xfrm>
          <a:prstGeom prst="rect">
            <a:avLst/>
          </a:prstGeom>
        </p:spPr>
      </p:pic>
    </p:spTree>
    <p:extLst>
      <p:ext uri="{BB962C8B-B14F-4D97-AF65-F5344CB8AC3E}">
        <p14:creationId xmlns:p14="http://schemas.microsoft.com/office/powerpoint/2010/main" val="1548417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7" name="Google Shape;571;p37">
            <a:extLst>
              <a:ext uri="{FF2B5EF4-FFF2-40B4-BE49-F238E27FC236}">
                <a16:creationId xmlns:a16="http://schemas.microsoft.com/office/drawing/2014/main" id="{9B923FB4-ADBF-4809-893B-2A115FD807B5}"/>
              </a:ext>
            </a:extLst>
          </p:cNvPr>
          <p:cNvGrpSpPr/>
          <p:nvPr/>
        </p:nvGrpSpPr>
        <p:grpSpPr>
          <a:xfrm>
            <a:off x="569140" y="646821"/>
            <a:ext cx="1731608" cy="2111610"/>
            <a:chOff x="596350" y="929175"/>
            <a:chExt cx="407950" cy="497475"/>
          </a:xfrm>
        </p:grpSpPr>
        <p:sp>
          <p:nvSpPr>
            <p:cNvPr id="8" name="Google Shape;572;p37">
              <a:extLst>
                <a:ext uri="{FF2B5EF4-FFF2-40B4-BE49-F238E27FC236}">
                  <a16:creationId xmlns:a16="http://schemas.microsoft.com/office/drawing/2014/main" id="{228A0C04-C7A5-432A-9C1C-7DEA773FEE75}"/>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73;p37">
              <a:extLst>
                <a:ext uri="{FF2B5EF4-FFF2-40B4-BE49-F238E27FC236}">
                  <a16:creationId xmlns:a16="http://schemas.microsoft.com/office/drawing/2014/main" id="{C5849C87-E383-4D97-A4E0-7FB41BA422B4}"/>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74;p37">
              <a:extLst>
                <a:ext uri="{FF2B5EF4-FFF2-40B4-BE49-F238E27FC236}">
                  <a16:creationId xmlns:a16="http://schemas.microsoft.com/office/drawing/2014/main" id="{670EBCC5-037F-4671-B726-E839ECB29C59}"/>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75;p37">
              <a:extLst>
                <a:ext uri="{FF2B5EF4-FFF2-40B4-BE49-F238E27FC236}">
                  <a16:creationId xmlns:a16="http://schemas.microsoft.com/office/drawing/2014/main" id="{0B3E30DF-CAAB-47AE-981D-B9415315D191}"/>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76;p37">
              <a:extLst>
                <a:ext uri="{FF2B5EF4-FFF2-40B4-BE49-F238E27FC236}">
                  <a16:creationId xmlns:a16="http://schemas.microsoft.com/office/drawing/2014/main" id="{05A4CDC8-54C0-4C0A-87BF-9F46DFBFADAC}"/>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7;p37">
              <a:extLst>
                <a:ext uri="{FF2B5EF4-FFF2-40B4-BE49-F238E27FC236}">
                  <a16:creationId xmlns:a16="http://schemas.microsoft.com/office/drawing/2014/main" id="{E1F289BD-F49B-44CC-9C50-96468143ED07}"/>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8;p37">
              <a:extLst>
                <a:ext uri="{FF2B5EF4-FFF2-40B4-BE49-F238E27FC236}">
                  <a16:creationId xmlns:a16="http://schemas.microsoft.com/office/drawing/2014/main" id="{20DEAD88-33C8-446A-9AC3-C754982EB2F1}"/>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FEDERAL VERIFICATION</a:t>
            </a:r>
            <a:endParaRPr dirty="0"/>
          </a:p>
        </p:txBody>
      </p:sp>
    </p:spTree>
    <p:extLst>
      <p:ext uri="{BB962C8B-B14F-4D97-AF65-F5344CB8AC3E}">
        <p14:creationId xmlns:p14="http://schemas.microsoft.com/office/powerpoint/2010/main" val="150688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368192"/>
            <a:ext cx="8944036" cy="3638887"/>
          </a:xfrm>
        </p:spPr>
        <p:txBody>
          <a:bodyPr/>
          <a:lstStyle/>
          <a:p>
            <a:pPr marL="101600" indent="0">
              <a:buNone/>
            </a:pPr>
            <a:r>
              <a:rPr lang="en-US" sz="1800" b="1" dirty="0"/>
              <a:t>Selection</a:t>
            </a:r>
          </a:p>
          <a:p>
            <a:r>
              <a:rPr lang="en-US" sz="1800" dirty="0"/>
              <a:t>Roughly 1/3 of FAFSAs get selected for verification by the U.S. Department of </a:t>
            </a:r>
            <a:r>
              <a:rPr lang="en-US" sz="1800" dirty="0" smtClean="0"/>
              <a:t>Education</a:t>
            </a:r>
            <a:r>
              <a:rPr lang="en-US" sz="1800" dirty="0"/>
              <a:t/>
            </a:r>
            <a:br>
              <a:rPr lang="en-US" sz="1800" dirty="0"/>
            </a:br>
            <a:endParaRPr lang="en-US" sz="1050" dirty="0"/>
          </a:p>
          <a:p>
            <a:r>
              <a:rPr lang="en-US" sz="1800" dirty="0"/>
              <a:t>If selected, commonly requested documentation includes:</a:t>
            </a:r>
          </a:p>
          <a:p>
            <a:pPr lvl="1"/>
            <a:r>
              <a:rPr lang="en-US" sz="1600" dirty="0"/>
              <a:t>Verification Worksheet (these can look different across varying colleges and universities)</a:t>
            </a:r>
          </a:p>
          <a:p>
            <a:pPr lvl="1"/>
            <a:r>
              <a:rPr lang="en-US" sz="1600" dirty="0"/>
              <a:t>Tax Return Transcript* for parents/student if they filed 2018 taxes or a signed copy of the 2018 income tax return</a:t>
            </a:r>
          </a:p>
          <a:p>
            <a:pPr lvl="1"/>
            <a:r>
              <a:rPr lang="en-US" sz="1600" dirty="0"/>
              <a:t>W-2(s) for parents/students if they worked in 2018 but didn’t file taxes</a:t>
            </a:r>
          </a:p>
          <a:p>
            <a:pPr lvl="1"/>
            <a:r>
              <a:rPr lang="en-US" sz="1600" dirty="0"/>
              <a:t>Verification of Non-Filing Letter for parents and independent students who did not file 2018 taxes –  </a:t>
            </a:r>
            <a:br>
              <a:rPr lang="en-US" sz="1600" dirty="0"/>
            </a:br>
            <a:r>
              <a:rPr lang="en-US" sz="1600" dirty="0"/>
              <a:t>this is NOT needed for depended students</a:t>
            </a:r>
          </a:p>
          <a:p>
            <a:pPr marL="558800" lvl="1" indent="0">
              <a:buNone/>
            </a:pPr>
            <a:r>
              <a:rPr lang="en-US" sz="1600" dirty="0"/>
              <a:t>	            </a:t>
            </a:r>
            <a:r>
              <a:rPr lang="en-US" sz="1400" i="1" dirty="0"/>
              <a:t>*If IRS DRT was used, Tax Return Transcripts are not required for that person</a:t>
            </a:r>
          </a:p>
        </p:txBody>
      </p:sp>
    </p:spTree>
    <p:extLst>
      <p:ext uri="{BB962C8B-B14F-4D97-AF65-F5344CB8AC3E}">
        <p14:creationId xmlns:p14="http://schemas.microsoft.com/office/powerpoint/2010/main" val="3872917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353445"/>
            <a:ext cx="8944036" cy="3638887"/>
          </a:xfrm>
        </p:spPr>
        <p:txBody>
          <a:bodyPr/>
          <a:lstStyle/>
          <a:p>
            <a:pPr marL="101600" indent="0">
              <a:buNone/>
            </a:pPr>
            <a:r>
              <a:rPr lang="en-US" sz="1800" b="1" dirty="0" smtClean="0"/>
              <a:t>Federal Income </a:t>
            </a:r>
            <a:r>
              <a:rPr lang="en-US" sz="1800" b="1" dirty="0"/>
              <a:t>Tax Return</a:t>
            </a:r>
          </a:p>
          <a:p>
            <a:pPr marL="101600" indent="0">
              <a:buNone/>
            </a:pPr>
            <a:r>
              <a:rPr lang="en-US" sz="1800" dirty="0"/>
              <a:t>Institutions may accept a signed copy of the </a:t>
            </a:r>
            <a:r>
              <a:rPr lang="en-US" sz="1800" dirty="0" smtClean="0"/>
              <a:t>federal income </a:t>
            </a:r>
            <a:r>
              <a:rPr lang="en-US" sz="1800" dirty="0"/>
              <a:t>tax return for the applicable tax year that the tax filer submitted to the IRS or other relevant tax </a:t>
            </a:r>
            <a:r>
              <a:rPr lang="en-US" sz="1800" dirty="0" smtClean="0"/>
              <a:t>authorities</a:t>
            </a:r>
            <a:r>
              <a:rPr lang="en-US" sz="1800" dirty="0"/>
              <a:t> </a:t>
            </a:r>
            <a:r>
              <a:rPr lang="en-US" sz="1800" dirty="0" smtClean="0"/>
              <a:t>(This </a:t>
            </a:r>
            <a:r>
              <a:rPr lang="en-US" sz="1800" dirty="0"/>
              <a:t>includes a signed copy of the income tax return for amended tax filers and victims of identity </a:t>
            </a:r>
            <a:r>
              <a:rPr lang="en-US" sz="1800" dirty="0" smtClean="0"/>
              <a:t>theft)</a:t>
            </a:r>
            <a:endParaRPr lang="en-US" sz="1800" dirty="0"/>
          </a:p>
          <a:p>
            <a:pPr lvl="1"/>
            <a:r>
              <a:rPr lang="en-US" sz="1800" dirty="0"/>
              <a:t>Via online account creation or request to be mailed</a:t>
            </a:r>
            <a:br>
              <a:rPr lang="en-US" sz="1800" dirty="0"/>
            </a:br>
            <a:endParaRPr lang="en-US" sz="1050" dirty="0"/>
          </a:p>
          <a:p>
            <a:pPr marL="101600" indent="0">
              <a:buNone/>
            </a:pPr>
            <a:r>
              <a:rPr lang="en-US" sz="1800" b="1" dirty="0"/>
              <a:t>Documentation</a:t>
            </a:r>
            <a:endParaRPr lang="en-US" sz="1050" b="1" dirty="0"/>
          </a:p>
          <a:p>
            <a:pPr marL="101600" indent="0">
              <a:buNone/>
            </a:pPr>
            <a:r>
              <a:rPr lang="en-US" sz="1600" dirty="0"/>
              <a:t>IRS Tax Return Transcripts can be requested at </a:t>
            </a:r>
            <a:r>
              <a:rPr lang="en-US" sz="1600" dirty="0">
                <a:hlinkClick r:id="rId3"/>
              </a:rPr>
              <a:t>https://www.irs.gov/individuals/get-transcript</a:t>
            </a:r>
            <a:r>
              <a:rPr lang="en-US" sz="1600" dirty="0"/>
              <a:t> or 1-800-908-9946</a:t>
            </a:r>
          </a:p>
          <a:p>
            <a:pPr lvl="1"/>
            <a:r>
              <a:rPr lang="en-US" sz="1600" dirty="0"/>
              <a:t>Via online account creation or request to be mailed</a:t>
            </a:r>
          </a:p>
          <a:p>
            <a:pPr lvl="1"/>
            <a:r>
              <a:rPr lang="en-US" sz="1600" dirty="0"/>
              <a:t>Can no longer have Tax Return Transcripts mailed to a third party (i.e. directly to </a:t>
            </a:r>
            <a:br>
              <a:rPr lang="en-US" sz="1600" dirty="0"/>
            </a:br>
            <a:r>
              <a:rPr lang="en-US" sz="1600" dirty="0"/>
              <a:t>the college or university)	</a:t>
            </a:r>
            <a:endParaRPr lang="en-US" sz="1400" i="1" dirty="0"/>
          </a:p>
        </p:txBody>
      </p:sp>
    </p:spTree>
    <p:extLst>
      <p:ext uri="{BB962C8B-B14F-4D97-AF65-F5344CB8AC3E}">
        <p14:creationId xmlns:p14="http://schemas.microsoft.com/office/powerpoint/2010/main" val="3443729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353445"/>
            <a:ext cx="8944036" cy="3638887"/>
          </a:xfrm>
        </p:spPr>
        <p:txBody>
          <a:bodyPr/>
          <a:lstStyle/>
          <a:p>
            <a:pPr marL="101600" indent="0">
              <a:buNone/>
            </a:pPr>
            <a:r>
              <a:rPr lang="en-US" sz="1800" b="1" dirty="0"/>
              <a:t>Documentation (Continued)</a:t>
            </a:r>
          </a:p>
          <a:p>
            <a:r>
              <a:rPr lang="en-US" sz="1800" dirty="0"/>
              <a:t>Verification of Non-Filing Letters can be requested by completing an IRS Form 4506-T and faxing or mailing it to the </a:t>
            </a:r>
            <a:r>
              <a:rPr lang="en-US" sz="1800" dirty="0" smtClean="0"/>
              <a:t>IRS</a:t>
            </a:r>
            <a:endParaRPr lang="en-US" sz="1800" dirty="0"/>
          </a:p>
          <a:p>
            <a:pPr lvl="1"/>
            <a:r>
              <a:rPr lang="en-US" sz="1600" dirty="0"/>
              <a:t>Individuals who are unable to obtain verification of non-filing from the IRS or other relevant tax authority and, based upon the institution’s determination, may accept a signed statement certifying that the individual attempted to obtain the verification of non-filing from the IRS or other relevant tax authority and was unable to obtain the required </a:t>
            </a:r>
            <a:r>
              <a:rPr lang="en-US" sz="1600" dirty="0" smtClean="0"/>
              <a:t>documentation</a:t>
            </a:r>
            <a:endParaRPr lang="en-US" sz="1600" dirty="0"/>
          </a:p>
          <a:p>
            <a:pPr marL="558800" lvl="1" indent="0">
              <a:buNone/>
            </a:pPr>
            <a:endParaRPr lang="en-US" sz="1050" dirty="0"/>
          </a:p>
          <a:p>
            <a:r>
              <a:rPr lang="en-US" sz="1800" dirty="0"/>
              <a:t>For IRS extension filers, the signed statement must also indicate that the individual has not filed a 2018 income tax return and list the sources of any 2018 income, and the amount of income from each </a:t>
            </a:r>
            <a:r>
              <a:rPr lang="en-US" sz="1800" dirty="0" smtClean="0"/>
              <a:t>source</a:t>
            </a:r>
            <a:r>
              <a:rPr lang="en-US" sz="1600" dirty="0"/>
              <a:t>	</a:t>
            </a:r>
            <a:endParaRPr lang="en-US" sz="1400" i="1" dirty="0"/>
          </a:p>
        </p:txBody>
      </p:sp>
    </p:spTree>
    <p:extLst>
      <p:ext uri="{BB962C8B-B14F-4D97-AF65-F5344CB8AC3E}">
        <p14:creationId xmlns:p14="http://schemas.microsoft.com/office/powerpoint/2010/main" val="2634305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 ISSUES</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449307"/>
            <a:ext cx="8944036" cy="3638887"/>
          </a:xfrm>
        </p:spPr>
        <p:txBody>
          <a:bodyPr/>
          <a:lstStyle/>
          <a:p>
            <a:pPr marL="101600" indent="0">
              <a:buNone/>
            </a:pPr>
            <a:r>
              <a:rPr lang="en-US" sz="1800" b="1" dirty="0"/>
              <a:t>“Will File” 2018 Taxes</a:t>
            </a:r>
          </a:p>
          <a:p>
            <a:r>
              <a:rPr lang="en-US" sz="1800" dirty="0"/>
              <a:t>If selected for verification…</a:t>
            </a:r>
          </a:p>
          <a:p>
            <a:pPr lvl="1"/>
            <a:r>
              <a:rPr lang="en-US" sz="1600" dirty="0"/>
              <a:t>School must verify that student/parent did file</a:t>
            </a:r>
          </a:p>
          <a:p>
            <a:pPr lvl="1"/>
            <a:r>
              <a:rPr lang="en-US" sz="1600" dirty="0"/>
              <a:t>Schools are only permitted to accept extensions beyond the standard </a:t>
            </a:r>
            <a:r>
              <a:rPr lang="en-US" sz="1600" dirty="0" smtClean="0"/>
              <a:t>6-month </a:t>
            </a:r>
            <a:r>
              <a:rPr lang="en-US" sz="1600" dirty="0"/>
              <a:t>extension</a:t>
            </a:r>
          </a:p>
          <a:p>
            <a:pPr lvl="2">
              <a:buFont typeface="Courier New" panose="02070309020205020404" pitchFamily="49" charset="0"/>
              <a:buChar char="o"/>
            </a:pPr>
            <a:r>
              <a:rPr lang="en-US" sz="1500" dirty="0"/>
              <a:t>HEROES Act (Individual called upon for Active Duty or National Guard Duty) </a:t>
            </a:r>
            <a:r>
              <a:rPr lang="en-US" sz="1500" b="1" dirty="0"/>
              <a:t>or</a:t>
            </a:r>
            <a:endParaRPr lang="en-US" sz="1500" dirty="0"/>
          </a:p>
          <a:p>
            <a:pPr lvl="2">
              <a:buFont typeface="Courier New" panose="02070309020205020404" pitchFamily="49" charset="0"/>
              <a:buChar char="o"/>
            </a:pPr>
            <a:r>
              <a:rPr lang="en-US" sz="1500" dirty="0"/>
              <a:t>IRS Letter of Approval for extension beyond 6-months</a:t>
            </a:r>
          </a:p>
          <a:p>
            <a:pPr marL="558800" lvl="1" indent="0">
              <a:buNone/>
            </a:pPr>
            <a:endParaRPr lang="en-US" sz="1050" dirty="0"/>
          </a:p>
          <a:p>
            <a:r>
              <a:rPr lang="en-US" sz="1800" dirty="0"/>
              <a:t>If not federally selected, a school may choose to </a:t>
            </a:r>
            <a:r>
              <a:rPr lang="en-US" sz="1800" b="1" dirty="0"/>
              <a:t>institutionally select </a:t>
            </a:r>
            <a:r>
              <a:rPr lang="en-US" sz="1800" dirty="0"/>
              <a:t>the FAFSA for verification.</a:t>
            </a:r>
            <a:r>
              <a:rPr lang="en-US" sz="1600" dirty="0"/>
              <a:t>	</a:t>
            </a:r>
            <a:endParaRPr lang="en-US" sz="1400" i="1" dirty="0"/>
          </a:p>
        </p:txBody>
      </p:sp>
    </p:spTree>
    <p:extLst>
      <p:ext uri="{BB962C8B-B14F-4D97-AF65-F5344CB8AC3E}">
        <p14:creationId xmlns:p14="http://schemas.microsoft.com/office/powerpoint/2010/main" val="3398473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 ISSUES</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449307"/>
            <a:ext cx="8944036" cy="3638887"/>
          </a:xfrm>
        </p:spPr>
        <p:txBody>
          <a:bodyPr/>
          <a:lstStyle/>
          <a:p>
            <a:pPr marL="101600" indent="0">
              <a:buNone/>
            </a:pPr>
            <a:r>
              <a:rPr lang="en-US" sz="1800" b="1" dirty="0"/>
              <a:t>Head of Household</a:t>
            </a:r>
          </a:p>
          <a:p>
            <a:r>
              <a:rPr lang="en-US" sz="1800" dirty="0"/>
              <a:t>If married, parents </a:t>
            </a:r>
            <a:r>
              <a:rPr lang="en-US" sz="1800" b="1" dirty="0"/>
              <a:t>cannot</a:t>
            </a:r>
            <a:r>
              <a:rPr lang="en-US" sz="1800" dirty="0"/>
              <a:t> file taxes with a Head of Household filing status. However, an exception to this general rule exists…</a:t>
            </a:r>
          </a:p>
          <a:p>
            <a:endParaRPr lang="en-US" sz="1050" dirty="0"/>
          </a:p>
          <a:p>
            <a:r>
              <a:rPr lang="en-US" sz="1800" dirty="0"/>
              <a:t>If </a:t>
            </a:r>
            <a:r>
              <a:rPr lang="en-US" dirty="0"/>
              <a:t>parents are “considered unmarried” they </a:t>
            </a:r>
            <a:r>
              <a:rPr lang="en-US" b="1" dirty="0"/>
              <a:t>can</a:t>
            </a:r>
            <a:r>
              <a:rPr lang="en-US" dirty="0"/>
              <a:t> file Head of </a:t>
            </a:r>
            <a:r>
              <a:rPr lang="en-US" dirty="0" smtClean="0"/>
              <a:t>Household</a:t>
            </a:r>
            <a:endParaRPr lang="en-US" dirty="0"/>
          </a:p>
          <a:p>
            <a:pPr lvl="1"/>
            <a:r>
              <a:rPr lang="en-US" sz="1600" dirty="0"/>
              <a:t>While not the only requirement to be “considered unmarried,” </a:t>
            </a:r>
            <a:r>
              <a:rPr lang="en-US" sz="1600" b="1" dirty="0"/>
              <a:t>parents cannot be living or have lived in the same household for the last 6-months</a:t>
            </a:r>
            <a:r>
              <a:rPr lang="en-US" sz="1600" dirty="0"/>
              <a:t> (of the tax year</a:t>
            </a:r>
            <a:r>
              <a:rPr lang="en-US" sz="1600" dirty="0" smtClean="0"/>
              <a:t>)</a:t>
            </a:r>
            <a:r>
              <a:rPr lang="en-US" sz="1600" dirty="0"/>
              <a:t/>
            </a:r>
            <a:br>
              <a:rPr lang="en-US" sz="1600" dirty="0"/>
            </a:br>
            <a:endParaRPr lang="en-US" sz="1050" dirty="0"/>
          </a:p>
          <a:p>
            <a:r>
              <a:rPr lang="en-US" sz="1800" dirty="0"/>
              <a:t>Marital Status: As of the date the FAFSA is completed.</a:t>
            </a:r>
          </a:p>
          <a:p>
            <a:endParaRPr lang="en-US" sz="1050" dirty="0"/>
          </a:p>
          <a:p>
            <a:r>
              <a:rPr lang="en-US" sz="1800" dirty="0"/>
              <a:t>Tax Filing Status: As of </a:t>
            </a:r>
            <a:r>
              <a:rPr lang="en-US" sz="1800" b="1" dirty="0"/>
              <a:t>December 31, </a:t>
            </a:r>
            <a:r>
              <a:rPr lang="en-US" sz="1800" b="1" dirty="0" smtClean="0"/>
              <a:t>2018</a:t>
            </a:r>
            <a:endParaRPr lang="en-US" sz="1600" dirty="0"/>
          </a:p>
        </p:txBody>
      </p:sp>
    </p:spTree>
    <p:extLst>
      <p:ext uri="{BB962C8B-B14F-4D97-AF65-F5344CB8AC3E}">
        <p14:creationId xmlns:p14="http://schemas.microsoft.com/office/powerpoint/2010/main" val="3583088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 ISSUES</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449307"/>
            <a:ext cx="8944036" cy="3638887"/>
          </a:xfrm>
        </p:spPr>
        <p:txBody>
          <a:bodyPr/>
          <a:lstStyle/>
          <a:p>
            <a:pPr marL="101600" indent="0">
              <a:buNone/>
            </a:pPr>
            <a:r>
              <a:rPr lang="en-US" sz="1800" b="1" dirty="0"/>
              <a:t>Head of Household</a:t>
            </a:r>
            <a:br>
              <a:rPr lang="en-US" sz="1800" b="1" dirty="0"/>
            </a:br>
            <a:endParaRPr lang="en-US" sz="1800" b="1" dirty="0"/>
          </a:p>
          <a:p>
            <a:r>
              <a:rPr lang="en-US" sz="1800" dirty="0"/>
              <a:t>Financial Aid administrators are not required to be tax </a:t>
            </a:r>
            <a:r>
              <a:rPr lang="en-US" sz="1800" dirty="0" smtClean="0"/>
              <a:t>experts; however</a:t>
            </a:r>
            <a:r>
              <a:rPr lang="en-US" sz="1800" dirty="0"/>
              <a:t>, </a:t>
            </a:r>
            <a:r>
              <a:rPr lang="en-US" sz="1800" dirty="0" smtClean="0"/>
              <a:t>the </a:t>
            </a:r>
            <a:r>
              <a:rPr lang="en-US" sz="1800" dirty="0"/>
              <a:t>Dept of </a:t>
            </a:r>
            <a:r>
              <a:rPr lang="en-US" sz="1800" dirty="0" smtClean="0"/>
              <a:t>Education </a:t>
            </a:r>
            <a:r>
              <a:rPr lang="en-US" sz="1800" dirty="0"/>
              <a:t>requires that FAAs know the requirements of filing statuses and when an individual can and cannot file as Head of </a:t>
            </a:r>
            <a:r>
              <a:rPr lang="en-US" sz="1800" dirty="0" smtClean="0"/>
              <a:t>Household</a:t>
            </a:r>
            <a:endParaRPr lang="en-US" sz="1800" dirty="0"/>
          </a:p>
          <a:p>
            <a:endParaRPr lang="en-US" sz="1800" dirty="0"/>
          </a:p>
          <a:p>
            <a:r>
              <a:rPr lang="en-US" sz="1800" dirty="0"/>
              <a:t>If it is identified that a parent filed HOH erroneously, they must amend their 2018 taxes for their student to receive federal </a:t>
            </a:r>
            <a:r>
              <a:rPr lang="en-US" sz="1800" dirty="0" smtClean="0"/>
              <a:t>aid</a:t>
            </a:r>
            <a:endParaRPr lang="en-US" sz="1800" dirty="0"/>
          </a:p>
        </p:txBody>
      </p:sp>
    </p:spTree>
    <p:extLst>
      <p:ext uri="{BB962C8B-B14F-4D97-AF65-F5344CB8AC3E}">
        <p14:creationId xmlns:p14="http://schemas.microsoft.com/office/powerpoint/2010/main" val="256065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WORKSHOP AGENDA</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546915" y="1719715"/>
            <a:ext cx="8550214" cy="3545706"/>
          </a:xfrm>
        </p:spPr>
        <p:txBody>
          <a:bodyPr numCol="2"/>
          <a:lstStyle/>
          <a:p>
            <a:r>
              <a:rPr lang="en-US" sz="2400" dirty="0"/>
              <a:t>FAFSA Updates</a:t>
            </a:r>
            <a:r>
              <a:rPr lang="en-US" sz="1800" dirty="0"/>
              <a:t/>
            </a:r>
            <a:br>
              <a:rPr lang="en-US" sz="1800" dirty="0"/>
            </a:br>
            <a:endParaRPr lang="en-US" sz="1800" dirty="0"/>
          </a:p>
          <a:p>
            <a:r>
              <a:rPr lang="en-US" sz="2400" dirty="0"/>
              <a:t>Federal Verification</a:t>
            </a:r>
            <a:r>
              <a:rPr lang="en-US" sz="1800" dirty="0"/>
              <a:t/>
            </a:r>
            <a:br>
              <a:rPr lang="en-US" sz="1800" dirty="0"/>
            </a:br>
            <a:endParaRPr lang="en-US" sz="1800" dirty="0"/>
          </a:p>
          <a:p>
            <a:r>
              <a:rPr lang="en-US" sz="2400" dirty="0"/>
              <a:t>Financial Aid Award Letters</a:t>
            </a:r>
            <a:r>
              <a:rPr lang="en-US" sz="1800" dirty="0"/>
              <a:t/>
            </a:r>
            <a:br>
              <a:rPr lang="en-US" sz="1800" dirty="0"/>
            </a:br>
            <a:endParaRPr lang="en-US" sz="1800" dirty="0"/>
          </a:p>
          <a:p>
            <a:endParaRPr lang="en-US" sz="1800" dirty="0"/>
          </a:p>
          <a:p>
            <a:endParaRPr lang="en-US" sz="1800" dirty="0"/>
          </a:p>
          <a:p>
            <a:pPr marL="101600" indent="0">
              <a:buNone/>
            </a:pPr>
            <a:endParaRPr lang="en-US" sz="1800" dirty="0"/>
          </a:p>
          <a:p>
            <a:r>
              <a:rPr lang="en-US" sz="2400" dirty="0"/>
              <a:t>Federal Aid Updates</a:t>
            </a:r>
            <a:r>
              <a:rPr lang="en-US" sz="1800" dirty="0"/>
              <a:t/>
            </a:r>
            <a:br>
              <a:rPr lang="en-US" sz="1800" dirty="0"/>
            </a:br>
            <a:endParaRPr lang="en-US" sz="1800" dirty="0"/>
          </a:p>
          <a:p>
            <a:r>
              <a:rPr lang="en-US" sz="2400" dirty="0"/>
              <a:t>State Aid Updates</a:t>
            </a:r>
            <a:r>
              <a:rPr lang="en-US" sz="1800" dirty="0"/>
              <a:t/>
            </a:r>
            <a:br>
              <a:rPr lang="en-US" sz="1800" dirty="0"/>
            </a:br>
            <a:endParaRPr lang="en-US" sz="1800" dirty="0"/>
          </a:p>
          <a:p>
            <a:r>
              <a:rPr lang="en-US" sz="2400" dirty="0"/>
              <a:t>Resources</a:t>
            </a:r>
            <a:r>
              <a:rPr lang="en-US" sz="1800" dirty="0"/>
              <a:t> </a:t>
            </a:r>
            <a:endParaRPr lang="en-US" sz="1800" dirty="0">
              <a:solidFill>
                <a:srgbClr val="0066FF"/>
              </a:solidFill>
            </a:endParaRPr>
          </a:p>
        </p:txBody>
      </p:sp>
    </p:spTree>
    <p:extLst>
      <p:ext uri="{BB962C8B-B14F-4D97-AF65-F5344CB8AC3E}">
        <p14:creationId xmlns:p14="http://schemas.microsoft.com/office/powerpoint/2010/main" val="1245279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 QUICK REFERENCE CHART</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346618" y="1375567"/>
            <a:ext cx="8665045" cy="3638887"/>
          </a:xfrm>
        </p:spPr>
        <p:txBody>
          <a:bodyPr/>
          <a:lstStyle/>
          <a:p>
            <a:pPr marL="101600" indent="0">
              <a:buNone/>
            </a:pPr>
            <a:r>
              <a:rPr lang="en-US" sz="1800" dirty="0"/>
              <a:t>For students and parents who </a:t>
            </a:r>
            <a:r>
              <a:rPr lang="en-US" sz="1800" b="1" dirty="0"/>
              <a:t>did not file</a:t>
            </a:r>
            <a:r>
              <a:rPr lang="en-US" sz="1800" dirty="0"/>
              <a:t> and </a:t>
            </a:r>
            <a:r>
              <a:rPr lang="en-US" sz="1800" b="1" dirty="0"/>
              <a:t>are not </a:t>
            </a:r>
            <a:r>
              <a:rPr lang="en-US" sz="1800" dirty="0"/>
              <a:t>required to file a federal tax return:</a:t>
            </a:r>
            <a:r>
              <a:rPr lang="en-US" sz="1800" b="1" dirty="0"/>
              <a:t/>
            </a:r>
            <a:br>
              <a:rPr lang="en-US" sz="1800" b="1" dirty="0"/>
            </a:br>
            <a:endParaRPr lang="en-US" sz="1800" b="1" dirty="0"/>
          </a:p>
          <a:p>
            <a:pPr marL="101600" indent="0">
              <a:buNone/>
            </a:pPr>
            <a:endParaRPr lang="en-US" sz="1800" b="1" dirty="0"/>
          </a:p>
          <a:p>
            <a:pPr marL="101600" indent="0">
              <a:buNone/>
            </a:pPr>
            <a:endParaRPr lang="en-US" sz="1800" b="1" dirty="0"/>
          </a:p>
          <a:p>
            <a:pPr marL="101600" indent="0">
              <a:buNone/>
            </a:pPr>
            <a:endParaRPr lang="en-US" sz="1800" b="1" dirty="0"/>
          </a:p>
          <a:p>
            <a:pPr marL="101600" indent="0">
              <a:buNone/>
            </a:pPr>
            <a:endParaRPr lang="en-US" sz="1800" b="1" dirty="0"/>
          </a:p>
          <a:p>
            <a:pPr marL="101600" indent="0">
              <a:buNone/>
            </a:pPr>
            <a:r>
              <a:rPr lang="en-US" sz="1800" b="1" dirty="0"/>
              <a:t/>
            </a:r>
            <a:br>
              <a:rPr lang="en-US" sz="1800" b="1" dirty="0"/>
            </a:br>
            <a:r>
              <a:rPr lang="en-US" sz="1050" b="1" dirty="0"/>
              <a:t/>
            </a:r>
            <a:br>
              <a:rPr lang="en-US" sz="1050" b="1" dirty="0"/>
            </a:br>
            <a:r>
              <a:rPr lang="en-US" sz="1800" dirty="0"/>
              <a:t>*Must indicated did </a:t>
            </a:r>
            <a:r>
              <a:rPr lang="en-US" sz="1800" dirty="0" smtClean="0"/>
              <a:t>not </a:t>
            </a:r>
            <a:r>
              <a:rPr lang="en-US" sz="1800" dirty="0"/>
              <a:t>file and not required to file as well as include source and amounts of income earned from work</a:t>
            </a:r>
            <a:br>
              <a:rPr lang="en-US" sz="1800" dirty="0"/>
            </a:br>
            <a:endParaRPr lang="en-US" sz="1050" dirty="0"/>
          </a:p>
          <a:p>
            <a:pPr marL="101600" indent="0">
              <a:buNone/>
            </a:pPr>
            <a:r>
              <a:rPr lang="en-US" sz="1800" dirty="0"/>
              <a:t>**From each source of </a:t>
            </a:r>
            <a:r>
              <a:rPr lang="en-US" sz="1800" dirty="0" smtClean="0"/>
              <a:t>2018 </a:t>
            </a:r>
            <a:r>
              <a:rPr lang="en-US" sz="1800" dirty="0"/>
              <a:t>income earned from work</a:t>
            </a:r>
          </a:p>
        </p:txBody>
      </p:sp>
      <p:graphicFrame>
        <p:nvGraphicFramePr>
          <p:cNvPr id="13" name="Table 12">
            <a:extLst>
              <a:ext uri="{FF2B5EF4-FFF2-40B4-BE49-F238E27FC236}">
                <a16:creationId xmlns:a16="http://schemas.microsoft.com/office/drawing/2014/main" id="{D7C7E843-BB68-4B0F-9769-743018FBAD37}"/>
              </a:ext>
            </a:extLst>
          </p:cNvPr>
          <p:cNvGraphicFramePr>
            <a:graphicFrameLocks noGrp="1"/>
          </p:cNvGraphicFramePr>
          <p:nvPr>
            <p:extLst>
              <p:ext uri="{D42A27DB-BD31-4B8C-83A1-F6EECF244321}">
                <p14:modId xmlns:p14="http://schemas.microsoft.com/office/powerpoint/2010/main" val="3196679169"/>
              </p:ext>
            </p:extLst>
          </p:nvPr>
        </p:nvGraphicFramePr>
        <p:xfrm>
          <a:off x="891394" y="1968285"/>
          <a:ext cx="7361211" cy="1851229"/>
        </p:xfrm>
        <a:graphic>
          <a:graphicData uri="http://schemas.openxmlformats.org/drawingml/2006/table">
            <a:tbl>
              <a:tblPr firstRow="1" bandRow="1">
                <a:tableStyleId>{5C22544A-7EE6-4342-B048-85BDC9FD1C3A}</a:tableStyleId>
              </a:tblPr>
              <a:tblGrid>
                <a:gridCol w="2071389">
                  <a:extLst>
                    <a:ext uri="{9D8B030D-6E8A-4147-A177-3AD203B41FA5}">
                      <a16:colId xmlns:a16="http://schemas.microsoft.com/office/drawing/2014/main" val="20000"/>
                    </a:ext>
                  </a:extLst>
                </a:gridCol>
                <a:gridCol w="1578630">
                  <a:extLst>
                    <a:ext uri="{9D8B030D-6E8A-4147-A177-3AD203B41FA5}">
                      <a16:colId xmlns:a16="http://schemas.microsoft.com/office/drawing/2014/main" val="20001"/>
                    </a:ext>
                  </a:extLst>
                </a:gridCol>
                <a:gridCol w="1628032">
                  <a:extLst>
                    <a:ext uri="{9D8B030D-6E8A-4147-A177-3AD203B41FA5}">
                      <a16:colId xmlns:a16="http://schemas.microsoft.com/office/drawing/2014/main" val="20002"/>
                    </a:ext>
                  </a:extLst>
                </a:gridCol>
                <a:gridCol w="2083160">
                  <a:extLst>
                    <a:ext uri="{9D8B030D-6E8A-4147-A177-3AD203B41FA5}">
                      <a16:colId xmlns:a16="http://schemas.microsoft.com/office/drawing/2014/main" val="20003"/>
                    </a:ext>
                  </a:extLst>
                </a:gridCol>
              </a:tblGrid>
              <a:tr h="603074">
                <a:tc>
                  <a:txBody>
                    <a:bodyPr/>
                    <a:lstStyle/>
                    <a:p>
                      <a:pPr algn="ctr"/>
                      <a:r>
                        <a:rPr lang="en-US" dirty="0">
                          <a:latin typeface="Roboto Condensed Light" panose="02000000000000000000" pitchFamily="2" charset="0"/>
                          <a:ea typeface="Roboto Condensed Light" panose="02000000000000000000" pitchFamily="2" charset="0"/>
                        </a:rPr>
                        <a:t>Who</a:t>
                      </a:r>
                    </a:p>
                  </a:txBody>
                  <a:tcPr anchor="ctr">
                    <a:solidFill>
                      <a:srgbClr val="0070C0"/>
                    </a:solidFill>
                  </a:tcPr>
                </a:tc>
                <a:tc>
                  <a:txBody>
                    <a:bodyPr/>
                    <a:lstStyle/>
                    <a:p>
                      <a:pPr algn="ctr"/>
                      <a:r>
                        <a:rPr lang="en-US" dirty="0">
                          <a:latin typeface="Roboto Condensed Light" panose="02000000000000000000" pitchFamily="2" charset="0"/>
                          <a:ea typeface="Roboto Condensed Light" panose="02000000000000000000" pitchFamily="2" charset="0"/>
                        </a:rPr>
                        <a:t>Signed Statement</a:t>
                      </a:r>
                      <a:r>
                        <a:rPr lang="en-US" baseline="0" dirty="0">
                          <a:latin typeface="Roboto Condensed Light" panose="02000000000000000000" pitchFamily="2" charset="0"/>
                          <a:ea typeface="Roboto Condensed Light" panose="02000000000000000000" pitchFamily="2" charset="0"/>
                        </a:rPr>
                        <a:t> Required*</a:t>
                      </a:r>
                      <a:endParaRPr lang="en-US" dirty="0">
                        <a:latin typeface="Roboto Condensed Light" panose="02000000000000000000" pitchFamily="2" charset="0"/>
                        <a:ea typeface="Roboto Condensed Light" panose="02000000000000000000" pitchFamily="2" charset="0"/>
                      </a:endParaRPr>
                    </a:p>
                  </a:txBody>
                  <a:tcPr anchor="ctr">
                    <a:solidFill>
                      <a:srgbClr val="0070C0"/>
                    </a:solidFill>
                  </a:tcPr>
                </a:tc>
                <a:tc>
                  <a:txBody>
                    <a:bodyPr/>
                    <a:lstStyle/>
                    <a:p>
                      <a:pPr algn="ctr"/>
                      <a:r>
                        <a:rPr lang="en-US" dirty="0">
                          <a:latin typeface="Roboto Condensed Light" panose="02000000000000000000" pitchFamily="2" charset="0"/>
                          <a:ea typeface="Roboto Condensed Light" panose="02000000000000000000" pitchFamily="2" charset="0"/>
                        </a:rPr>
                        <a:t>Copies</a:t>
                      </a:r>
                      <a:r>
                        <a:rPr lang="en-US" baseline="0" dirty="0">
                          <a:latin typeface="Roboto Condensed Light" panose="02000000000000000000" pitchFamily="2" charset="0"/>
                          <a:ea typeface="Roboto Condensed Light" panose="02000000000000000000" pitchFamily="2" charset="0"/>
                        </a:rPr>
                        <a:t> of W-2s Required**</a:t>
                      </a:r>
                      <a:endParaRPr lang="en-US" dirty="0">
                        <a:latin typeface="Roboto Condensed Light" panose="02000000000000000000" pitchFamily="2" charset="0"/>
                        <a:ea typeface="Roboto Condensed Light" panose="02000000000000000000" pitchFamily="2" charset="0"/>
                      </a:endParaRPr>
                    </a:p>
                  </a:txBody>
                  <a:tcPr anchor="ctr">
                    <a:solidFill>
                      <a:srgbClr val="0070C0"/>
                    </a:solidFill>
                  </a:tcPr>
                </a:tc>
                <a:tc>
                  <a:txBody>
                    <a:bodyPr/>
                    <a:lstStyle/>
                    <a:p>
                      <a:pPr algn="ctr"/>
                      <a:r>
                        <a:rPr lang="en-US" dirty="0">
                          <a:latin typeface="Roboto Condensed Light" panose="02000000000000000000" pitchFamily="2" charset="0"/>
                          <a:ea typeface="Roboto Condensed Light" panose="02000000000000000000" pitchFamily="2" charset="0"/>
                        </a:rPr>
                        <a:t>Confirmation of Non-Filing from IRS Required</a:t>
                      </a:r>
                    </a:p>
                  </a:txBody>
                  <a:tcPr anchor="ctr">
                    <a:solidFill>
                      <a:srgbClr val="0070C0"/>
                    </a:solidFill>
                  </a:tcPr>
                </a:tc>
                <a:extLst>
                  <a:ext uri="{0D108BD9-81ED-4DB2-BD59-A6C34878D82A}">
                    <a16:rowId xmlns:a16="http://schemas.microsoft.com/office/drawing/2014/main" val="10000"/>
                  </a:ext>
                </a:extLst>
              </a:tr>
              <a:tr h="260566">
                <a:tc>
                  <a:txBody>
                    <a:bodyPr/>
                    <a:lstStyle/>
                    <a:p>
                      <a:r>
                        <a:rPr lang="en-US" dirty="0">
                          <a:solidFill>
                            <a:srgbClr val="1D405D"/>
                          </a:solidFill>
                          <a:latin typeface="Roboto Condensed Light" panose="02000000000000000000" pitchFamily="2" charset="0"/>
                          <a:ea typeface="Roboto Condensed Light" panose="02000000000000000000" pitchFamily="2" charset="0"/>
                        </a:rPr>
                        <a:t>Dependent Student</a:t>
                      </a:r>
                    </a:p>
                  </a:txBody>
                  <a:tcPr anchor="ctr">
                    <a:solidFill>
                      <a:schemeClr val="accent1">
                        <a:lumMod val="40000"/>
                        <a:lumOff val="60000"/>
                      </a:schemeClr>
                    </a:solidFill>
                  </a:tcPr>
                </a:tc>
                <a:tc>
                  <a:txBody>
                    <a:bodyPr/>
                    <a:lstStyle/>
                    <a:p>
                      <a:pPr algn="ctr"/>
                      <a:r>
                        <a:rPr lang="en-US" dirty="0">
                          <a:solidFill>
                            <a:srgbClr val="1D405D"/>
                          </a:solidFill>
                          <a:latin typeface="Roboto Condensed Light" panose="02000000000000000000" pitchFamily="2" charset="0"/>
                          <a:ea typeface="Roboto Condensed Light" panose="02000000000000000000" pitchFamily="2" charset="0"/>
                        </a:rPr>
                        <a:t>Y</a:t>
                      </a:r>
                    </a:p>
                  </a:txBody>
                  <a:tcPr anchor="ctr">
                    <a:solidFill>
                      <a:schemeClr val="accent1">
                        <a:lumMod val="40000"/>
                        <a:lumOff val="60000"/>
                      </a:schemeClr>
                    </a:solidFill>
                  </a:tcPr>
                </a:tc>
                <a:tc>
                  <a:txBody>
                    <a:bodyPr/>
                    <a:lstStyle/>
                    <a:p>
                      <a:pPr algn="ctr"/>
                      <a:r>
                        <a:rPr lang="en-US" dirty="0">
                          <a:solidFill>
                            <a:srgbClr val="1D405D"/>
                          </a:solidFill>
                          <a:latin typeface="Roboto Condensed Light" panose="02000000000000000000" pitchFamily="2" charset="0"/>
                          <a:ea typeface="Roboto Condensed Light" panose="02000000000000000000" pitchFamily="2" charset="0"/>
                        </a:rPr>
                        <a:t>Y</a:t>
                      </a:r>
                    </a:p>
                  </a:txBody>
                  <a:tcPr anchor="ctr">
                    <a:solidFill>
                      <a:schemeClr val="accent1">
                        <a:lumMod val="40000"/>
                        <a:lumOff val="60000"/>
                      </a:schemeClr>
                    </a:solidFill>
                  </a:tcPr>
                </a:tc>
                <a:tc>
                  <a:txBody>
                    <a:bodyPr/>
                    <a:lstStyle/>
                    <a:p>
                      <a:pPr algn="ctr"/>
                      <a:r>
                        <a:rPr lang="en-US" dirty="0">
                          <a:solidFill>
                            <a:srgbClr val="1D405D"/>
                          </a:solidFill>
                          <a:latin typeface="Roboto Condensed Light" panose="02000000000000000000" pitchFamily="2" charset="0"/>
                          <a:ea typeface="Roboto Condensed Light" panose="02000000000000000000" pitchFamily="2" charset="0"/>
                        </a:rPr>
                        <a:t>N</a:t>
                      </a:r>
                    </a:p>
                  </a:txBody>
                  <a:tcPr anchor="ctr">
                    <a:solidFill>
                      <a:schemeClr val="accent1">
                        <a:lumMod val="40000"/>
                        <a:lumOff val="60000"/>
                      </a:schemeClr>
                    </a:solidFill>
                  </a:tcPr>
                </a:tc>
                <a:extLst>
                  <a:ext uri="{0D108BD9-81ED-4DB2-BD59-A6C34878D82A}">
                    <a16:rowId xmlns:a16="http://schemas.microsoft.com/office/drawing/2014/main" val="10001"/>
                  </a:ext>
                </a:extLst>
              </a:tr>
              <a:tr h="425195">
                <a:tc>
                  <a:txBody>
                    <a:bodyPr/>
                    <a:lstStyle/>
                    <a:p>
                      <a:r>
                        <a:rPr lang="en-US" dirty="0">
                          <a:solidFill>
                            <a:srgbClr val="1D405D"/>
                          </a:solidFill>
                          <a:latin typeface="Roboto Condensed Light" panose="02000000000000000000" pitchFamily="2" charset="0"/>
                          <a:ea typeface="Roboto Condensed Light" panose="02000000000000000000" pitchFamily="2" charset="0"/>
                        </a:rPr>
                        <a:t>Independent</a:t>
                      </a:r>
                      <a:r>
                        <a:rPr lang="en-US" baseline="0" dirty="0">
                          <a:solidFill>
                            <a:srgbClr val="1D405D"/>
                          </a:solidFill>
                          <a:latin typeface="Roboto Condensed Light" panose="02000000000000000000" pitchFamily="2" charset="0"/>
                          <a:ea typeface="Roboto Condensed Light" panose="02000000000000000000" pitchFamily="2" charset="0"/>
                        </a:rPr>
                        <a:t> Students</a:t>
                      </a:r>
                      <a:endParaRPr lang="en-US" dirty="0">
                        <a:solidFill>
                          <a:srgbClr val="1D405D"/>
                        </a:solidFill>
                        <a:latin typeface="Roboto Condensed Light" panose="02000000000000000000" pitchFamily="2" charset="0"/>
                        <a:ea typeface="Roboto Condensed Light" panose="02000000000000000000" pitchFamily="2" charset="0"/>
                      </a:endParaRPr>
                    </a:p>
                  </a:txBody>
                  <a:tcPr anchor="ctr">
                    <a:solidFill>
                      <a:schemeClr val="accent1">
                        <a:lumMod val="20000"/>
                        <a:lumOff val="80000"/>
                      </a:schemeClr>
                    </a:solidFill>
                  </a:tcPr>
                </a:tc>
                <a:tc>
                  <a:txBody>
                    <a:bodyPr/>
                    <a:lstStyle/>
                    <a:p>
                      <a:pPr algn="ctr"/>
                      <a:r>
                        <a:rPr lang="en-US" dirty="0">
                          <a:solidFill>
                            <a:srgbClr val="1D405D"/>
                          </a:solidFill>
                          <a:latin typeface="Roboto Condensed Light" panose="02000000000000000000" pitchFamily="2" charset="0"/>
                          <a:ea typeface="Roboto Condensed Light" panose="02000000000000000000" pitchFamily="2" charset="0"/>
                        </a:rPr>
                        <a:t>Y</a:t>
                      </a:r>
                    </a:p>
                  </a:txBody>
                  <a:tcPr anchor="ctr">
                    <a:solidFill>
                      <a:schemeClr val="accent1">
                        <a:lumMod val="20000"/>
                        <a:lumOff val="80000"/>
                      </a:schemeClr>
                    </a:solidFill>
                  </a:tcPr>
                </a:tc>
                <a:tc>
                  <a:txBody>
                    <a:bodyPr/>
                    <a:lstStyle/>
                    <a:p>
                      <a:pPr algn="ctr"/>
                      <a:r>
                        <a:rPr lang="en-US" dirty="0">
                          <a:solidFill>
                            <a:srgbClr val="1D405D"/>
                          </a:solidFill>
                          <a:latin typeface="Roboto Condensed Light" panose="02000000000000000000" pitchFamily="2" charset="0"/>
                          <a:ea typeface="Roboto Condensed Light" panose="02000000000000000000" pitchFamily="2" charset="0"/>
                        </a:rPr>
                        <a:t>Y</a:t>
                      </a:r>
                    </a:p>
                  </a:txBody>
                  <a:tcPr anchor="ctr">
                    <a:solidFill>
                      <a:schemeClr val="accent1">
                        <a:lumMod val="20000"/>
                        <a:lumOff val="80000"/>
                      </a:schemeClr>
                    </a:solidFill>
                  </a:tcPr>
                </a:tc>
                <a:tc>
                  <a:txBody>
                    <a:bodyPr/>
                    <a:lstStyle/>
                    <a:p>
                      <a:pPr algn="ctr"/>
                      <a:r>
                        <a:rPr lang="en-US" dirty="0">
                          <a:solidFill>
                            <a:srgbClr val="1D405D"/>
                          </a:solidFill>
                          <a:latin typeface="Roboto Condensed Light" panose="02000000000000000000" pitchFamily="2" charset="0"/>
                          <a:ea typeface="Roboto Condensed Light" panose="02000000000000000000" pitchFamily="2" charset="0"/>
                        </a:rPr>
                        <a:t>Y</a:t>
                      </a:r>
                    </a:p>
                  </a:txBody>
                  <a:tcPr anchor="ctr">
                    <a:solidFill>
                      <a:schemeClr val="accent1">
                        <a:lumMod val="20000"/>
                        <a:lumOff val="80000"/>
                      </a:schemeClr>
                    </a:solidFill>
                  </a:tcPr>
                </a:tc>
                <a:extLst>
                  <a:ext uri="{0D108BD9-81ED-4DB2-BD59-A6C34878D82A}">
                    <a16:rowId xmlns:a16="http://schemas.microsoft.com/office/drawing/2014/main" val="10002"/>
                  </a:ext>
                </a:extLst>
              </a:tr>
              <a:tr h="497950">
                <a:tc>
                  <a:txBody>
                    <a:bodyPr/>
                    <a:lstStyle/>
                    <a:p>
                      <a:r>
                        <a:rPr lang="en-US" dirty="0">
                          <a:solidFill>
                            <a:srgbClr val="1D405D"/>
                          </a:solidFill>
                          <a:latin typeface="Roboto Condensed Light" panose="02000000000000000000" pitchFamily="2" charset="0"/>
                          <a:ea typeface="Roboto Condensed Light" panose="02000000000000000000" pitchFamily="2" charset="0"/>
                        </a:rPr>
                        <a:t>Parents of Dependent Students</a:t>
                      </a:r>
                    </a:p>
                  </a:txBody>
                  <a:tcPr anchor="ctr">
                    <a:solidFill>
                      <a:schemeClr val="accent1">
                        <a:lumMod val="40000"/>
                        <a:lumOff val="60000"/>
                      </a:schemeClr>
                    </a:solidFill>
                  </a:tcPr>
                </a:tc>
                <a:tc>
                  <a:txBody>
                    <a:bodyPr/>
                    <a:lstStyle/>
                    <a:p>
                      <a:pPr algn="ctr"/>
                      <a:r>
                        <a:rPr lang="en-US" dirty="0">
                          <a:solidFill>
                            <a:srgbClr val="1D405D"/>
                          </a:solidFill>
                          <a:latin typeface="Roboto Condensed Light" panose="02000000000000000000" pitchFamily="2" charset="0"/>
                          <a:ea typeface="Roboto Condensed Light" panose="02000000000000000000" pitchFamily="2" charset="0"/>
                        </a:rPr>
                        <a:t>Y</a:t>
                      </a:r>
                    </a:p>
                  </a:txBody>
                  <a:tcPr anchor="ctr">
                    <a:solidFill>
                      <a:schemeClr val="accent1">
                        <a:lumMod val="40000"/>
                        <a:lumOff val="60000"/>
                      </a:schemeClr>
                    </a:solidFill>
                  </a:tcPr>
                </a:tc>
                <a:tc>
                  <a:txBody>
                    <a:bodyPr/>
                    <a:lstStyle/>
                    <a:p>
                      <a:pPr algn="ctr"/>
                      <a:r>
                        <a:rPr lang="en-US" dirty="0">
                          <a:solidFill>
                            <a:srgbClr val="1D405D"/>
                          </a:solidFill>
                          <a:latin typeface="Roboto Condensed Light" panose="02000000000000000000" pitchFamily="2" charset="0"/>
                          <a:ea typeface="Roboto Condensed Light" panose="02000000000000000000" pitchFamily="2" charset="0"/>
                        </a:rPr>
                        <a:t>Y</a:t>
                      </a:r>
                    </a:p>
                  </a:txBody>
                  <a:tcPr anchor="ctr">
                    <a:solidFill>
                      <a:schemeClr val="accent1">
                        <a:lumMod val="40000"/>
                        <a:lumOff val="60000"/>
                      </a:schemeClr>
                    </a:solidFill>
                  </a:tcPr>
                </a:tc>
                <a:tc>
                  <a:txBody>
                    <a:bodyPr/>
                    <a:lstStyle/>
                    <a:p>
                      <a:pPr algn="ctr"/>
                      <a:r>
                        <a:rPr lang="en-US" dirty="0">
                          <a:solidFill>
                            <a:srgbClr val="1D405D"/>
                          </a:solidFill>
                          <a:latin typeface="Roboto Condensed Light" panose="02000000000000000000" pitchFamily="2" charset="0"/>
                          <a:ea typeface="Roboto Condensed Light" panose="02000000000000000000" pitchFamily="2" charset="0"/>
                        </a:rPr>
                        <a:t>Y</a:t>
                      </a:r>
                    </a:p>
                    <a:p>
                      <a:pPr algn="ctr"/>
                      <a:endParaRPr lang="en-US" dirty="0">
                        <a:solidFill>
                          <a:srgbClr val="1D405D"/>
                        </a:solidFill>
                        <a:latin typeface="Roboto Condensed Light" panose="02000000000000000000" pitchFamily="2" charset="0"/>
                        <a:ea typeface="Roboto Condensed Light"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90001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13" name="Google Shape;598;p37">
            <a:extLst>
              <a:ext uri="{FF2B5EF4-FFF2-40B4-BE49-F238E27FC236}">
                <a16:creationId xmlns:a16="http://schemas.microsoft.com/office/drawing/2014/main" id="{03CF02A1-B82E-4132-9AB3-47CDD98F4BEB}"/>
              </a:ext>
            </a:extLst>
          </p:cNvPr>
          <p:cNvGrpSpPr/>
          <p:nvPr/>
        </p:nvGrpSpPr>
        <p:grpSpPr>
          <a:xfrm>
            <a:off x="569140" y="558724"/>
            <a:ext cx="2186218" cy="2140513"/>
            <a:chOff x="1236875" y="1623900"/>
            <a:chExt cx="465200" cy="455475"/>
          </a:xfrm>
        </p:grpSpPr>
        <p:sp>
          <p:nvSpPr>
            <p:cNvPr id="14" name="Google Shape;599;p37">
              <a:extLst>
                <a:ext uri="{FF2B5EF4-FFF2-40B4-BE49-F238E27FC236}">
                  <a16:creationId xmlns:a16="http://schemas.microsoft.com/office/drawing/2014/main" id="{906A3E43-FCCA-4F95-9078-72E8C54245CD}"/>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0;p37">
              <a:extLst>
                <a:ext uri="{FF2B5EF4-FFF2-40B4-BE49-F238E27FC236}">
                  <a16:creationId xmlns:a16="http://schemas.microsoft.com/office/drawing/2014/main" id="{326F0A6D-D4DF-4771-AC2B-368B21B244EE}"/>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1;p37">
              <a:extLst>
                <a:ext uri="{FF2B5EF4-FFF2-40B4-BE49-F238E27FC236}">
                  <a16:creationId xmlns:a16="http://schemas.microsoft.com/office/drawing/2014/main" id="{8468FD5D-77FA-4F2F-B242-0457ABFFBB05}"/>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2;p37">
              <a:extLst>
                <a:ext uri="{FF2B5EF4-FFF2-40B4-BE49-F238E27FC236}">
                  <a16:creationId xmlns:a16="http://schemas.microsoft.com/office/drawing/2014/main" id="{804DC668-4FEF-47D8-B15A-3CC3C3A001A1}"/>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603;p37">
              <a:extLst>
                <a:ext uri="{FF2B5EF4-FFF2-40B4-BE49-F238E27FC236}">
                  <a16:creationId xmlns:a16="http://schemas.microsoft.com/office/drawing/2014/main" id="{0F1C7D42-47C6-461E-9192-FD53D41698F2}"/>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604;p37">
              <a:extLst>
                <a:ext uri="{FF2B5EF4-FFF2-40B4-BE49-F238E27FC236}">
                  <a16:creationId xmlns:a16="http://schemas.microsoft.com/office/drawing/2014/main" id="{2F358911-5784-4FAA-9887-1FBF4EFDE10D}"/>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605;p37">
              <a:extLst>
                <a:ext uri="{FF2B5EF4-FFF2-40B4-BE49-F238E27FC236}">
                  <a16:creationId xmlns:a16="http://schemas.microsoft.com/office/drawing/2014/main" id="{C991E229-280F-4540-9F25-8476173C0DBA}"/>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FINANCIAL AID AWARD LETTERS</a:t>
            </a:r>
            <a:br>
              <a:rPr lang="en-US" dirty="0"/>
            </a:br>
            <a:r>
              <a:rPr lang="en-US" sz="2200" b="0" dirty="0"/>
              <a:t>Comparison of aid and costs</a:t>
            </a:r>
            <a:endParaRPr sz="2200" b="0" dirty="0"/>
          </a:p>
        </p:txBody>
      </p:sp>
    </p:spTree>
    <p:extLst>
      <p:ext uri="{BB962C8B-B14F-4D97-AF65-F5344CB8AC3E}">
        <p14:creationId xmlns:p14="http://schemas.microsoft.com/office/powerpoint/2010/main" val="2516983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FINANCIAL AID AWARD LETTERS</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427184"/>
            <a:ext cx="8944036" cy="3638887"/>
          </a:xfrm>
        </p:spPr>
        <p:txBody>
          <a:bodyPr/>
          <a:lstStyle/>
          <a:p>
            <a:r>
              <a:rPr lang="en-US" sz="1800" dirty="0"/>
              <a:t>After being accepted to college and completing the FAFSA, students will receive a letter that outlines how much the school will cost and the financial aid they will </a:t>
            </a:r>
            <a:r>
              <a:rPr lang="en-US" sz="1800" dirty="0" smtClean="0"/>
              <a:t>receive</a:t>
            </a:r>
            <a:r>
              <a:rPr lang="en-US" sz="1800" dirty="0"/>
              <a:t/>
            </a:r>
            <a:br>
              <a:rPr lang="en-US" sz="1800" dirty="0"/>
            </a:br>
            <a:endParaRPr lang="en-US" sz="1800" dirty="0"/>
          </a:p>
          <a:p>
            <a:r>
              <a:rPr lang="en-US" sz="1800" dirty="0"/>
              <a:t>This will often include federal, state, and school sources of financial </a:t>
            </a:r>
            <a:r>
              <a:rPr lang="en-US" sz="1800" dirty="0" smtClean="0"/>
              <a:t>aid</a:t>
            </a:r>
            <a:r>
              <a:rPr lang="en-US" sz="1800" dirty="0"/>
              <a:t/>
            </a:r>
            <a:br>
              <a:rPr lang="en-US" sz="1800" dirty="0"/>
            </a:br>
            <a:endParaRPr lang="en-US" sz="1800" dirty="0"/>
          </a:p>
          <a:p>
            <a:r>
              <a:rPr lang="en-US" sz="1800" dirty="0"/>
              <a:t>While there’s no standard format for an award letter, they typically contain the same overall information:</a:t>
            </a:r>
          </a:p>
          <a:p>
            <a:pPr lvl="1"/>
            <a:r>
              <a:rPr lang="en-US" sz="1600" dirty="0"/>
              <a:t>An estimate of how much a student’s year in college will cost</a:t>
            </a:r>
          </a:p>
          <a:p>
            <a:pPr lvl="1"/>
            <a:r>
              <a:rPr lang="en-US" sz="1600" dirty="0"/>
              <a:t>The financial aid that has been awarded for the academic year</a:t>
            </a:r>
          </a:p>
          <a:p>
            <a:pPr lvl="1"/>
            <a:r>
              <a:rPr lang="en-US" sz="1600" dirty="0"/>
              <a:t>Remaining balance (gap) that may be covered through other sources, if any</a:t>
            </a:r>
          </a:p>
        </p:txBody>
      </p:sp>
    </p:spTree>
    <p:extLst>
      <p:ext uri="{BB962C8B-B14F-4D97-AF65-F5344CB8AC3E}">
        <p14:creationId xmlns:p14="http://schemas.microsoft.com/office/powerpoint/2010/main" val="2322469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FINANCIAL AID AWARD LETTERS</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427184"/>
            <a:ext cx="8944036" cy="3638887"/>
          </a:xfrm>
        </p:spPr>
        <p:txBody>
          <a:bodyPr/>
          <a:lstStyle/>
          <a:p>
            <a:r>
              <a:rPr lang="en-US" sz="1800" dirty="0"/>
              <a:t>To determine if a family is eligible for aid, they must complete the Free Application for Federal Student Aid (FAFSA) at </a:t>
            </a:r>
            <a:r>
              <a:rPr lang="en-US" sz="1800" dirty="0">
                <a:hlinkClick r:id="rId3"/>
              </a:rPr>
              <a:t>www.fafsa.gov</a:t>
            </a:r>
            <a:r>
              <a:rPr lang="en-US" sz="1800" dirty="0"/>
              <a:t> </a:t>
            </a:r>
          </a:p>
          <a:p>
            <a:pPr lvl="1"/>
            <a:r>
              <a:rPr lang="en-US" sz="1600" dirty="0"/>
              <a:t>Families can apply starting October 1, 2019 for the 2020-2021 academic year</a:t>
            </a:r>
            <a:br>
              <a:rPr lang="en-US" sz="1600" dirty="0"/>
            </a:br>
            <a:r>
              <a:rPr lang="en-US" sz="1800" dirty="0"/>
              <a:t/>
            </a:r>
            <a:br>
              <a:rPr lang="en-US" sz="1800" dirty="0"/>
            </a:br>
            <a:endParaRPr lang="en-US" sz="1050" dirty="0"/>
          </a:p>
          <a:p>
            <a:r>
              <a:rPr lang="en-US" sz="1800" dirty="0"/>
              <a:t>Once the FAFSA is completed, the U.S. Department of Education will send the student a Student Aid Report (SAR)</a:t>
            </a:r>
            <a:br>
              <a:rPr lang="en-US" sz="1800" dirty="0"/>
            </a:br>
            <a:r>
              <a:rPr lang="en-US" sz="1600" dirty="0"/>
              <a:t/>
            </a:r>
            <a:br>
              <a:rPr lang="en-US" sz="1600" dirty="0"/>
            </a:br>
            <a:endParaRPr lang="en-US" sz="1050" dirty="0"/>
          </a:p>
          <a:p>
            <a:r>
              <a:rPr lang="en-US" sz="1800" dirty="0"/>
              <a:t>The SAR summarizes the data from the FAFSA and indicates the Expected Family Contribution (EFC)</a:t>
            </a:r>
            <a:endParaRPr lang="en-US" dirty="0"/>
          </a:p>
        </p:txBody>
      </p:sp>
    </p:spTree>
    <p:extLst>
      <p:ext uri="{BB962C8B-B14F-4D97-AF65-F5344CB8AC3E}">
        <p14:creationId xmlns:p14="http://schemas.microsoft.com/office/powerpoint/2010/main" val="3523459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FINANCIAL AID AWARD LETTERS</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427184"/>
            <a:ext cx="8944036" cy="3638887"/>
          </a:xfrm>
        </p:spPr>
        <p:txBody>
          <a:bodyPr/>
          <a:lstStyle/>
          <a:p>
            <a:r>
              <a:rPr lang="en-US" sz="1800" dirty="0"/>
              <a:t>To determine the financial aid award, a school subtracts the EFC from the cost of attendance (COA) to determine the student’s financial need</a:t>
            </a:r>
            <a:br>
              <a:rPr lang="en-US" sz="1800" dirty="0"/>
            </a:br>
            <a:r>
              <a:rPr lang="en-US" sz="1800" dirty="0"/>
              <a:t/>
            </a:r>
            <a:br>
              <a:rPr lang="en-US" sz="1800" dirty="0"/>
            </a:br>
            <a:endParaRPr lang="en-US" sz="1100" dirty="0"/>
          </a:p>
          <a:p>
            <a:r>
              <a:rPr lang="en-US" sz="1800" dirty="0"/>
              <a:t>The financial aid awards </a:t>
            </a:r>
            <a:r>
              <a:rPr lang="en-US" sz="1800" dirty="0" smtClean="0"/>
              <a:t>take </a:t>
            </a:r>
            <a:r>
              <a:rPr lang="en-US" sz="1800" dirty="0"/>
              <a:t>into </a:t>
            </a:r>
            <a:r>
              <a:rPr lang="en-US" sz="1800" dirty="0" smtClean="0"/>
              <a:t>consideration </a:t>
            </a:r>
            <a:r>
              <a:rPr lang="en-US" sz="1800" dirty="0"/>
              <a:t>several factors including the cost of attendance, family income, family size, number of family members in college</a:t>
            </a:r>
            <a:br>
              <a:rPr lang="en-US" sz="1800" dirty="0"/>
            </a:br>
            <a:r>
              <a:rPr lang="en-US" sz="1800" dirty="0"/>
              <a:t/>
            </a:r>
            <a:br>
              <a:rPr lang="en-US" sz="1800" dirty="0"/>
            </a:br>
            <a:endParaRPr lang="en-US" sz="1100" dirty="0"/>
          </a:p>
          <a:p>
            <a:r>
              <a:rPr lang="en-US" sz="1800" dirty="0"/>
              <a:t>Please note that some schools also require filing of the College Board PROFILE </a:t>
            </a:r>
            <a:br>
              <a:rPr lang="en-US" sz="1800" dirty="0"/>
            </a:br>
            <a:r>
              <a:rPr lang="en-US" sz="1800" dirty="0"/>
              <a:t>(</a:t>
            </a:r>
            <a:r>
              <a:rPr lang="en-US" sz="1800" dirty="0">
                <a:hlinkClick r:id="rId3"/>
              </a:rPr>
              <a:t>www.collegeboard.come/profile</a:t>
            </a:r>
            <a:r>
              <a:rPr lang="en-US" sz="1800" dirty="0"/>
              <a:t>) </a:t>
            </a:r>
            <a:endParaRPr lang="en-US" sz="1600" dirty="0"/>
          </a:p>
        </p:txBody>
      </p:sp>
    </p:spTree>
    <p:extLst>
      <p:ext uri="{BB962C8B-B14F-4D97-AF65-F5344CB8AC3E}">
        <p14:creationId xmlns:p14="http://schemas.microsoft.com/office/powerpoint/2010/main" val="2671400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0" name="Text Placeholder 4">
            <a:extLst>
              <a:ext uri="{FF2B5EF4-FFF2-40B4-BE49-F238E27FC236}">
                <a16:creationId xmlns:a16="http://schemas.microsoft.com/office/drawing/2014/main" id="{8C17FD2C-7519-4E96-9392-3704D84DEBDA}"/>
              </a:ext>
            </a:extLst>
          </p:cNvPr>
          <p:cNvSpPr txBox="1">
            <a:spLocks/>
          </p:cNvSpPr>
          <p:nvPr/>
        </p:nvSpPr>
        <p:spPr>
          <a:xfrm>
            <a:off x="67628" y="1353445"/>
            <a:ext cx="8944036" cy="3638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Font typeface="Roboto Condensed Light"/>
              <a:buNone/>
            </a:pPr>
            <a:r>
              <a:rPr lang="en-US" sz="1800" b="1" dirty="0"/>
              <a:t>Why are award letters so confusing?</a:t>
            </a:r>
            <a:br>
              <a:rPr lang="en-US" sz="1800" b="1" dirty="0"/>
            </a:br>
            <a:endParaRPr lang="en-US" sz="1050" b="1" dirty="0"/>
          </a:p>
          <a:p>
            <a:pPr marL="355600"/>
            <a:r>
              <a:rPr lang="en-US" sz="1800" dirty="0"/>
              <a:t>Delivery methods vary among colleges and universities – paper version, email version, online portal version, etc.</a:t>
            </a:r>
            <a:r>
              <a:rPr lang="en-US" dirty="0"/>
              <a:t/>
            </a:r>
            <a:br>
              <a:rPr lang="en-US" dirty="0"/>
            </a:br>
            <a:endParaRPr lang="en-US" sz="1050" dirty="0"/>
          </a:p>
          <a:p>
            <a:pPr marL="285750"/>
            <a:r>
              <a:rPr lang="en-US" sz="1800" dirty="0"/>
              <a:t>Formatting variations</a:t>
            </a:r>
          </a:p>
          <a:p>
            <a:pPr marL="1028700" lvl="1"/>
            <a:r>
              <a:rPr lang="en-US" sz="1600" dirty="0"/>
              <a:t>Schools rarely use the same template/layout</a:t>
            </a:r>
            <a:r>
              <a:rPr lang="en-US" dirty="0"/>
              <a:t/>
            </a:r>
            <a:br>
              <a:rPr lang="en-US" dirty="0"/>
            </a:br>
            <a:endParaRPr lang="en-US" sz="1050" dirty="0"/>
          </a:p>
          <a:p>
            <a:pPr marL="285750"/>
            <a:r>
              <a:rPr lang="en-US" sz="1800" dirty="0"/>
              <a:t>Language variations</a:t>
            </a:r>
          </a:p>
          <a:p>
            <a:pPr marL="1028700" lvl="1"/>
            <a:r>
              <a:rPr lang="en-US" sz="1800" dirty="0"/>
              <a:t>Sub Loan, Direct Sub Loan; Federal Direct Subsidized Loan: what’s the difference?</a:t>
            </a:r>
          </a:p>
        </p:txBody>
      </p:sp>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FINANCIAL AID AWARD LETTERS</a:t>
            </a:r>
            <a:endParaRPr dirty="0"/>
          </a:p>
        </p:txBody>
      </p:sp>
    </p:spTree>
    <p:extLst>
      <p:ext uri="{BB962C8B-B14F-4D97-AF65-F5344CB8AC3E}">
        <p14:creationId xmlns:p14="http://schemas.microsoft.com/office/powerpoint/2010/main" val="528689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0" name="Text Placeholder 4">
            <a:extLst>
              <a:ext uri="{FF2B5EF4-FFF2-40B4-BE49-F238E27FC236}">
                <a16:creationId xmlns:a16="http://schemas.microsoft.com/office/drawing/2014/main" id="{8C17FD2C-7519-4E96-9392-3704D84DEBDA}"/>
              </a:ext>
            </a:extLst>
          </p:cNvPr>
          <p:cNvSpPr txBox="1">
            <a:spLocks/>
          </p:cNvSpPr>
          <p:nvPr/>
        </p:nvSpPr>
        <p:spPr>
          <a:xfrm>
            <a:off x="67628" y="1223905"/>
            <a:ext cx="8944036" cy="38581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0" indent="0">
              <a:buNone/>
            </a:pPr>
            <a:r>
              <a:rPr lang="en-US" sz="1800" b="1" dirty="0"/>
              <a:t>Why are award letters so confusing? (Continued)</a:t>
            </a:r>
            <a:endParaRPr lang="en-US" sz="1800" dirty="0"/>
          </a:p>
          <a:p>
            <a:pPr marL="285750"/>
            <a:r>
              <a:rPr lang="en-US" sz="1800" dirty="0"/>
              <a:t>Are the awards automatic, or require additional action?  If so, what action is needed?</a:t>
            </a:r>
          </a:p>
          <a:p>
            <a:pPr marL="1028700" lvl="1"/>
            <a:r>
              <a:rPr lang="en-US" sz="1600" dirty="0"/>
              <a:t>How clear are the parameters on the letter?</a:t>
            </a:r>
          </a:p>
          <a:p>
            <a:pPr marL="1028700" lvl="1"/>
            <a:r>
              <a:rPr lang="en-US" sz="1600" dirty="0"/>
              <a:t>Does the school provide information on the letter? Supplemental document with guidance?  Call to action/next steps?</a:t>
            </a:r>
            <a:br>
              <a:rPr lang="en-US" sz="1600" dirty="0"/>
            </a:br>
            <a:endParaRPr lang="en-US" sz="1050" dirty="0"/>
          </a:p>
          <a:p>
            <a:pPr marL="355600"/>
            <a:r>
              <a:rPr lang="en-US" sz="1800" dirty="0"/>
              <a:t>How does the school deal with Federal Work Study, Parent PLUS Loan, Private Education Loans, and/or Income Share Agreements?</a:t>
            </a:r>
            <a:br>
              <a:rPr lang="en-US" sz="1800" dirty="0"/>
            </a:br>
            <a:endParaRPr lang="en-US" sz="1050" dirty="0"/>
          </a:p>
          <a:p>
            <a:pPr marL="285750"/>
            <a:r>
              <a:rPr lang="en-US" sz="1800" dirty="0"/>
              <a:t>Are there charges on the letter?</a:t>
            </a:r>
          </a:p>
          <a:p>
            <a:pPr marL="1028700" lvl="1"/>
            <a:r>
              <a:rPr lang="en-US" sz="1600" dirty="0"/>
              <a:t>If so, are they estimated or actual?</a:t>
            </a:r>
          </a:p>
          <a:p>
            <a:pPr marL="1028700" lvl="1"/>
            <a:r>
              <a:rPr lang="en-US" sz="1600" dirty="0"/>
              <a:t>Do they include only direct charges, or direct and indirect charges?</a:t>
            </a:r>
          </a:p>
          <a:p>
            <a:endParaRPr lang="en-US" sz="1800" dirty="0"/>
          </a:p>
        </p:txBody>
      </p:sp>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FINANCIAL AID AWARD LETTERS</a:t>
            </a:r>
            <a:endParaRPr dirty="0"/>
          </a:p>
        </p:txBody>
      </p:sp>
    </p:spTree>
    <p:extLst>
      <p:ext uri="{BB962C8B-B14F-4D97-AF65-F5344CB8AC3E}">
        <p14:creationId xmlns:p14="http://schemas.microsoft.com/office/powerpoint/2010/main" val="1502102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3B0AAC60-69E3-4C75-B4E5-418441303911}"/>
              </a:ext>
            </a:extLst>
          </p:cNvPr>
          <p:cNvPicPr>
            <a:picLocks noChangeAspect="1"/>
          </p:cNvPicPr>
          <p:nvPr/>
        </p:nvPicPr>
        <p:blipFill>
          <a:blip r:embed="rId3"/>
          <a:stretch>
            <a:fillRect/>
          </a:stretch>
        </p:blipFill>
        <p:spPr>
          <a:xfrm>
            <a:off x="201066" y="670786"/>
            <a:ext cx="4459314" cy="3998842"/>
          </a:xfrm>
          <a:prstGeom prst="rect">
            <a:avLst/>
          </a:prstGeom>
        </p:spPr>
      </p:pic>
      <p:pic>
        <p:nvPicPr>
          <p:cNvPr id="5" name="Content Placeholder 7">
            <a:extLst>
              <a:ext uri="{FF2B5EF4-FFF2-40B4-BE49-F238E27FC236}">
                <a16:creationId xmlns:a16="http://schemas.microsoft.com/office/drawing/2014/main" id="{BD9C0C47-080C-4B60-A4EE-74F16EE3BF62}"/>
              </a:ext>
            </a:extLst>
          </p:cNvPr>
          <p:cNvPicPr>
            <a:picLocks noChangeAspect="1"/>
          </p:cNvPicPr>
          <p:nvPr/>
        </p:nvPicPr>
        <p:blipFill>
          <a:blip r:embed="rId4"/>
          <a:stretch>
            <a:fillRect/>
          </a:stretch>
        </p:blipFill>
        <p:spPr>
          <a:xfrm>
            <a:off x="4572001" y="602206"/>
            <a:ext cx="4370933" cy="3874237"/>
          </a:xfrm>
          <a:prstGeom prst="rect">
            <a:avLst/>
          </a:prstGeom>
        </p:spPr>
      </p:pic>
      <p:sp>
        <p:nvSpPr>
          <p:cNvPr id="7" name="TextBox 6">
            <a:extLst>
              <a:ext uri="{FF2B5EF4-FFF2-40B4-BE49-F238E27FC236}">
                <a16:creationId xmlns:a16="http://schemas.microsoft.com/office/drawing/2014/main" id="{1FC32EDA-514D-4001-8902-6694FF24D94E}"/>
              </a:ext>
            </a:extLst>
          </p:cNvPr>
          <p:cNvSpPr txBox="1"/>
          <p:nvPr/>
        </p:nvSpPr>
        <p:spPr>
          <a:xfrm>
            <a:off x="2125980" y="198435"/>
            <a:ext cx="7307580" cy="384721"/>
          </a:xfrm>
          <a:prstGeom prst="rect">
            <a:avLst/>
          </a:prstGeom>
          <a:noFill/>
        </p:spPr>
        <p:txBody>
          <a:bodyPr wrap="square" rtlCol="0">
            <a:spAutoFit/>
          </a:bodyPr>
          <a:lstStyle/>
          <a:p>
            <a:r>
              <a:rPr lang="en-US" sz="1900" dirty="0">
                <a:solidFill>
                  <a:srgbClr val="1D405D"/>
                </a:solidFill>
                <a:latin typeface="Roboto Condensed Light" panose="02000000000000000000" pitchFamily="2" charset="0"/>
                <a:ea typeface="Roboto Condensed Light" panose="02000000000000000000" pitchFamily="2" charset="0"/>
              </a:rPr>
              <a:t>Two award letters, two different types of institutions, two different layouts</a:t>
            </a:r>
          </a:p>
        </p:txBody>
      </p:sp>
    </p:spTree>
    <p:extLst>
      <p:ext uri="{BB962C8B-B14F-4D97-AF65-F5344CB8AC3E}">
        <p14:creationId xmlns:p14="http://schemas.microsoft.com/office/powerpoint/2010/main" val="661473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0" name="Text Placeholder 4">
            <a:extLst>
              <a:ext uri="{FF2B5EF4-FFF2-40B4-BE49-F238E27FC236}">
                <a16:creationId xmlns:a16="http://schemas.microsoft.com/office/drawing/2014/main" id="{8C17FD2C-7519-4E96-9392-3704D84DEBDA}"/>
              </a:ext>
            </a:extLst>
          </p:cNvPr>
          <p:cNvSpPr txBox="1">
            <a:spLocks/>
          </p:cNvSpPr>
          <p:nvPr/>
        </p:nvSpPr>
        <p:spPr>
          <a:xfrm>
            <a:off x="67628" y="1353445"/>
            <a:ext cx="8944036" cy="3638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355600"/>
            <a:r>
              <a:rPr lang="en-US" sz="1800" dirty="0"/>
              <a:t>Gift aid (scholarships and grants) are exactly that: they’re a </a:t>
            </a:r>
            <a:r>
              <a:rPr lang="en-US" sz="1800" b="1" dirty="0"/>
              <a:t>GIFT!</a:t>
            </a:r>
          </a:p>
          <a:p>
            <a:pPr marL="812800" lvl="1"/>
            <a:r>
              <a:rPr lang="en-US" sz="1800" dirty="0"/>
              <a:t>Free money that does not need to be repaid</a:t>
            </a:r>
          </a:p>
          <a:p>
            <a:pPr marL="812800" lvl="1"/>
            <a:r>
              <a:rPr lang="en-US" sz="1800" dirty="0"/>
              <a:t>May be renewable or non-renewable</a:t>
            </a:r>
          </a:p>
          <a:p>
            <a:pPr marL="355600"/>
            <a:endParaRPr lang="en-US" sz="900" dirty="0"/>
          </a:p>
          <a:p>
            <a:pPr marL="355600"/>
            <a:r>
              <a:rPr lang="en-US" sz="1800" dirty="0"/>
              <a:t>Scholarships</a:t>
            </a:r>
          </a:p>
          <a:p>
            <a:pPr marL="812800" lvl="1"/>
            <a:r>
              <a:rPr lang="en-US" sz="1600" dirty="0"/>
              <a:t>Tend to be based on academic merit or special talent (performance, athletic)</a:t>
            </a:r>
          </a:p>
          <a:p>
            <a:pPr marL="812800" lvl="1"/>
            <a:r>
              <a:rPr lang="en-US" sz="1600" dirty="0"/>
              <a:t>Primary Source is the School or </a:t>
            </a:r>
            <a:r>
              <a:rPr lang="en-US" sz="1600" dirty="0" smtClean="0"/>
              <a:t>institution </a:t>
            </a:r>
            <a:r>
              <a:rPr lang="en-US" sz="1600" dirty="0"/>
              <a:t>itself</a:t>
            </a:r>
          </a:p>
          <a:p>
            <a:pPr marL="1270000" lvl="2">
              <a:buFont typeface="Courier New" panose="02070309020205020404" pitchFamily="49" charset="0"/>
              <a:buChar char="o"/>
            </a:pPr>
            <a:r>
              <a:rPr lang="en-US" sz="1500" dirty="0"/>
              <a:t>Can be funded or unfunded</a:t>
            </a:r>
          </a:p>
          <a:p>
            <a:pPr marL="812800" lvl="1"/>
            <a:r>
              <a:rPr lang="en-US" sz="1600" dirty="0"/>
              <a:t>Secondary sources are 3</a:t>
            </a:r>
            <a:r>
              <a:rPr lang="en-US" sz="1600" baseline="30000" dirty="0"/>
              <a:t>rd</a:t>
            </a:r>
            <a:r>
              <a:rPr lang="en-US" sz="1600" dirty="0"/>
              <a:t> party philanthropic and state organizations</a:t>
            </a:r>
          </a:p>
          <a:p>
            <a:pPr marL="812800" lvl="1"/>
            <a:r>
              <a:rPr lang="en-US" sz="1600" dirty="0"/>
              <a:t>Scholarships rarely come from the federal government</a:t>
            </a:r>
          </a:p>
          <a:p>
            <a:pPr marL="355600"/>
            <a:endParaRPr lang="en-US" sz="1800" dirty="0"/>
          </a:p>
          <a:p>
            <a:pPr marL="0" indent="0">
              <a:buNone/>
            </a:pPr>
            <a:endParaRPr lang="en-US" sz="1800" dirty="0"/>
          </a:p>
        </p:txBody>
      </p:sp>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GIFT AID (SCHOLARSHIPS &amp; GRANTS)</a:t>
            </a:r>
            <a:endParaRPr dirty="0"/>
          </a:p>
        </p:txBody>
      </p:sp>
    </p:spTree>
    <p:extLst>
      <p:ext uri="{BB962C8B-B14F-4D97-AF65-F5344CB8AC3E}">
        <p14:creationId xmlns:p14="http://schemas.microsoft.com/office/powerpoint/2010/main" val="3402916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0" name="Text Placeholder 4">
            <a:extLst>
              <a:ext uri="{FF2B5EF4-FFF2-40B4-BE49-F238E27FC236}">
                <a16:creationId xmlns:a16="http://schemas.microsoft.com/office/drawing/2014/main" id="{8C17FD2C-7519-4E96-9392-3704D84DEBDA}"/>
              </a:ext>
            </a:extLst>
          </p:cNvPr>
          <p:cNvSpPr txBox="1">
            <a:spLocks/>
          </p:cNvSpPr>
          <p:nvPr/>
        </p:nvSpPr>
        <p:spPr>
          <a:xfrm>
            <a:off x="67628" y="1353445"/>
            <a:ext cx="8944036" cy="3638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355600"/>
            <a:r>
              <a:rPr lang="en-US" sz="1800" dirty="0"/>
              <a:t>Grants</a:t>
            </a:r>
          </a:p>
          <a:p>
            <a:pPr marL="812800" lvl="1"/>
            <a:r>
              <a:rPr lang="en-US" sz="1600" dirty="0"/>
              <a:t>Often based on financial need and can come from the institution, state, or federal government</a:t>
            </a:r>
            <a:br>
              <a:rPr lang="en-US" sz="1600" dirty="0"/>
            </a:br>
            <a:endParaRPr lang="en-US" sz="1050" dirty="0"/>
          </a:p>
          <a:p>
            <a:pPr marL="812800" lvl="1"/>
            <a:r>
              <a:rPr lang="en-US" sz="1600" dirty="0"/>
              <a:t>Federal Grants</a:t>
            </a:r>
          </a:p>
          <a:p>
            <a:pPr marL="1270000" lvl="2">
              <a:buFont typeface="Courier New" panose="02070309020205020404" pitchFamily="49" charset="0"/>
              <a:buChar char="o"/>
            </a:pPr>
            <a:r>
              <a:rPr lang="en-US" sz="1500" dirty="0"/>
              <a:t>Federal Pell Grant (Pell)</a:t>
            </a:r>
          </a:p>
          <a:p>
            <a:pPr marL="1270000" lvl="2">
              <a:buFont typeface="Courier New" panose="02070309020205020404" pitchFamily="49" charset="0"/>
              <a:buChar char="o"/>
            </a:pPr>
            <a:r>
              <a:rPr lang="en-US" sz="1500" dirty="0"/>
              <a:t>Federal Supplemental Educational Opportunity Grant (SEOG or FSEOG)</a:t>
            </a:r>
            <a:br>
              <a:rPr lang="en-US" sz="1500" dirty="0"/>
            </a:br>
            <a:endParaRPr lang="en-US" sz="1050" dirty="0"/>
          </a:p>
          <a:p>
            <a:pPr marL="812800" lvl="1"/>
            <a:r>
              <a:rPr lang="en-US" sz="1600" dirty="0"/>
              <a:t>State Grants</a:t>
            </a:r>
          </a:p>
          <a:p>
            <a:pPr marL="1270000" lvl="2">
              <a:buFont typeface="Courier New" panose="02070309020205020404" pitchFamily="49" charset="0"/>
              <a:buChar char="o"/>
            </a:pPr>
            <a:r>
              <a:rPr lang="en-US" sz="1500" dirty="0"/>
              <a:t>Ohio College Opportunity Grant (OCOG)</a:t>
            </a:r>
          </a:p>
          <a:p>
            <a:pPr marL="1270000" lvl="2">
              <a:buFont typeface="Courier New" panose="02070309020205020404" pitchFamily="49" charset="0"/>
              <a:buChar char="o"/>
            </a:pPr>
            <a:r>
              <a:rPr lang="en-US" sz="1500" dirty="0"/>
              <a:t>Pennsylvania Higher Education Assistance Agency (PHEAA) Grant</a:t>
            </a:r>
          </a:p>
          <a:p>
            <a:pPr marL="0" indent="0">
              <a:buNone/>
            </a:pPr>
            <a:endParaRPr lang="en-US" sz="1800" dirty="0"/>
          </a:p>
        </p:txBody>
      </p:sp>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GIFT AID (SCHOLARSHIPS &amp; GRANTS)</a:t>
            </a:r>
            <a:endParaRPr dirty="0"/>
          </a:p>
        </p:txBody>
      </p:sp>
    </p:spTree>
    <p:extLst>
      <p:ext uri="{BB962C8B-B14F-4D97-AF65-F5344CB8AC3E}">
        <p14:creationId xmlns:p14="http://schemas.microsoft.com/office/powerpoint/2010/main" val="406048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FAFSA UPDATES FOR 2020-2021</a:t>
            </a:r>
            <a:endParaRPr dirty="0"/>
          </a:p>
        </p:txBody>
      </p:sp>
      <p:grpSp>
        <p:nvGrpSpPr>
          <p:cNvPr id="8" name="Google Shape;613;p37">
            <a:extLst>
              <a:ext uri="{FF2B5EF4-FFF2-40B4-BE49-F238E27FC236}">
                <a16:creationId xmlns:a16="http://schemas.microsoft.com/office/drawing/2014/main" id="{CA67B1DC-D5A9-499D-B00D-F2A6D26EFA0B}"/>
              </a:ext>
            </a:extLst>
          </p:cNvPr>
          <p:cNvGrpSpPr/>
          <p:nvPr/>
        </p:nvGrpSpPr>
        <p:grpSpPr>
          <a:xfrm>
            <a:off x="787862" y="782920"/>
            <a:ext cx="1955338" cy="1955338"/>
            <a:chOff x="2594050" y="1631825"/>
            <a:chExt cx="439625" cy="439625"/>
          </a:xfrm>
        </p:grpSpPr>
        <p:sp>
          <p:nvSpPr>
            <p:cNvPr id="9" name="Google Shape;614;p37">
              <a:extLst>
                <a:ext uri="{FF2B5EF4-FFF2-40B4-BE49-F238E27FC236}">
                  <a16:creationId xmlns:a16="http://schemas.microsoft.com/office/drawing/2014/main" id="{B5ADE7C5-7FF7-4E43-925C-376E49ACAF9E}"/>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15;p37">
              <a:extLst>
                <a:ext uri="{FF2B5EF4-FFF2-40B4-BE49-F238E27FC236}">
                  <a16:creationId xmlns:a16="http://schemas.microsoft.com/office/drawing/2014/main" id="{A596D442-8F55-4DD6-9934-AF2C9B77848A}"/>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16;p37">
              <a:extLst>
                <a:ext uri="{FF2B5EF4-FFF2-40B4-BE49-F238E27FC236}">
                  <a16:creationId xmlns:a16="http://schemas.microsoft.com/office/drawing/2014/main" id="{CDE1C058-DFC9-4030-A031-364997F0F4A6}"/>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7;p37">
              <a:extLst>
                <a:ext uri="{FF2B5EF4-FFF2-40B4-BE49-F238E27FC236}">
                  <a16:creationId xmlns:a16="http://schemas.microsoft.com/office/drawing/2014/main" id="{4609EFE0-FB8D-4F04-A663-FA2D1D3FA0BC}"/>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FEDERAL STUDENT LOANS</a:t>
            </a:r>
            <a:endParaRPr dirty="0"/>
          </a:p>
        </p:txBody>
      </p:sp>
      <p:pic>
        <p:nvPicPr>
          <p:cNvPr id="12" name="Content Placeholder 4">
            <a:extLst>
              <a:ext uri="{FF2B5EF4-FFF2-40B4-BE49-F238E27FC236}">
                <a16:creationId xmlns:a16="http://schemas.microsoft.com/office/drawing/2014/main" id="{074A38D3-6C9D-4290-AD79-DDBBBABA263D}"/>
              </a:ext>
            </a:extLst>
          </p:cNvPr>
          <p:cNvPicPr>
            <a:picLocks noChangeAspect="1"/>
          </p:cNvPicPr>
          <p:nvPr/>
        </p:nvPicPr>
        <p:blipFill>
          <a:blip r:embed="rId3"/>
          <a:stretch>
            <a:fillRect/>
          </a:stretch>
        </p:blipFill>
        <p:spPr>
          <a:xfrm>
            <a:off x="265635" y="1398868"/>
            <a:ext cx="6744765" cy="1579731"/>
          </a:xfrm>
          <a:prstGeom prst="rect">
            <a:avLst/>
          </a:prstGeom>
          <a:noFill/>
          <a:ln>
            <a:noFill/>
          </a:ln>
        </p:spPr>
      </p:pic>
      <p:pic>
        <p:nvPicPr>
          <p:cNvPr id="13" name="Content Placeholder 5">
            <a:extLst>
              <a:ext uri="{FF2B5EF4-FFF2-40B4-BE49-F238E27FC236}">
                <a16:creationId xmlns:a16="http://schemas.microsoft.com/office/drawing/2014/main" id="{C9D92C8F-AED6-41B8-A18D-727E2156C7EB}"/>
              </a:ext>
            </a:extLst>
          </p:cNvPr>
          <p:cNvPicPr>
            <a:picLocks noChangeAspect="1"/>
          </p:cNvPicPr>
          <p:nvPr/>
        </p:nvPicPr>
        <p:blipFill>
          <a:blip r:embed="rId4"/>
          <a:stretch>
            <a:fillRect/>
          </a:stretch>
        </p:blipFill>
        <p:spPr>
          <a:xfrm>
            <a:off x="286102" y="3028125"/>
            <a:ext cx="6725548" cy="1722800"/>
          </a:xfrm>
          <a:prstGeom prst="rect">
            <a:avLst/>
          </a:prstGeom>
          <a:noFill/>
          <a:ln>
            <a:noFill/>
          </a:ln>
        </p:spPr>
      </p:pic>
      <p:sp>
        <p:nvSpPr>
          <p:cNvPr id="2" name="Rectangle 1">
            <a:extLst>
              <a:ext uri="{FF2B5EF4-FFF2-40B4-BE49-F238E27FC236}">
                <a16:creationId xmlns:a16="http://schemas.microsoft.com/office/drawing/2014/main" id="{C15CFBB2-6E3A-4911-A569-6C80D440401A}"/>
              </a:ext>
            </a:extLst>
          </p:cNvPr>
          <p:cNvSpPr/>
          <p:nvPr/>
        </p:nvSpPr>
        <p:spPr>
          <a:xfrm>
            <a:off x="6202680" y="1691640"/>
            <a:ext cx="647700" cy="63246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6F9C19-F781-495E-892F-92AE56F0F397}"/>
              </a:ext>
            </a:extLst>
          </p:cNvPr>
          <p:cNvSpPr/>
          <p:nvPr/>
        </p:nvSpPr>
        <p:spPr>
          <a:xfrm>
            <a:off x="4747260" y="3124199"/>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7DED6A-2711-48EC-A685-870F13D0B502}"/>
              </a:ext>
            </a:extLst>
          </p:cNvPr>
          <p:cNvSpPr/>
          <p:nvPr/>
        </p:nvSpPr>
        <p:spPr>
          <a:xfrm>
            <a:off x="364989" y="3124198"/>
            <a:ext cx="3742192"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65F9C50-2F2A-476F-8816-DC9F50E51868}"/>
              </a:ext>
            </a:extLst>
          </p:cNvPr>
          <p:cNvSpPr/>
          <p:nvPr/>
        </p:nvSpPr>
        <p:spPr>
          <a:xfrm>
            <a:off x="746760" y="3507034"/>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F0DEAEC-2852-4400-8BFB-9D4883D7BB92}"/>
              </a:ext>
            </a:extLst>
          </p:cNvPr>
          <p:cNvSpPr/>
          <p:nvPr/>
        </p:nvSpPr>
        <p:spPr>
          <a:xfrm>
            <a:off x="1005840" y="3691742"/>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E8892F6-3268-4D44-B314-A85193C6404F}"/>
              </a:ext>
            </a:extLst>
          </p:cNvPr>
          <p:cNvSpPr/>
          <p:nvPr/>
        </p:nvSpPr>
        <p:spPr>
          <a:xfrm>
            <a:off x="1005840" y="3868830"/>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3697493-082E-4840-9DE8-BF2B25415AEC}"/>
              </a:ext>
            </a:extLst>
          </p:cNvPr>
          <p:cNvSpPr/>
          <p:nvPr/>
        </p:nvSpPr>
        <p:spPr>
          <a:xfrm>
            <a:off x="2811780" y="4028851"/>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DC8DA28-39C3-4D57-AB76-5B8C26B4FD08}"/>
              </a:ext>
            </a:extLst>
          </p:cNvPr>
          <p:cNvSpPr/>
          <p:nvPr/>
        </p:nvSpPr>
        <p:spPr>
          <a:xfrm>
            <a:off x="1710690" y="4188872"/>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169D075-68E6-48D0-83F1-089C23AC71B9}"/>
              </a:ext>
            </a:extLst>
          </p:cNvPr>
          <p:cNvSpPr/>
          <p:nvPr/>
        </p:nvSpPr>
        <p:spPr>
          <a:xfrm>
            <a:off x="792480" y="4348893"/>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4008924-7742-4B14-BEC3-3F99ECBA9F31}"/>
              </a:ext>
            </a:extLst>
          </p:cNvPr>
          <p:cNvSpPr/>
          <p:nvPr/>
        </p:nvSpPr>
        <p:spPr>
          <a:xfrm>
            <a:off x="2484120" y="4510594"/>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C08965C-26A5-47F1-A609-9078FC08C3D7}"/>
              </a:ext>
            </a:extLst>
          </p:cNvPr>
          <p:cNvSpPr/>
          <p:nvPr/>
        </p:nvSpPr>
        <p:spPr>
          <a:xfrm>
            <a:off x="1577340" y="1714501"/>
            <a:ext cx="483870" cy="11011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4A3E696-AFC7-42E5-9AE8-A29DD239233C}"/>
              </a:ext>
            </a:extLst>
          </p:cNvPr>
          <p:cNvSpPr/>
          <p:nvPr/>
        </p:nvSpPr>
        <p:spPr>
          <a:xfrm>
            <a:off x="1097280" y="1847849"/>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96742C-359D-4DAA-983C-47C99842466E}"/>
              </a:ext>
            </a:extLst>
          </p:cNvPr>
          <p:cNvSpPr/>
          <p:nvPr/>
        </p:nvSpPr>
        <p:spPr>
          <a:xfrm>
            <a:off x="2111805" y="2007870"/>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030774B-E4C3-435D-AF21-97B968B86FF1}"/>
              </a:ext>
            </a:extLst>
          </p:cNvPr>
          <p:cNvSpPr/>
          <p:nvPr/>
        </p:nvSpPr>
        <p:spPr>
          <a:xfrm>
            <a:off x="1883205" y="2167890"/>
            <a:ext cx="36576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4595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0" name="Text Placeholder 4">
            <a:extLst>
              <a:ext uri="{FF2B5EF4-FFF2-40B4-BE49-F238E27FC236}">
                <a16:creationId xmlns:a16="http://schemas.microsoft.com/office/drawing/2014/main" id="{8C17FD2C-7519-4E96-9392-3704D84DEBDA}"/>
              </a:ext>
            </a:extLst>
          </p:cNvPr>
          <p:cNvSpPr txBox="1">
            <a:spLocks/>
          </p:cNvSpPr>
          <p:nvPr/>
        </p:nvSpPr>
        <p:spPr>
          <a:xfrm>
            <a:off x="182880" y="1223905"/>
            <a:ext cx="8656320" cy="3858162"/>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0" indent="0">
              <a:buNone/>
            </a:pPr>
            <a:r>
              <a:rPr lang="en-US" sz="1800" b="1" dirty="0"/>
              <a:t>Common gift award names and iterations</a:t>
            </a:r>
          </a:p>
          <a:p>
            <a:pPr marL="0" indent="0">
              <a:buNone/>
            </a:pPr>
            <a:endParaRPr lang="en-US" sz="1050" dirty="0"/>
          </a:p>
          <a:p>
            <a:pPr marL="285750"/>
            <a:r>
              <a:rPr lang="en-US" sz="1800" dirty="0"/>
              <a:t>Federal Pell Grant</a:t>
            </a:r>
          </a:p>
          <a:p>
            <a:pPr marL="742950" lvl="1"/>
            <a:r>
              <a:rPr lang="en-US" sz="1600" dirty="0"/>
              <a:t>Pell, Pell Grant</a:t>
            </a:r>
          </a:p>
          <a:p>
            <a:pPr marL="355600"/>
            <a:r>
              <a:rPr lang="en-US" sz="1800" dirty="0"/>
              <a:t>Federal Supplemental Educational </a:t>
            </a:r>
            <a:br>
              <a:rPr lang="en-US" sz="1800" dirty="0"/>
            </a:br>
            <a:r>
              <a:rPr lang="en-US" sz="1800" dirty="0"/>
              <a:t>Opportunity Grant</a:t>
            </a:r>
          </a:p>
          <a:p>
            <a:pPr marL="742950" lvl="1"/>
            <a:r>
              <a:rPr lang="en-US" sz="1600" dirty="0"/>
              <a:t>Supplemental Educational Opportunity </a:t>
            </a:r>
            <a:br>
              <a:rPr lang="en-US" sz="1600" dirty="0"/>
            </a:br>
            <a:r>
              <a:rPr lang="en-US" sz="1600" dirty="0"/>
              <a:t>Grant, SEOG, FSEOG</a:t>
            </a:r>
          </a:p>
          <a:p>
            <a:pPr marL="285750"/>
            <a:r>
              <a:rPr lang="en-US" sz="1800" dirty="0"/>
              <a:t>Federal TEACH Grant</a:t>
            </a:r>
          </a:p>
          <a:p>
            <a:pPr marL="742950" lvl="1"/>
            <a:r>
              <a:rPr lang="en-US" sz="1600" dirty="0"/>
              <a:t>TEACH, TEACH Grant</a:t>
            </a:r>
          </a:p>
          <a:p>
            <a:pPr marL="0" indent="0">
              <a:buNone/>
            </a:pPr>
            <a:endParaRPr lang="en-US" sz="1800" dirty="0"/>
          </a:p>
          <a:p>
            <a:pPr marL="0" indent="0">
              <a:buNone/>
            </a:pPr>
            <a:r>
              <a:rPr lang="en-US" sz="1800" dirty="0"/>
              <a:t/>
            </a:r>
            <a:br>
              <a:rPr lang="en-US" sz="1800" dirty="0"/>
            </a:br>
            <a:endParaRPr lang="en-US" sz="1200" dirty="0"/>
          </a:p>
          <a:p>
            <a:pPr marL="285750"/>
            <a:r>
              <a:rPr lang="en-US" sz="1800" dirty="0"/>
              <a:t>Ohio College Opportunity Grant</a:t>
            </a:r>
          </a:p>
          <a:p>
            <a:pPr marL="742950" lvl="1"/>
            <a:r>
              <a:rPr lang="en-US" sz="1600" dirty="0"/>
              <a:t>OCOG</a:t>
            </a:r>
          </a:p>
          <a:p>
            <a:pPr marL="355600"/>
            <a:r>
              <a:rPr lang="en-US" sz="1800" dirty="0"/>
              <a:t>Pennsylvania Higher Education Assistance Agency Grant</a:t>
            </a:r>
          </a:p>
          <a:p>
            <a:pPr marL="812800" lvl="1"/>
            <a:r>
              <a:rPr lang="en-US" sz="1800" dirty="0"/>
              <a:t>PHEAA, PHEAA Grant</a:t>
            </a:r>
          </a:p>
          <a:p>
            <a:pPr marL="285750"/>
            <a:r>
              <a:rPr lang="en-US" sz="1800" b="1" i="1" dirty="0"/>
              <a:t>Helpful hint!</a:t>
            </a:r>
          </a:p>
          <a:p>
            <a:pPr marL="742950" lvl="1"/>
            <a:r>
              <a:rPr lang="en-US" sz="1600" dirty="0"/>
              <a:t>If the award description says </a:t>
            </a:r>
            <a:r>
              <a:rPr lang="en-US" sz="1600" i="1" dirty="0"/>
              <a:t>scholarship</a:t>
            </a:r>
            <a:r>
              <a:rPr lang="en-US" sz="1600" dirty="0"/>
              <a:t> or </a:t>
            </a:r>
            <a:r>
              <a:rPr lang="en-US" sz="1600" i="1" dirty="0"/>
              <a:t>grant</a:t>
            </a:r>
            <a:r>
              <a:rPr lang="en-US" sz="1600" dirty="0"/>
              <a:t>, it’s free money!</a:t>
            </a:r>
          </a:p>
          <a:p>
            <a:pPr marL="285750"/>
            <a:endParaRPr lang="en-US" sz="1800" dirty="0"/>
          </a:p>
        </p:txBody>
      </p:sp>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GIFT AID (SCHOLARSHIPS &amp; GRANTS)</a:t>
            </a:r>
            <a:endParaRPr dirty="0"/>
          </a:p>
        </p:txBody>
      </p:sp>
    </p:spTree>
    <p:extLst>
      <p:ext uri="{BB962C8B-B14F-4D97-AF65-F5344CB8AC3E}">
        <p14:creationId xmlns:p14="http://schemas.microsoft.com/office/powerpoint/2010/main" val="2572522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35" name="Content Placeholder 4">
            <a:extLst>
              <a:ext uri="{FF2B5EF4-FFF2-40B4-BE49-F238E27FC236}">
                <a16:creationId xmlns:a16="http://schemas.microsoft.com/office/drawing/2014/main" id="{045A7E26-D025-4147-A09F-DC4EC9802A09}"/>
              </a:ext>
            </a:extLst>
          </p:cNvPr>
          <p:cNvPicPr>
            <a:picLocks noChangeAspect="1"/>
          </p:cNvPicPr>
          <p:nvPr/>
        </p:nvPicPr>
        <p:blipFill>
          <a:blip r:embed="rId3"/>
          <a:stretch>
            <a:fillRect/>
          </a:stretch>
        </p:blipFill>
        <p:spPr>
          <a:xfrm>
            <a:off x="380228" y="1426965"/>
            <a:ext cx="7699180" cy="1803270"/>
          </a:xfrm>
          <a:prstGeom prst="rect">
            <a:avLst/>
          </a:prstGeom>
          <a:noFill/>
          <a:ln>
            <a:noFill/>
          </a:ln>
        </p:spPr>
      </p:pic>
      <p:pic>
        <p:nvPicPr>
          <p:cNvPr id="34" name="Picture 33">
            <a:extLst>
              <a:ext uri="{FF2B5EF4-FFF2-40B4-BE49-F238E27FC236}">
                <a16:creationId xmlns:a16="http://schemas.microsoft.com/office/drawing/2014/main" id="{D032CCF9-E8B7-41CF-8DA6-F2C41E96BB2A}"/>
              </a:ext>
            </a:extLst>
          </p:cNvPr>
          <p:cNvPicPr>
            <a:picLocks noChangeAspect="1"/>
          </p:cNvPicPr>
          <p:nvPr/>
        </p:nvPicPr>
        <p:blipFill>
          <a:blip r:embed="rId4"/>
          <a:stretch>
            <a:fillRect/>
          </a:stretch>
        </p:blipFill>
        <p:spPr>
          <a:xfrm>
            <a:off x="326889" y="3475565"/>
            <a:ext cx="8330958" cy="947833"/>
          </a:xfrm>
          <a:prstGeom prst="rect">
            <a:avLst/>
          </a:prstGeom>
        </p:spPr>
      </p:pic>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FEDERAL STUDENT LOANS</a:t>
            </a:r>
            <a:endParaRPr dirty="0"/>
          </a:p>
        </p:txBody>
      </p:sp>
      <p:sp>
        <p:nvSpPr>
          <p:cNvPr id="2" name="Rectangle 1">
            <a:extLst>
              <a:ext uri="{FF2B5EF4-FFF2-40B4-BE49-F238E27FC236}">
                <a16:creationId xmlns:a16="http://schemas.microsoft.com/office/drawing/2014/main" id="{C15CFBB2-6E3A-4911-A569-6C80D440401A}"/>
              </a:ext>
            </a:extLst>
          </p:cNvPr>
          <p:cNvSpPr/>
          <p:nvPr/>
        </p:nvSpPr>
        <p:spPr>
          <a:xfrm>
            <a:off x="4648200" y="2674620"/>
            <a:ext cx="727709" cy="34681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6F9C19-F781-495E-892F-92AE56F0F397}"/>
              </a:ext>
            </a:extLst>
          </p:cNvPr>
          <p:cNvSpPr/>
          <p:nvPr/>
        </p:nvSpPr>
        <p:spPr>
          <a:xfrm>
            <a:off x="6070094" y="3550336"/>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7DED6A-2711-48EC-A685-870F13D0B502}"/>
              </a:ext>
            </a:extLst>
          </p:cNvPr>
          <p:cNvSpPr/>
          <p:nvPr/>
        </p:nvSpPr>
        <p:spPr>
          <a:xfrm>
            <a:off x="380228" y="3541605"/>
            <a:ext cx="4648971" cy="19945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65F9C50-2F2A-476F-8816-DC9F50E51868}"/>
              </a:ext>
            </a:extLst>
          </p:cNvPr>
          <p:cNvSpPr/>
          <p:nvPr/>
        </p:nvSpPr>
        <p:spPr>
          <a:xfrm>
            <a:off x="1325878" y="3971071"/>
            <a:ext cx="735331"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F0DEAEC-2852-4400-8BFB-9D4883D7BB92}"/>
              </a:ext>
            </a:extLst>
          </p:cNvPr>
          <p:cNvSpPr/>
          <p:nvPr/>
        </p:nvSpPr>
        <p:spPr>
          <a:xfrm>
            <a:off x="1325879" y="4196786"/>
            <a:ext cx="915465" cy="179407"/>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C08965C-26A5-47F1-A609-9078FC08C3D7}"/>
              </a:ext>
            </a:extLst>
          </p:cNvPr>
          <p:cNvSpPr/>
          <p:nvPr/>
        </p:nvSpPr>
        <p:spPr>
          <a:xfrm>
            <a:off x="507498" y="2683114"/>
            <a:ext cx="1756706" cy="132945"/>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4A3E696-AFC7-42E5-9AE8-A29DD239233C}"/>
              </a:ext>
            </a:extLst>
          </p:cNvPr>
          <p:cNvSpPr/>
          <p:nvPr/>
        </p:nvSpPr>
        <p:spPr>
          <a:xfrm>
            <a:off x="516926" y="2848024"/>
            <a:ext cx="1822413" cy="17181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D9217AC-7E98-4DC9-89DF-E5E64AB40989}"/>
              </a:ext>
            </a:extLst>
          </p:cNvPr>
          <p:cNvSpPr/>
          <p:nvPr/>
        </p:nvSpPr>
        <p:spPr>
          <a:xfrm>
            <a:off x="5999949" y="2674620"/>
            <a:ext cx="727709" cy="34681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EDC05D7-D461-469D-8C2A-8B2A7AD46C58}"/>
              </a:ext>
            </a:extLst>
          </p:cNvPr>
          <p:cNvSpPr/>
          <p:nvPr/>
        </p:nvSpPr>
        <p:spPr>
          <a:xfrm>
            <a:off x="7158189" y="2674620"/>
            <a:ext cx="727709" cy="34681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8060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0" name="Text Placeholder 4">
            <a:extLst>
              <a:ext uri="{FF2B5EF4-FFF2-40B4-BE49-F238E27FC236}">
                <a16:creationId xmlns:a16="http://schemas.microsoft.com/office/drawing/2014/main" id="{8C17FD2C-7519-4E96-9392-3704D84DEBDA}"/>
              </a:ext>
            </a:extLst>
          </p:cNvPr>
          <p:cNvSpPr txBox="1">
            <a:spLocks/>
          </p:cNvSpPr>
          <p:nvPr/>
        </p:nvSpPr>
        <p:spPr>
          <a:xfrm>
            <a:off x="175260" y="1216612"/>
            <a:ext cx="8768776" cy="3926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285750"/>
            <a:r>
              <a:rPr lang="en-US" sz="1800" dirty="0"/>
              <a:t>Federal student loans are provided by the government and must be paid back with interest.</a:t>
            </a:r>
            <a:r>
              <a:rPr lang="en-US" sz="1600" dirty="0"/>
              <a:t/>
            </a:r>
            <a:br>
              <a:rPr lang="en-US" sz="1600" dirty="0"/>
            </a:br>
            <a:endParaRPr lang="en-US" sz="1050" dirty="0"/>
          </a:p>
          <a:p>
            <a:pPr marL="355600"/>
            <a:r>
              <a:rPr lang="en-US" sz="1800" dirty="0"/>
              <a:t>They have a fee that is deducted from the total loan proceeds before they are applied to the student’s college or university account.</a:t>
            </a:r>
            <a:br>
              <a:rPr lang="en-US" sz="1800" dirty="0"/>
            </a:br>
            <a:endParaRPr lang="en-US" sz="1050" dirty="0"/>
          </a:p>
          <a:p>
            <a:pPr marL="285750"/>
            <a:r>
              <a:rPr lang="en-US" sz="1800" dirty="0"/>
              <a:t>Students must complete the FAFSA to be eligible for federal student loans.</a:t>
            </a:r>
            <a:br>
              <a:rPr lang="en-US" sz="1800" dirty="0"/>
            </a:br>
            <a:endParaRPr lang="en-US" sz="1050" dirty="0"/>
          </a:p>
          <a:p>
            <a:pPr marL="285750"/>
            <a:r>
              <a:rPr lang="en-US" sz="1800" dirty="0"/>
              <a:t>Common Federal Student Loan names and iterations:</a:t>
            </a:r>
          </a:p>
          <a:p>
            <a:pPr marL="742950" lvl="1"/>
            <a:r>
              <a:rPr lang="en-US" sz="1600" dirty="0"/>
              <a:t>Federal Direct Subsidized Stafford Loan</a:t>
            </a:r>
          </a:p>
          <a:p>
            <a:pPr marL="1200150" lvl="2">
              <a:buFont typeface="Courier New" panose="02070309020205020404" pitchFamily="49" charset="0"/>
              <a:buChar char="o"/>
            </a:pPr>
            <a:r>
              <a:rPr lang="en-US" sz="1500" dirty="0"/>
              <a:t>Federal Direct Subsidized Loan, Fed. Sub. Loan, Sub. Stafford Loan, Direct Sub. Loan, Sub. Loan</a:t>
            </a:r>
          </a:p>
          <a:p>
            <a:pPr marL="742950" lvl="1"/>
            <a:r>
              <a:rPr lang="en-US" sz="1600" dirty="0"/>
              <a:t>Federal Direct Unsubsidized Stafford Loan</a:t>
            </a:r>
          </a:p>
          <a:p>
            <a:pPr marL="1200150" lvl="2">
              <a:buFont typeface="Courier New" panose="02070309020205020404" pitchFamily="49" charset="0"/>
              <a:buChar char="o"/>
            </a:pPr>
            <a:r>
              <a:rPr lang="en-US" sz="1500" dirty="0"/>
              <a:t>Federal Direct Unsubsidized Loan, Fed. Unsub. Loan, Unsub. Stafford Loan, </a:t>
            </a:r>
            <a:br>
              <a:rPr lang="en-US" sz="1500" dirty="0"/>
            </a:br>
            <a:r>
              <a:rPr lang="en-US" sz="1500" dirty="0"/>
              <a:t>Direct Unsub. Loan, Unsub. Loan</a:t>
            </a:r>
          </a:p>
        </p:txBody>
      </p:sp>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FEDERAL STUDENT LOANS</a:t>
            </a:r>
            <a:endParaRPr dirty="0"/>
          </a:p>
        </p:txBody>
      </p:sp>
    </p:spTree>
    <p:extLst>
      <p:ext uri="{BB962C8B-B14F-4D97-AF65-F5344CB8AC3E}">
        <p14:creationId xmlns:p14="http://schemas.microsoft.com/office/powerpoint/2010/main" val="2980857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28" name="Picture 27">
            <a:extLst>
              <a:ext uri="{FF2B5EF4-FFF2-40B4-BE49-F238E27FC236}">
                <a16:creationId xmlns:a16="http://schemas.microsoft.com/office/drawing/2014/main" id="{ADC6F292-2969-4889-97F8-9A49107A934A}"/>
              </a:ext>
            </a:extLst>
          </p:cNvPr>
          <p:cNvPicPr>
            <a:picLocks noChangeAspect="1"/>
          </p:cNvPicPr>
          <p:nvPr/>
        </p:nvPicPr>
        <p:blipFill>
          <a:blip r:embed="rId3"/>
          <a:stretch>
            <a:fillRect/>
          </a:stretch>
        </p:blipFill>
        <p:spPr>
          <a:xfrm>
            <a:off x="397450" y="3269085"/>
            <a:ext cx="7704591" cy="1199517"/>
          </a:xfrm>
          <a:prstGeom prst="rect">
            <a:avLst/>
          </a:prstGeom>
        </p:spPr>
      </p:pic>
      <p:pic>
        <p:nvPicPr>
          <p:cNvPr id="25" name="Content Placeholder 4">
            <a:extLst>
              <a:ext uri="{FF2B5EF4-FFF2-40B4-BE49-F238E27FC236}">
                <a16:creationId xmlns:a16="http://schemas.microsoft.com/office/drawing/2014/main" id="{7907B1B2-1448-49E2-ABF8-BC30EE061A09}"/>
              </a:ext>
            </a:extLst>
          </p:cNvPr>
          <p:cNvPicPr>
            <a:picLocks noChangeAspect="1"/>
          </p:cNvPicPr>
          <p:nvPr/>
        </p:nvPicPr>
        <p:blipFill>
          <a:blip r:embed="rId4"/>
          <a:stretch>
            <a:fillRect/>
          </a:stretch>
        </p:blipFill>
        <p:spPr>
          <a:xfrm>
            <a:off x="326889" y="1378118"/>
            <a:ext cx="7545385" cy="1767249"/>
          </a:xfrm>
          <a:prstGeom prst="rect">
            <a:avLst/>
          </a:prstGeom>
          <a:noFill/>
          <a:ln>
            <a:noFill/>
          </a:ln>
        </p:spPr>
      </p:pic>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WORK STUDY AND CREDIT-BASED LOAN OPTIONS</a:t>
            </a:r>
            <a:endParaRPr dirty="0"/>
          </a:p>
        </p:txBody>
      </p:sp>
      <p:sp>
        <p:nvSpPr>
          <p:cNvPr id="2" name="Rectangle 1">
            <a:extLst>
              <a:ext uri="{FF2B5EF4-FFF2-40B4-BE49-F238E27FC236}">
                <a16:creationId xmlns:a16="http://schemas.microsoft.com/office/drawing/2014/main" id="{C15CFBB2-6E3A-4911-A569-6C80D440401A}"/>
              </a:ext>
            </a:extLst>
          </p:cNvPr>
          <p:cNvSpPr/>
          <p:nvPr/>
        </p:nvSpPr>
        <p:spPr>
          <a:xfrm>
            <a:off x="4507608" y="2415178"/>
            <a:ext cx="727332" cy="17181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6F9C19-F781-495E-892F-92AE56F0F397}"/>
              </a:ext>
            </a:extLst>
          </p:cNvPr>
          <p:cNvSpPr/>
          <p:nvPr/>
        </p:nvSpPr>
        <p:spPr>
          <a:xfrm>
            <a:off x="5704334" y="3319020"/>
            <a:ext cx="62484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7DED6A-2711-48EC-A685-870F13D0B502}"/>
              </a:ext>
            </a:extLst>
          </p:cNvPr>
          <p:cNvSpPr/>
          <p:nvPr/>
        </p:nvSpPr>
        <p:spPr>
          <a:xfrm>
            <a:off x="454158" y="3328176"/>
            <a:ext cx="4841742"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65F9C50-2F2A-476F-8816-DC9F50E51868}"/>
              </a:ext>
            </a:extLst>
          </p:cNvPr>
          <p:cNvSpPr/>
          <p:nvPr/>
        </p:nvSpPr>
        <p:spPr>
          <a:xfrm>
            <a:off x="452350" y="3724205"/>
            <a:ext cx="123929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F0DEAEC-2852-4400-8BFB-9D4883D7BB92}"/>
              </a:ext>
            </a:extLst>
          </p:cNvPr>
          <p:cNvSpPr/>
          <p:nvPr/>
        </p:nvSpPr>
        <p:spPr>
          <a:xfrm>
            <a:off x="452350" y="3899466"/>
            <a:ext cx="2976650" cy="16002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C08965C-26A5-47F1-A609-9078FC08C3D7}"/>
              </a:ext>
            </a:extLst>
          </p:cNvPr>
          <p:cNvSpPr/>
          <p:nvPr/>
        </p:nvSpPr>
        <p:spPr>
          <a:xfrm>
            <a:off x="484638" y="2431185"/>
            <a:ext cx="2510022" cy="17181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F6D66F-20F1-4886-AD77-68B6DDC8267A}"/>
              </a:ext>
            </a:extLst>
          </p:cNvPr>
          <p:cNvSpPr/>
          <p:nvPr/>
        </p:nvSpPr>
        <p:spPr>
          <a:xfrm>
            <a:off x="5826275" y="2431185"/>
            <a:ext cx="727332" cy="17181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1C967BB-8E3D-4D41-BA64-7A9824CA32A0}"/>
              </a:ext>
            </a:extLst>
          </p:cNvPr>
          <p:cNvSpPr/>
          <p:nvPr/>
        </p:nvSpPr>
        <p:spPr>
          <a:xfrm>
            <a:off x="6999755" y="2415178"/>
            <a:ext cx="727332" cy="17181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BBC2698-AE24-4359-BF2A-E101FCB90D11}"/>
              </a:ext>
            </a:extLst>
          </p:cNvPr>
          <p:cNvSpPr/>
          <p:nvPr/>
        </p:nvSpPr>
        <p:spPr>
          <a:xfrm>
            <a:off x="7414667" y="3720486"/>
            <a:ext cx="624840" cy="33900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CFBB5D5-FE34-4C41-921C-7EA49030987A}"/>
              </a:ext>
            </a:extLst>
          </p:cNvPr>
          <p:cNvSpPr/>
          <p:nvPr/>
        </p:nvSpPr>
        <p:spPr>
          <a:xfrm>
            <a:off x="437110" y="4120234"/>
            <a:ext cx="101486" cy="16002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3996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0" name="Text Placeholder 4">
            <a:extLst>
              <a:ext uri="{FF2B5EF4-FFF2-40B4-BE49-F238E27FC236}">
                <a16:creationId xmlns:a16="http://schemas.microsoft.com/office/drawing/2014/main" id="{8C17FD2C-7519-4E96-9392-3704D84DEBDA}"/>
              </a:ext>
            </a:extLst>
          </p:cNvPr>
          <p:cNvSpPr txBox="1">
            <a:spLocks/>
          </p:cNvSpPr>
          <p:nvPr/>
        </p:nvSpPr>
        <p:spPr>
          <a:xfrm>
            <a:off x="67628" y="1353445"/>
            <a:ext cx="8944036" cy="3638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Font typeface="Roboto Condensed Light"/>
              <a:buNone/>
            </a:pPr>
            <a:r>
              <a:rPr lang="en-US" sz="1800" b="1" dirty="0"/>
              <a:t>Work Study</a:t>
            </a:r>
            <a:br>
              <a:rPr lang="en-US" sz="1800" b="1" dirty="0"/>
            </a:br>
            <a:endParaRPr lang="en-US" sz="1050" b="1" dirty="0"/>
          </a:p>
          <a:p>
            <a:pPr marL="355600"/>
            <a:r>
              <a:rPr lang="en-US" sz="1800" dirty="0"/>
              <a:t>The Federal Work Study Program </a:t>
            </a:r>
            <a:r>
              <a:rPr lang="en-US" sz="1800" dirty="0" smtClean="0"/>
              <a:t>provides </a:t>
            </a:r>
            <a:r>
              <a:rPr lang="en-US" sz="1800" dirty="0"/>
              <a:t>students who need additional financial aid with part-time jobs to earn money to help pay for college expenses.</a:t>
            </a:r>
            <a:br>
              <a:rPr lang="en-US" sz="1800" dirty="0"/>
            </a:br>
            <a:endParaRPr lang="en-US" sz="1050" dirty="0"/>
          </a:p>
          <a:p>
            <a:pPr marL="355600"/>
            <a:r>
              <a:rPr lang="en-US" sz="1800" dirty="0"/>
              <a:t>Most of the jobs the </a:t>
            </a:r>
            <a:r>
              <a:rPr lang="en-US" sz="1800" dirty="0" smtClean="0"/>
              <a:t>program </a:t>
            </a:r>
            <a:r>
              <a:rPr lang="en-US" sz="1800" dirty="0"/>
              <a:t>offers are paid on an hourly basis and are usually on campus.</a:t>
            </a:r>
            <a:br>
              <a:rPr lang="en-US" sz="1800" dirty="0"/>
            </a:br>
            <a:endParaRPr lang="en-US" sz="1050" dirty="0"/>
          </a:p>
          <a:p>
            <a:pPr marL="355600"/>
            <a:r>
              <a:rPr lang="en-US" sz="1800" dirty="0"/>
              <a:t>To qualify for Federal Work Study assistance students must file the FAFSA.</a:t>
            </a:r>
            <a:br>
              <a:rPr lang="en-US" sz="1800" dirty="0"/>
            </a:br>
            <a:endParaRPr lang="en-US" sz="1050" dirty="0"/>
          </a:p>
          <a:p>
            <a:pPr marL="355600"/>
            <a:r>
              <a:rPr lang="en-US" sz="1800" b="1" i="1" dirty="0"/>
              <a:t>Important note: Work Study funds are not applied to the student’s bill! They are paid to the student via a paycheck.</a:t>
            </a:r>
          </a:p>
        </p:txBody>
      </p:sp>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WORK STUDY AND CREDIT-BASED LOAN OPTIONS</a:t>
            </a:r>
            <a:endParaRPr dirty="0"/>
          </a:p>
        </p:txBody>
      </p:sp>
    </p:spTree>
    <p:extLst>
      <p:ext uri="{BB962C8B-B14F-4D97-AF65-F5344CB8AC3E}">
        <p14:creationId xmlns:p14="http://schemas.microsoft.com/office/powerpoint/2010/main" val="2665188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0" name="Text Placeholder 4">
            <a:extLst>
              <a:ext uri="{FF2B5EF4-FFF2-40B4-BE49-F238E27FC236}">
                <a16:creationId xmlns:a16="http://schemas.microsoft.com/office/drawing/2014/main" id="{8C17FD2C-7519-4E96-9392-3704D84DEBDA}"/>
              </a:ext>
            </a:extLst>
          </p:cNvPr>
          <p:cNvSpPr txBox="1">
            <a:spLocks/>
          </p:cNvSpPr>
          <p:nvPr/>
        </p:nvSpPr>
        <p:spPr>
          <a:xfrm>
            <a:off x="67628" y="1353445"/>
            <a:ext cx="8944036" cy="3638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Font typeface="Roboto Condensed Light"/>
              <a:buNone/>
            </a:pPr>
            <a:r>
              <a:rPr lang="en-US" sz="1800" b="1" dirty="0"/>
              <a:t>Credit-based Loan Options</a:t>
            </a:r>
            <a:br>
              <a:rPr lang="en-US" sz="1800" b="1" dirty="0"/>
            </a:br>
            <a:endParaRPr lang="en-US" sz="1050" b="1" dirty="0"/>
          </a:p>
          <a:p>
            <a:pPr marL="355600"/>
            <a:r>
              <a:rPr lang="en-US" sz="1800" dirty="0"/>
              <a:t>Parent PLUS Loan</a:t>
            </a:r>
          </a:p>
          <a:p>
            <a:pPr marL="812800" lvl="1"/>
            <a:r>
              <a:rPr lang="en-US" sz="1600" dirty="0"/>
              <a:t>Federal Loan program where the loan is in the parent’s name, parent is solely responsible for the loan</a:t>
            </a:r>
          </a:p>
          <a:p>
            <a:pPr marL="812800" lvl="1"/>
            <a:r>
              <a:rPr lang="en-US" sz="1600" dirty="0"/>
              <a:t>Fixed interest rate, various repayment terms</a:t>
            </a:r>
            <a:br>
              <a:rPr lang="en-US" sz="1600" dirty="0"/>
            </a:br>
            <a:endParaRPr lang="en-US" sz="1050" dirty="0"/>
          </a:p>
          <a:p>
            <a:pPr marL="355600"/>
            <a:r>
              <a:rPr lang="en-US" sz="1800" dirty="0"/>
              <a:t>Private Education Loan</a:t>
            </a:r>
          </a:p>
          <a:p>
            <a:pPr marL="812800" lvl="1"/>
            <a:r>
              <a:rPr lang="en-US" sz="1600" dirty="0"/>
              <a:t>Education loan through a private lender </a:t>
            </a:r>
            <a:endParaRPr lang="en-US" sz="1600" dirty="0" smtClean="0"/>
          </a:p>
          <a:p>
            <a:pPr marL="812800" lvl="1"/>
            <a:r>
              <a:rPr lang="en-US" sz="1600" dirty="0" smtClean="0"/>
              <a:t>Student </a:t>
            </a:r>
            <a:r>
              <a:rPr lang="en-US" sz="1600" dirty="0"/>
              <a:t>is the primary borrower; co-signer may be required</a:t>
            </a:r>
          </a:p>
          <a:p>
            <a:pPr marL="812800" lvl="1"/>
            <a:r>
              <a:rPr lang="en-US" sz="1600" dirty="0"/>
              <a:t>Fixed or variable interest rate and repayment terms; both will vary based on lender</a:t>
            </a:r>
          </a:p>
        </p:txBody>
      </p:sp>
      <p:grpSp>
        <p:nvGrpSpPr>
          <p:cNvPr id="8" name="Google Shape;598;p37">
            <a:extLst>
              <a:ext uri="{FF2B5EF4-FFF2-40B4-BE49-F238E27FC236}">
                <a16:creationId xmlns:a16="http://schemas.microsoft.com/office/drawing/2014/main" id="{5587D8A7-EE93-48F8-93AD-C90CB0C58DF0}"/>
              </a:ext>
            </a:extLst>
          </p:cNvPr>
          <p:cNvGrpSpPr/>
          <p:nvPr/>
        </p:nvGrpSpPr>
        <p:grpSpPr>
          <a:xfrm>
            <a:off x="326889" y="578961"/>
            <a:ext cx="352389" cy="345022"/>
            <a:chOff x="1236875" y="1623900"/>
            <a:chExt cx="465200" cy="455475"/>
          </a:xfrm>
        </p:grpSpPr>
        <p:sp>
          <p:nvSpPr>
            <p:cNvPr id="9" name="Google Shape;599;p37">
              <a:extLst>
                <a:ext uri="{FF2B5EF4-FFF2-40B4-BE49-F238E27FC236}">
                  <a16:creationId xmlns:a16="http://schemas.microsoft.com/office/drawing/2014/main" id="{0452D536-03BE-4784-ACCC-540837F020B1}"/>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0;p37">
              <a:extLst>
                <a:ext uri="{FF2B5EF4-FFF2-40B4-BE49-F238E27FC236}">
                  <a16:creationId xmlns:a16="http://schemas.microsoft.com/office/drawing/2014/main" id="{1130249B-4912-468D-9D95-FDFC83C01AA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1;p37">
              <a:extLst>
                <a:ext uri="{FF2B5EF4-FFF2-40B4-BE49-F238E27FC236}">
                  <a16:creationId xmlns:a16="http://schemas.microsoft.com/office/drawing/2014/main" id="{D572CFA1-92EB-4073-963B-1B1DB23EE5A1}"/>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2;p37">
              <a:extLst>
                <a:ext uri="{FF2B5EF4-FFF2-40B4-BE49-F238E27FC236}">
                  <a16:creationId xmlns:a16="http://schemas.microsoft.com/office/drawing/2014/main" id="{2C8E22E7-43A8-44FE-BE12-76574C19072A}"/>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37">
              <a:extLst>
                <a:ext uri="{FF2B5EF4-FFF2-40B4-BE49-F238E27FC236}">
                  <a16:creationId xmlns:a16="http://schemas.microsoft.com/office/drawing/2014/main" id="{87A060B1-B876-4411-BF2E-E778581500BD}"/>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4;p37">
              <a:extLst>
                <a:ext uri="{FF2B5EF4-FFF2-40B4-BE49-F238E27FC236}">
                  <a16:creationId xmlns:a16="http://schemas.microsoft.com/office/drawing/2014/main" id="{CBFE96F6-1419-4877-A6C0-B6FD06FF9FA7}"/>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05;p37">
              <a:extLst>
                <a:ext uri="{FF2B5EF4-FFF2-40B4-BE49-F238E27FC236}">
                  <a16:creationId xmlns:a16="http://schemas.microsoft.com/office/drawing/2014/main" id="{1E6114E3-573C-44B8-B984-6727C973F79B}"/>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WORK STUDY AND CREDIT-BASED LOAN OPTIONS</a:t>
            </a:r>
            <a:endParaRPr dirty="0"/>
          </a:p>
        </p:txBody>
      </p:sp>
    </p:spTree>
    <p:extLst>
      <p:ext uri="{BB962C8B-B14F-4D97-AF65-F5344CB8AC3E}">
        <p14:creationId xmlns:p14="http://schemas.microsoft.com/office/powerpoint/2010/main" val="3592255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89;p12">
            <a:extLst>
              <a:ext uri="{FF2B5EF4-FFF2-40B4-BE49-F238E27FC236}">
                <a16:creationId xmlns:a16="http://schemas.microsoft.com/office/drawing/2014/main" id="{6430E4D5-719F-4345-B091-8D93D38714BD}"/>
              </a:ext>
            </a:extLst>
          </p:cNvPr>
          <p:cNvSpPr txBox="1">
            <a:spLocks/>
          </p:cNvSpPr>
          <p:nvPr/>
        </p:nvSpPr>
        <p:spPr>
          <a:xfrm>
            <a:off x="2368755" y="0"/>
            <a:ext cx="5630770"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n-US" sz="1900" dirty="0">
                <a:solidFill>
                  <a:srgbClr val="1D405D"/>
                </a:solidFill>
                <a:latin typeface="Roboto Condensed Light" panose="02000000000000000000" pitchFamily="2" charset="0"/>
                <a:ea typeface="Roboto Condensed Light" panose="02000000000000000000" pitchFamily="2" charset="0"/>
              </a:rPr>
              <a:t>ESTIMATED COST OF ATTENDANCE &amp; REMAINING COSTS</a:t>
            </a:r>
          </a:p>
        </p:txBody>
      </p:sp>
      <p:pic>
        <p:nvPicPr>
          <p:cNvPr id="7" name="Picture 6">
            <a:extLst>
              <a:ext uri="{FF2B5EF4-FFF2-40B4-BE49-F238E27FC236}">
                <a16:creationId xmlns:a16="http://schemas.microsoft.com/office/drawing/2014/main" id="{E0A216E7-8FEE-463F-A4C6-214CA81301B7}"/>
              </a:ext>
            </a:extLst>
          </p:cNvPr>
          <p:cNvPicPr>
            <a:picLocks noChangeAspect="1"/>
          </p:cNvPicPr>
          <p:nvPr/>
        </p:nvPicPr>
        <p:blipFill>
          <a:blip r:embed="rId3"/>
          <a:stretch>
            <a:fillRect/>
          </a:stretch>
        </p:blipFill>
        <p:spPr>
          <a:xfrm>
            <a:off x="1762173" y="766200"/>
            <a:ext cx="5619654" cy="2223283"/>
          </a:xfrm>
          <a:prstGeom prst="rect">
            <a:avLst/>
          </a:prstGeom>
        </p:spPr>
      </p:pic>
      <p:pic>
        <p:nvPicPr>
          <p:cNvPr id="8" name="Picture 7">
            <a:extLst>
              <a:ext uri="{FF2B5EF4-FFF2-40B4-BE49-F238E27FC236}">
                <a16:creationId xmlns:a16="http://schemas.microsoft.com/office/drawing/2014/main" id="{1442E3EE-C45F-454E-830E-C6061AE67DE3}"/>
              </a:ext>
            </a:extLst>
          </p:cNvPr>
          <p:cNvPicPr>
            <a:picLocks noChangeAspect="1"/>
          </p:cNvPicPr>
          <p:nvPr/>
        </p:nvPicPr>
        <p:blipFill rotWithShape="1">
          <a:blip r:embed="rId4"/>
          <a:srcRect l="2484" t="3339" r="3756" b="3570"/>
          <a:stretch/>
        </p:blipFill>
        <p:spPr>
          <a:xfrm>
            <a:off x="634333" y="3147060"/>
            <a:ext cx="6214173" cy="1882140"/>
          </a:xfrm>
          <a:prstGeom prst="rect">
            <a:avLst/>
          </a:prstGeom>
        </p:spPr>
      </p:pic>
    </p:spTree>
    <p:extLst>
      <p:ext uri="{BB962C8B-B14F-4D97-AF65-F5344CB8AC3E}">
        <p14:creationId xmlns:p14="http://schemas.microsoft.com/office/powerpoint/2010/main" val="3663773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4998-DFF4-4F91-BAED-2B1ABDE01DD3}"/>
              </a:ext>
            </a:extLst>
          </p:cNvPr>
          <p:cNvSpPr>
            <a:spLocks noGrp="1"/>
          </p:cNvSpPr>
          <p:nvPr>
            <p:ph type="title" idx="4294967295"/>
          </p:nvPr>
        </p:nvSpPr>
        <p:spPr>
          <a:xfrm>
            <a:off x="6365910" y="655638"/>
            <a:ext cx="2613660" cy="993775"/>
          </a:xfrm>
        </p:spPr>
        <p:txBody>
          <a:bodyPr/>
          <a:lstStyle/>
          <a:p>
            <a:pPr algn="ctr"/>
            <a:r>
              <a:rPr lang="en-US" sz="2800" dirty="0">
                <a:solidFill>
                  <a:srgbClr val="1D405D"/>
                </a:solidFill>
                <a:latin typeface="Roboto Condensed Light" panose="02000000000000000000" pitchFamily="2" charset="0"/>
                <a:ea typeface="Roboto Condensed Light" panose="02000000000000000000" pitchFamily="2" charset="0"/>
              </a:rPr>
              <a:t>Comparison Tools</a:t>
            </a:r>
          </a:p>
        </p:txBody>
      </p:sp>
      <p:sp>
        <p:nvSpPr>
          <p:cNvPr id="3" name="Content Placeholder 2">
            <a:extLst>
              <a:ext uri="{FF2B5EF4-FFF2-40B4-BE49-F238E27FC236}">
                <a16:creationId xmlns:a16="http://schemas.microsoft.com/office/drawing/2014/main" id="{3A746C09-4D37-41BB-AEA4-334B6E939D80}"/>
              </a:ext>
            </a:extLst>
          </p:cNvPr>
          <p:cNvSpPr>
            <a:spLocks noGrp="1"/>
          </p:cNvSpPr>
          <p:nvPr>
            <p:ph sz="half" idx="4294967295"/>
          </p:nvPr>
        </p:nvSpPr>
        <p:spPr>
          <a:xfrm>
            <a:off x="6201481" y="1400493"/>
            <a:ext cx="2942519" cy="2667000"/>
          </a:xfrm>
        </p:spPr>
        <p:txBody>
          <a:bodyPr>
            <a:normAutofit/>
          </a:bodyPr>
          <a:lstStyle/>
          <a:p>
            <a:pPr marL="76200" indent="0">
              <a:buNone/>
            </a:pPr>
            <a:r>
              <a:rPr lang="en-US" sz="1800" dirty="0"/>
              <a:t>There are some great, free tools available!</a:t>
            </a:r>
            <a:br>
              <a:rPr lang="en-US" sz="1800" dirty="0"/>
            </a:br>
            <a:endParaRPr lang="en-US" sz="1800" dirty="0"/>
          </a:p>
          <a:p>
            <a:pPr marL="76200" indent="0">
              <a:buNone/>
            </a:pPr>
            <a:r>
              <a:rPr lang="en-US" sz="1600" dirty="0"/>
              <a:t>OASFAA College Cost Comparison Worksheet:</a:t>
            </a:r>
          </a:p>
          <a:p>
            <a:pPr marL="76200" indent="0">
              <a:buNone/>
            </a:pPr>
            <a:r>
              <a:rPr lang="en-US" sz="1600" dirty="0">
                <a:hlinkClick r:id="rId3"/>
              </a:rPr>
              <a:t>https://www.oasfaa.org/assets/docs/CostAndFinancialAidComparisonWorksheet.pdf</a:t>
            </a:r>
            <a:endParaRPr lang="en-US" sz="1600" dirty="0"/>
          </a:p>
        </p:txBody>
      </p:sp>
      <p:pic>
        <p:nvPicPr>
          <p:cNvPr id="5" name="Picture 4">
            <a:extLst>
              <a:ext uri="{FF2B5EF4-FFF2-40B4-BE49-F238E27FC236}">
                <a16:creationId xmlns:a16="http://schemas.microsoft.com/office/drawing/2014/main" id="{CFF38872-1D74-4A3A-A1EB-376E28EF0FFA}"/>
              </a:ext>
            </a:extLst>
          </p:cNvPr>
          <p:cNvPicPr>
            <a:picLocks noChangeAspect="1"/>
          </p:cNvPicPr>
          <p:nvPr/>
        </p:nvPicPr>
        <p:blipFill>
          <a:blip r:embed="rId4"/>
          <a:stretch>
            <a:fillRect/>
          </a:stretch>
        </p:blipFill>
        <p:spPr>
          <a:xfrm>
            <a:off x="2199422" y="0"/>
            <a:ext cx="4065861" cy="2503169"/>
          </a:xfrm>
          <a:prstGeom prst="rect">
            <a:avLst/>
          </a:prstGeom>
        </p:spPr>
      </p:pic>
      <p:pic>
        <p:nvPicPr>
          <p:cNvPr id="7" name="Picture 6">
            <a:extLst>
              <a:ext uri="{FF2B5EF4-FFF2-40B4-BE49-F238E27FC236}">
                <a16:creationId xmlns:a16="http://schemas.microsoft.com/office/drawing/2014/main" id="{0FDDE295-657A-4DAE-AB87-166B4435D8DA}"/>
              </a:ext>
            </a:extLst>
          </p:cNvPr>
          <p:cNvPicPr>
            <a:picLocks noChangeAspect="1"/>
          </p:cNvPicPr>
          <p:nvPr/>
        </p:nvPicPr>
        <p:blipFill>
          <a:blip r:embed="rId5"/>
          <a:stretch>
            <a:fillRect/>
          </a:stretch>
        </p:blipFill>
        <p:spPr>
          <a:xfrm>
            <a:off x="2244311" y="2503169"/>
            <a:ext cx="3976081" cy="2608741"/>
          </a:xfrm>
          <a:prstGeom prst="rect">
            <a:avLst/>
          </a:prstGeom>
        </p:spPr>
      </p:pic>
    </p:spTree>
    <p:extLst>
      <p:ext uri="{BB962C8B-B14F-4D97-AF65-F5344CB8AC3E}">
        <p14:creationId xmlns:p14="http://schemas.microsoft.com/office/powerpoint/2010/main" val="3553878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053290290"/>
              </p:ext>
            </p:extLst>
          </p:nvPr>
        </p:nvGraphicFramePr>
        <p:xfrm>
          <a:off x="899160" y="1691642"/>
          <a:ext cx="6408420" cy="324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Google Shape;189;p12">
            <a:extLst>
              <a:ext uri="{FF2B5EF4-FFF2-40B4-BE49-F238E27FC236}">
                <a16:creationId xmlns:a16="http://schemas.microsoft.com/office/drawing/2014/main" id="{06C94C09-86EA-4411-BE7E-D17363A040E6}"/>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FEDERAL AID PROGRAMS</a:t>
            </a:r>
            <a:endParaRPr dirty="0"/>
          </a:p>
        </p:txBody>
      </p:sp>
      <p:sp>
        <p:nvSpPr>
          <p:cNvPr id="26" name="Google Shape;618;p37">
            <a:extLst>
              <a:ext uri="{FF2B5EF4-FFF2-40B4-BE49-F238E27FC236}">
                <a16:creationId xmlns:a16="http://schemas.microsoft.com/office/drawing/2014/main" id="{4D3BE18D-5AAC-405C-8D28-48B5C965920F}"/>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553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FEDERAL STUDENT AID ID (FSAID)</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38600" y="1739774"/>
            <a:ext cx="8944036" cy="3216474"/>
          </a:xfrm>
        </p:spPr>
        <p:txBody>
          <a:bodyPr/>
          <a:lstStyle/>
          <a:p>
            <a:r>
              <a:rPr lang="en-US" sz="1500" dirty="0"/>
              <a:t>An FSA ID is a username and password that gives you access to Federal Student Aid’s online systems and can serve as your legal signature. </a:t>
            </a:r>
          </a:p>
          <a:p>
            <a:pPr marL="101600" indent="0">
              <a:buNone/>
            </a:pPr>
            <a:endParaRPr lang="en-US" sz="1100" dirty="0"/>
          </a:p>
          <a:p>
            <a:r>
              <a:rPr lang="en-US" sz="1500" dirty="0"/>
              <a:t>The student and one parent whose information is on the FAFSA will need their own individual FSA IDs.</a:t>
            </a:r>
          </a:p>
          <a:p>
            <a:pPr marL="101600" indent="0">
              <a:buNone/>
            </a:pPr>
            <a:endParaRPr lang="en-US" sz="1100" dirty="0"/>
          </a:p>
          <a:p>
            <a:r>
              <a:rPr lang="en-US" sz="1500" dirty="0"/>
              <a:t>The FSA ID (s)  should be requested before beginning the FAFSA. </a:t>
            </a:r>
          </a:p>
          <a:p>
            <a:endParaRPr lang="en-US" sz="1100" dirty="0"/>
          </a:p>
          <a:p>
            <a:r>
              <a:rPr lang="en-US" sz="1500" dirty="0"/>
              <a:t>FSA ID requires an email address or mobile phone number. An email address and mobile number can only be associated with one FSAID. Parents and Students cannot use the same email or mobile phone number. </a:t>
            </a:r>
            <a:endParaRPr lang="en-US" sz="1500" dirty="0" smtClean="0"/>
          </a:p>
          <a:p>
            <a:pPr lvl="1"/>
            <a:r>
              <a:rPr lang="en-US" sz="1500" dirty="0" smtClean="0"/>
              <a:t>Note: Students or Parents with recycled cell phone numbers may need to reach out to an FSA Specialist</a:t>
            </a:r>
            <a:endParaRPr lang="en-US" sz="1500" dirty="0"/>
          </a:p>
          <a:p>
            <a:r>
              <a:rPr lang="en-US" sz="1500" dirty="0" smtClean="0"/>
              <a:t>Do </a:t>
            </a:r>
            <a:r>
              <a:rPr lang="en-US" sz="1500" dirty="0"/>
              <a:t>not use a high school email address because it will be deleted after graduation.</a:t>
            </a:r>
          </a:p>
          <a:p>
            <a:endParaRPr lang="en-US" sz="1400" dirty="0"/>
          </a:p>
        </p:txBody>
      </p:sp>
      <p:sp>
        <p:nvSpPr>
          <p:cNvPr id="9" name="Google Shape;678;p37"/>
          <p:cNvSpPr/>
          <p:nvPr/>
        </p:nvSpPr>
        <p:spPr>
          <a:xfrm>
            <a:off x="347407" y="609166"/>
            <a:ext cx="288740" cy="30442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3281756" y="1278109"/>
            <a:ext cx="2457724" cy="461665"/>
          </a:xfrm>
          <a:prstGeom prst="rect">
            <a:avLst/>
          </a:prstGeom>
        </p:spPr>
        <p:txBody>
          <a:bodyPr wrap="none">
            <a:spAutoFit/>
          </a:bodyPr>
          <a:lstStyle/>
          <a:p>
            <a:pPr marL="0" indent="0" algn="ctr">
              <a:buNone/>
            </a:pPr>
            <a:r>
              <a:rPr lang="en-US" sz="2400" dirty="0">
                <a:solidFill>
                  <a:srgbClr val="0066FF"/>
                </a:solidFill>
                <a:latin typeface="Roboto Condensed Light" panose="02000000000000000000" pitchFamily="2" charset="0"/>
                <a:ea typeface="Roboto Condensed Light" panose="02000000000000000000" pitchFamily="2" charset="0"/>
                <a:hlinkClick r:id="rId3"/>
              </a:rPr>
              <a:t>https://fsaid.ed.gov</a:t>
            </a:r>
            <a:endParaRPr lang="en-US" sz="2400" dirty="0">
              <a:solidFill>
                <a:srgbClr val="0066FF"/>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900601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26888" y="1484648"/>
            <a:ext cx="4984251" cy="3206434"/>
          </a:xfrm>
        </p:spPr>
        <p:txBody>
          <a:bodyPr>
            <a:normAutofit/>
          </a:bodyPr>
          <a:lstStyle/>
          <a:p>
            <a:r>
              <a:rPr lang="en-US" sz="1800" dirty="0"/>
              <a:t>Maximum award amount increased slightly for 2019-2020</a:t>
            </a:r>
            <a:r>
              <a:rPr lang="en-US" sz="2100" dirty="0"/>
              <a:t/>
            </a:r>
            <a:br>
              <a:rPr lang="en-US" sz="2100" dirty="0"/>
            </a:br>
            <a:endParaRPr lang="en-US" sz="1050" dirty="0"/>
          </a:p>
          <a:p>
            <a:pPr lvl="1"/>
            <a:r>
              <a:rPr lang="en-US" sz="1600" dirty="0"/>
              <a:t>$6,195 maximum award for full-time enrollment and an Expected Family Contribution (EFC) of zero</a:t>
            </a:r>
          </a:p>
          <a:p>
            <a:pPr marL="101600" indent="0">
              <a:buClr>
                <a:srgbClr val="0070C0"/>
              </a:buClr>
              <a:buNone/>
            </a:pPr>
            <a:endParaRPr lang="en-US" sz="1050" dirty="0"/>
          </a:p>
          <a:p>
            <a:r>
              <a:rPr lang="en-US" sz="1800" dirty="0"/>
              <a:t>Maximum Expected Family Contribution (EFC) for Pell eligibility increased to 5576 for 2019-2020; it has not yet been established for 2020-2021</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142" y="1705628"/>
            <a:ext cx="2360403" cy="262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oogle Shape;189;p12">
            <a:extLst>
              <a:ext uri="{FF2B5EF4-FFF2-40B4-BE49-F238E27FC236}">
                <a16:creationId xmlns:a16="http://schemas.microsoft.com/office/drawing/2014/main" id="{1C0B97D0-616C-44DB-96C8-726A7D5E84E2}"/>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FEDERAL PELL GRANT 2019-2020</a:t>
            </a:r>
            <a:endParaRPr dirty="0"/>
          </a:p>
        </p:txBody>
      </p:sp>
      <p:sp>
        <p:nvSpPr>
          <p:cNvPr id="17" name="Google Shape;618;p37">
            <a:extLst>
              <a:ext uri="{FF2B5EF4-FFF2-40B4-BE49-F238E27FC236}">
                <a16:creationId xmlns:a16="http://schemas.microsoft.com/office/drawing/2014/main" id="{4B5A94A1-D038-4072-9259-C6B6F6AFF0C5}"/>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9492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26889" y="1537987"/>
            <a:ext cx="8238523" cy="3536459"/>
          </a:xfrm>
        </p:spPr>
        <p:txBody>
          <a:bodyPr/>
          <a:lstStyle/>
          <a:p>
            <a:r>
              <a:rPr lang="en-US" sz="1800" dirty="0"/>
              <a:t>Students have a maximum number of terms they can receive Pell Grant</a:t>
            </a:r>
            <a:br>
              <a:rPr lang="en-US" sz="1800" dirty="0"/>
            </a:br>
            <a:endParaRPr lang="en-US" sz="1050" dirty="0"/>
          </a:p>
          <a:p>
            <a:r>
              <a:rPr lang="en-US" sz="1800" dirty="0"/>
              <a:t>600% of an annual award amount, or the equivalent of 12 full time semesters</a:t>
            </a:r>
            <a:br>
              <a:rPr lang="en-US" sz="1800" dirty="0"/>
            </a:br>
            <a:endParaRPr lang="en-US" sz="1050" dirty="0"/>
          </a:p>
          <a:p>
            <a:r>
              <a:rPr lang="en-US" sz="1800" dirty="0"/>
              <a:t>Year-round Pell Grants remain</a:t>
            </a:r>
            <a:br>
              <a:rPr lang="en-US" sz="1800" dirty="0"/>
            </a:br>
            <a:endParaRPr lang="en-US" sz="1050" dirty="0"/>
          </a:p>
          <a:p>
            <a:r>
              <a:rPr lang="en-US" sz="1800" dirty="0"/>
              <a:t>Students can attend on a year-round basis and receive up to 150% of their annual award</a:t>
            </a:r>
            <a:br>
              <a:rPr lang="en-US" sz="1800" dirty="0"/>
            </a:br>
            <a:endParaRPr lang="en-US" sz="1050" dirty="0"/>
          </a:p>
          <a:p>
            <a:r>
              <a:rPr lang="en-US" sz="1800" dirty="0"/>
              <a:t>Serves as an incentive to complete the credential/degree</a:t>
            </a:r>
            <a:br>
              <a:rPr lang="en-US" sz="1800" dirty="0"/>
            </a:br>
            <a:r>
              <a:rPr lang="en-US" sz="1050" dirty="0"/>
              <a:t> </a:t>
            </a:r>
          </a:p>
          <a:p>
            <a:r>
              <a:rPr lang="en-US" sz="1800" dirty="0"/>
              <a:t>Still have the 12 full time semester limit</a:t>
            </a:r>
          </a:p>
          <a:p>
            <a:endParaRPr lang="en-US" dirty="0"/>
          </a:p>
        </p:txBody>
      </p:sp>
      <p:sp>
        <p:nvSpPr>
          <p:cNvPr id="19" name="Google Shape;189;p12">
            <a:extLst>
              <a:ext uri="{FF2B5EF4-FFF2-40B4-BE49-F238E27FC236}">
                <a16:creationId xmlns:a16="http://schemas.microsoft.com/office/drawing/2014/main" id="{C0B6728A-3D3D-435F-B76B-0F8BD1958E3C}"/>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FEDERAL PELL GRANT 2019-2020</a:t>
            </a:r>
            <a:endParaRPr dirty="0"/>
          </a:p>
        </p:txBody>
      </p:sp>
      <p:sp>
        <p:nvSpPr>
          <p:cNvPr id="20" name="Google Shape;618;p37">
            <a:extLst>
              <a:ext uri="{FF2B5EF4-FFF2-40B4-BE49-F238E27FC236}">
                <a16:creationId xmlns:a16="http://schemas.microsoft.com/office/drawing/2014/main" id="{80826F7D-82AE-4391-B565-E690DCC853F8}"/>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7360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BF5A24-A8CF-48C6-8416-3897DE3F05AD}"/>
              </a:ext>
            </a:extLst>
          </p:cNvPr>
          <p:cNvSpPr>
            <a:spLocks noGrp="1"/>
          </p:cNvSpPr>
          <p:nvPr>
            <p:ph type="body" idx="2"/>
          </p:nvPr>
        </p:nvSpPr>
        <p:spPr>
          <a:xfrm>
            <a:off x="4396123" y="1416068"/>
            <a:ext cx="2998000" cy="2417622"/>
          </a:xfrm>
        </p:spPr>
        <p:txBody>
          <a:bodyPr/>
          <a:lstStyle/>
          <a:p>
            <a:endParaRPr lang="en-US" dirty="0"/>
          </a:p>
        </p:txBody>
      </p:sp>
      <p:sp>
        <p:nvSpPr>
          <p:cNvPr id="17" name="Pie 16"/>
          <p:cNvSpPr/>
          <p:nvPr/>
        </p:nvSpPr>
        <p:spPr>
          <a:xfrm>
            <a:off x="311166" y="1416068"/>
            <a:ext cx="2843514" cy="3004209"/>
          </a:xfrm>
          <a:prstGeom prst="pie">
            <a:avLst>
              <a:gd name="adj1" fmla="val 5400000"/>
              <a:gd name="adj2" fmla="val 16200000"/>
            </a:avLst>
          </a:prstGeom>
          <a:solidFill>
            <a:srgbClr val="F5DF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8" name="Group 17"/>
          <p:cNvGrpSpPr/>
          <p:nvPr/>
        </p:nvGrpSpPr>
        <p:grpSpPr>
          <a:xfrm>
            <a:off x="1749801" y="1418710"/>
            <a:ext cx="6175000" cy="2907749"/>
            <a:chOff x="2184400" y="0"/>
            <a:chExt cx="6502400" cy="4368800"/>
          </a:xfrm>
          <a:scene3d>
            <a:camera prst="orthographicFront"/>
            <a:lightRig rig="threePt" dir="t">
              <a:rot lat="0" lon="0" rev="7500000"/>
            </a:lightRig>
          </a:scene3d>
        </p:grpSpPr>
        <p:sp>
          <p:nvSpPr>
            <p:cNvPr id="27" name="Rectangle 26"/>
            <p:cNvSpPr/>
            <p:nvPr/>
          </p:nvSpPr>
          <p:spPr>
            <a:xfrm>
              <a:off x="2184400" y="0"/>
              <a:ext cx="6502400" cy="4368800"/>
            </a:xfrm>
            <a:prstGeom prst="rect">
              <a:avLst/>
            </a:prstGeom>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2184400" y="0"/>
              <a:ext cx="6502400" cy="13106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008" tIns="60008" rIns="60008" bIns="60008" numCol="1" spcCol="1270" anchor="ctr" anchorCtr="0">
              <a:noAutofit/>
            </a:bodyPr>
            <a:lstStyle/>
            <a:p>
              <a:pPr algn="ctr" defTabSz="700088">
                <a:lnSpc>
                  <a:spcPct val="90000"/>
                </a:lnSpc>
                <a:spcBef>
                  <a:spcPct val="0"/>
                </a:spcBef>
                <a:spcAft>
                  <a:spcPct val="35000"/>
                </a:spcAft>
                <a:buClrTx/>
                <a:defRPr/>
              </a:pPr>
              <a:endParaRPr lang="en-US" sz="2100" kern="1200" dirty="0">
                <a:solidFill>
                  <a:srgbClr val="1D405D"/>
                </a:solidFill>
                <a:latin typeface="Roboto Condensed Light" panose="02000000000000000000" pitchFamily="2" charset="0"/>
                <a:ea typeface="Roboto Condensed Light" panose="02000000000000000000" pitchFamily="2" charset="0"/>
              </a:endParaRPr>
            </a:p>
            <a:p>
              <a:pPr defTabSz="700088">
                <a:lnSpc>
                  <a:spcPct val="90000"/>
                </a:lnSpc>
                <a:spcBef>
                  <a:spcPct val="0"/>
                </a:spcBef>
                <a:spcAft>
                  <a:spcPct val="35000"/>
                </a:spcAft>
                <a:buClrTx/>
                <a:defRPr/>
              </a:pPr>
              <a:r>
                <a:rPr lang="en-US" sz="2100" kern="1200" dirty="0">
                  <a:solidFill>
                    <a:srgbClr val="1D405D"/>
                  </a:solidFill>
                  <a:latin typeface="Roboto Condensed Light" panose="02000000000000000000" pitchFamily="2" charset="0"/>
                  <a:ea typeface="Roboto Condensed Light" panose="02000000000000000000" pitchFamily="2" charset="0"/>
                </a:rPr>
                <a:t>For any 2019–20 TEACH Grant first disbursed on or after Oct. 1, 2019, and before Oct. 1, 2020, the maximum award of $4,000 is reduced by 5.9 percent ($236) </a:t>
              </a:r>
            </a:p>
          </p:txBody>
        </p:sp>
      </p:grpSp>
      <p:sp>
        <p:nvSpPr>
          <p:cNvPr id="19" name="Pie 18"/>
          <p:cNvSpPr/>
          <p:nvPr/>
        </p:nvSpPr>
        <p:spPr>
          <a:xfrm>
            <a:off x="804783" y="2615684"/>
            <a:ext cx="1846977" cy="1804593"/>
          </a:xfrm>
          <a:prstGeom prst="pie">
            <a:avLst>
              <a:gd name="adj1" fmla="val 5400000"/>
              <a:gd name="adj2" fmla="val 16200000"/>
            </a:avLst>
          </a:prstGeom>
          <a:solidFill>
            <a:srgbClr val="F5DF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20" name="Group 19"/>
          <p:cNvGrpSpPr/>
          <p:nvPr/>
        </p:nvGrpSpPr>
        <p:grpSpPr>
          <a:xfrm>
            <a:off x="1749801" y="2615685"/>
            <a:ext cx="6174999" cy="1804593"/>
            <a:chOff x="2184400" y="1529082"/>
            <a:chExt cx="6502400" cy="2839717"/>
          </a:xfrm>
          <a:scene3d>
            <a:camera prst="orthographicFront"/>
            <a:lightRig rig="threePt" dir="t">
              <a:rot lat="0" lon="0" rev="7500000"/>
            </a:lightRig>
          </a:scene3d>
        </p:grpSpPr>
        <p:sp>
          <p:nvSpPr>
            <p:cNvPr id="25" name="Rectangle 24"/>
            <p:cNvSpPr/>
            <p:nvPr/>
          </p:nvSpPr>
          <p:spPr>
            <a:xfrm>
              <a:off x="2184400" y="1529082"/>
              <a:ext cx="6502400" cy="2839717"/>
            </a:xfrm>
            <a:prstGeom prst="rect">
              <a:avLst/>
            </a:prstGeom>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2184400" y="1613018"/>
              <a:ext cx="6502400" cy="131063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008" tIns="60008" rIns="60008" bIns="60008" numCol="1" spcCol="1270" anchor="ctr" anchorCtr="0">
              <a:noAutofit/>
            </a:bodyPr>
            <a:lstStyle/>
            <a:p>
              <a:pPr defTabSz="700088">
                <a:lnSpc>
                  <a:spcPct val="90000"/>
                </a:lnSpc>
                <a:spcBef>
                  <a:spcPct val="0"/>
                </a:spcBef>
                <a:spcAft>
                  <a:spcPct val="35000"/>
                </a:spcAft>
                <a:buClrTx/>
                <a:defRPr/>
              </a:pPr>
              <a:r>
                <a:rPr lang="en-US" sz="2100" kern="1200" dirty="0">
                  <a:solidFill>
                    <a:srgbClr val="1D405D"/>
                  </a:solidFill>
                  <a:latin typeface="Roboto Condensed Light" panose="02000000000000000000" pitchFamily="2" charset="0"/>
                  <a:ea typeface="Roboto Condensed Light" panose="02000000000000000000" pitchFamily="2" charset="0"/>
                </a:rPr>
                <a:t>Grant of up to </a:t>
              </a:r>
              <a:r>
                <a:rPr lang="en-US" sz="2100" b="1" kern="1200" dirty="0">
                  <a:solidFill>
                    <a:srgbClr val="1D405D"/>
                  </a:solidFill>
                  <a:latin typeface="Roboto Condensed Light" panose="02000000000000000000" pitchFamily="2" charset="0"/>
                  <a:ea typeface="Roboto Condensed Light" panose="02000000000000000000" pitchFamily="2" charset="0"/>
                </a:rPr>
                <a:t>$3,764 </a:t>
              </a:r>
              <a:r>
                <a:rPr lang="en-US" sz="2100" kern="1200" dirty="0">
                  <a:solidFill>
                    <a:srgbClr val="1D405D"/>
                  </a:solidFill>
                  <a:latin typeface="Roboto Condensed Light" panose="02000000000000000000" pitchFamily="2" charset="0"/>
                  <a:ea typeface="Roboto Condensed Light" panose="02000000000000000000" pitchFamily="2" charset="0"/>
                </a:rPr>
                <a:t>per year to students who intend to teach in a public or private elementary or secondary school that serves students from low-income families</a:t>
              </a:r>
            </a:p>
          </p:txBody>
        </p:sp>
      </p:grpSp>
      <p:sp>
        <p:nvSpPr>
          <p:cNvPr id="21" name="Pie 20"/>
          <p:cNvSpPr/>
          <p:nvPr/>
        </p:nvSpPr>
        <p:spPr>
          <a:xfrm>
            <a:off x="1313638" y="3547953"/>
            <a:ext cx="880922" cy="872324"/>
          </a:xfrm>
          <a:prstGeom prst="pie">
            <a:avLst>
              <a:gd name="adj1" fmla="val 5400000"/>
              <a:gd name="adj2" fmla="val 16200000"/>
            </a:avLst>
          </a:prstGeom>
          <a:solidFill>
            <a:srgbClr val="F5DF5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22" name="Group 21"/>
          <p:cNvGrpSpPr/>
          <p:nvPr/>
        </p:nvGrpSpPr>
        <p:grpSpPr>
          <a:xfrm>
            <a:off x="1749801" y="3547954"/>
            <a:ext cx="6174998" cy="872324"/>
            <a:chOff x="2184400" y="2838991"/>
            <a:chExt cx="6502400" cy="1310638"/>
          </a:xfrm>
          <a:scene3d>
            <a:camera prst="orthographicFront"/>
            <a:lightRig rig="threePt" dir="t">
              <a:rot lat="0" lon="0" rev="7500000"/>
            </a:lightRig>
          </a:scene3d>
        </p:grpSpPr>
        <p:sp>
          <p:nvSpPr>
            <p:cNvPr id="23" name="Rectangle 22"/>
            <p:cNvSpPr/>
            <p:nvPr/>
          </p:nvSpPr>
          <p:spPr>
            <a:xfrm>
              <a:off x="2184400" y="2838991"/>
              <a:ext cx="6502400" cy="1310638"/>
            </a:xfrm>
            <a:prstGeom prst="rect">
              <a:avLst/>
            </a:prstGeom>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2184400" y="2838991"/>
              <a:ext cx="6502400" cy="131063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008" tIns="60008" rIns="60008" bIns="60008" numCol="1" spcCol="1270" anchor="ctr" anchorCtr="0">
              <a:noAutofit/>
            </a:bodyPr>
            <a:lstStyle/>
            <a:p>
              <a:pPr defTabSz="700088">
                <a:lnSpc>
                  <a:spcPct val="90000"/>
                </a:lnSpc>
                <a:spcBef>
                  <a:spcPct val="0"/>
                </a:spcBef>
                <a:spcAft>
                  <a:spcPct val="35000"/>
                </a:spcAft>
                <a:buClrTx/>
                <a:defRPr/>
              </a:pPr>
              <a:r>
                <a:rPr lang="en-US" sz="2100" kern="1200" dirty="0">
                  <a:solidFill>
                    <a:srgbClr val="1D405D"/>
                  </a:solidFill>
                  <a:latin typeface="Roboto Condensed Light" panose="02000000000000000000" pitchFamily="2" charset="0"/>
                  <a:ea typeface="Roboto Condensed Light" panose="02000000000000000000" pitchFamily="2" charset="0"/>
                </a:rPr>
                <a:t>Service requirement upon graduation must be met, or grant becomes an Unsubsidized Direct Loan that must be re-paid!</a:t>
              </a:r>
            </a:p>
          </p:txBody>
        </p:sp>
      </p:grpSp>
      <p:sp>
        <p:nvSpPr>
          <p:cNvPr id="37" name="Google Shape;189;p12">
            <a:extLst>
              <a:ext uri="{FF2B5EF4-FFF2-40B4-BE49-F238E27FC236}">
                <a16:creationId xmlns:a16="http://schemas.microsoft.com/office/drawing/2014/main" id="{B1627877-64B7-4D6A-B035-DCC6168949AC}"/>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TEACH GRANT 2019-2020</a:t>
            </a:r>
            <a:endParaRPr dirty="0"/>
          </a:p>
        </p:txBody>
      </p:sp>
      <p:sp>
        <p:nvSpPr>
          <p:cNvPr id="38" name="Google Shape;618;p37">
            <a:extLst>
              <a:ext uri="{FF2B5EF4-FFF2-40B4-BE49-F238E27FC236}">
                <a16:creationId xmlns:a16="http://schemas.microsoft.com/office/drawing/2014/main" id="{07793433-3756-415C-964F-774EF2404241}"/>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4426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0A8F24-AE8C-4C04-BA68-707D522EE592}"/>
              </a:ext>
            </a:extLst>
          </p:cNvPr>
          <p:cNvSpPr>
            <a:spLocks noGrp="1"/>
          </p:cNvSpPr>
          <p:nvPr>
            <p:ph type="body" idx="2"/>
          </p:nvPr>
        </p:nvSpPr>
        <p:spPr>
          <a:xfrm>
            <a:off x="179551" y="1678949"/>
            <a:ext cx="3784983" cy="2885590"/>
          </a:xfrm>
        </p:spPr>
        <p:txBody>
          <a:bodyPr/>
          <a:lstStyle/>
          <a:p>
            <a:r>
              <a:rPr lang="en-US" sz="1800" kern="1200" dirty="0">
                <a:solidFill>
                  <a:srgbClr val="1D405D"/>
                </a:solidFill>
                <a:latin typeface="Roboto Condensed Light" panose="02000000000000000000" pitchFamily="2" charset="0"/>
                <a:ea typeface="Roboto Condensed Light" panose="02000000000000000000" pitchFamily="2" charset="0"/>
              </a:rPr>
              <a:t>Can vary significantly in amount between colleges &amp; universities.</a:t>
            </a:r>
            <a:br>
              <a:rPr lang="en-US" sz="1800" kern="1200" dirty="0">
                <a:solidFill>
                  <a:srgbClr val="1D405D"/>
                </a:solidFill>
                <a:latin typeface="Roboto Condensed Light" panose="02000000000000000000" pitchFamily="2" charset="0"/>
                <a:ea typeface="Roboto Condensed Light" panose="02000000000000000000" pitchFamily="2" charset="0"/>
              </a:rPr>
            </a:br>
            <a:endParaRPr lang="en-US" sz="1050" dirty="0"/>
          </a:p>
          <a:p>
            <a:r>
              <a:rPr lang="en-US" sz="1800" kern="1200" dirty="0">
                <a:solidFill>
                  <a:srgbClr val="1D405D"/>
                </a:solidFill>
                <a:latin typeface="Roboto Condensed Light" panose="02000000000000000000" pitchFamily="2" charset="0"/>
                <a:ea typeface="Roboto Condensed Light" panose="02000000000000000000" pitchFamily="2" charset="0"/>
              </a:rPr>
              <a:t>“Priority Deadlines” can impact eligibility between schools.</a:t>
            </a:r>
            <a:br>
              <a:rPr lang="en-US" sz="1800" kern="1200" dirty="0">
                <a:solidFill>
                  <a:srgbClr val="1D405D"/>
                </a:solidFill>
                <a:latin typeface="Roboto Condensed Light" panose="02000000000000000000" pitchFamily="2" charset="0"/>
                <a:ea typeface="Roboto Condensed Light" panose="02000000000000000000" pitchFamily="2" charset="0"/>
              </a:rPr>
            </a:br>
            <a:endParaRPr lang="en-US" sz="1050" kern="1200" dirty="0">
              <a:solidFill>
                <a:srgbClr val="1D405D"/>
              </a:solidFill>
              <a:latin typeface="Roboto Condensed Light" panose="02000000000000000000" pitchFamily="2" charset="0"/>
              <a:ea typeface="Roboto Condensed Light" panose="02000000000000000000" pitchFamily="2" charset="0"/>
            </a:endParaRPr>
          </a:p>
          <a:p>
            <a:r>
              <a:rPr lang="en-US" sz="1800" kern="1200" dirty="0">
                <a:solidFill>
                  <a:srgbClr val="1D405D"/>
                </a:solidFill>
                <a:latin typeface="Roboto Condensed Light" panose="02000000000000000000" pitchFamily="2" charset="0"/>
                <a:ea typeface="Roboto Condensed Light" panose="02000000000000000000" pitchFamily="2" charset="0"/>
              </a:rPr>
              <a:t>For most schools, FWS earnings are given in paycheck form and not applied directly to the student’s bill. </a:t>
            </a:r>
          </a:p>
          <a:p>
            <a:endParaRPr lang="en-US" kern="1200" dirty="0">
              <a:solidFill>
                <a:srgbClr val="1D405D"/>
              </a:solidFill>
              <a:latin typeface="Roboto Condensed Light" panose="02000000000000000000" pitchFamily="2" charset="0"/>
              <a:ea typeface="Roboto Condensed Light" panose="02000000000000000000" pitchFamily="2" charset="0"/>
            </a:endParaRPr>
          </a:p>
          <a:p>
            <a:endParaRPr lang="en-US" dirty="0"/>
          </a:p>
        </p:txBody>
      </p:sp>
      <p:sp>
        <p:nvSpPr>
          <p:cNvPr id="28" name="Rectangle 27">
            <a:extLst>
              <a:ext uri="{FF2B5EF4-FFF2-40B4-BE49-F238E27FC236}">
                <a16:creationId xmlns:a16="http://schemas.microsoft.com/office/drawing/2014/main" id="{FA5EE2F5-7B2C-4EE9-AD42-22981510B202}"/>
              </a:ext>
            </a:extLst>
          </p:cNvPr>
          <p:cNvSpPr/>
          <p:nvPr/>
        </p:nvSpPr>
        <p:spPr>
          <a:xfrm>
            <a:off x="6601266" y="1808580"/>
            <a:ext cx="2269895" cy="2195380"/>
          </a:xfrm>
          <a:prstGeom prst="rect">
            <a:avLst/>
          </a:prstGeom>
          <a:noFill/>
          <a:ln>
            <a:solidFill>
              <a:srgbClr val="9F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2706937-01C2-44F6-8773-DF1B82255364}"/>
              </a:ext>
            </a:extLst>
          </p:cNvPr>
          <p:cNvSpPr/>
          <p:nvPr/>
        </p:nvSpPr>
        <p:spPr>
          <a:xfrm>
            <a:off x="4111872" y="1808580"/>
            <a:ext cx="2269895" cy="2195380"/>
          </a:xfrm>
          <a:prstGeom prst="rect">
            <a:avLst/>
          </a:prstGeom>
          <a:noFill/>
          <a:ln>
            <a:solidFill>
              <a:srgbClr val="9F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0"/>
          <p:cNvSpPr/>
          <p:nvPr/>
        </p:nvSpPr>
        <p:spPr>
          <a:xfrm>
            <a:off x="4374348" y="2059795"/>
            <a:ext cx="1744942" cy="1648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buClrTx/>
            </a:pPr>
            <a:r>
              <a:rPr lang="en-US" sz="2400" kern="1200" dirty="0">
                <a:solidFill>
                  <a:srgbClr val="1D405D"/>
                </a:solidFill>
                <a:latin typeface="Roboto Condensed Light" panose="02000000000000000000" pitchFamily="2" charset="0"/>
                <a:ea typeface="Roboto Condensed Light" panose="02000000000000000000" pitchFamily="2" charset="0"/>
              </a:rPr>
              <a:t>Federal Supplemental Education Opportunity Grant (SEOG)</a:t>
            </a:r>
          </a:p>
        </p:txBody>
      </p:sp>
      <p:sp>
        <p:nvSpPr>
          <p:cNvPr id="16" name="Oval 12"/>
          <p:cNvSpPr/>
          <p:nvPr/>
        </p:nvSpPr>
        <p:spPr>
          <a:xfrm>
            <a:off x="6895941" y="2205070"/>
            <a:ext cx="1680543" cy="1402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defTabSz="600075">
              <a:lnSpc>
                <a:spcPct val="90000"/>
              </a:lnSpc>
              <a:spcBef>
                <a:spcPct val="0"/>
              </a:spcBef>
              <a:spcAft>
                <a:spcPct val="35000"/>
              </a:spcAft>
              <a:buClrTx/>
            </a:pPr>
            <a:r>
              <a:rPr lang="en-US" sz="2400" kern="1200" dirty="0">
                <a:solidFill>
                  <a:srgbClr val="1D405D"/>
                </a:solidFill>
                <a:latin typeface="Roboto Condensed Light" panose="02000000000000000000" pitchFamily="2" charset="0"/>
                <a:ea typeface="Roboto Condensed Light" panose="02000000000000000000" pitchFamily="2" charset="0"/>
              </a:rPr>
              <a:t>Federal Work-Study</a:t>
            </a:r>
          </a:p>
        </p:txBody>
      </p:sp>
      <p:sp>
        <p:nvSpPr>
          <p:cNvPr id="27" name="Google Shape;189;p12">
            <a:extLst>
              <a:ext uri="{FF2B5EF4-FFF2-40B4-BE49-F238E27FC236}">
                <a16:creationId xmlns:a16="http://schemas.microsoft.com/office/drawing/2014/main" id="{D4F601E7-A952-4A36-B77E-8103AA453726}"/>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CAMPUS BASED PROGRAMS 2019-2020</a:t>
            </a:r>
            <a:endParaRPr dirty="0"/>
          </a:p>
        </p:txBody>
      </p:sp>
      <p:sp>
        <p:nvSpPr>
          <p:cNvPr id="29" name="Google Shape;618;p37">
            <a:extLst>
              <a:ext uri="{FF2B5EF4-FFF2-40B4-BE49-F238E27FC236}">
                <a16:creationId xmlns:a16="http://schemas.microsoft.com/office/drawing/2014/main" id="{A3B1BA56-83BD-48AB-A24D-E10EF7DA6A6E}"/>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5195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26889" y="1545608"/>
            <a:ext cx="7015508" cy="3520746"/>
          </a:xfrm>
        </p:spPr>
        <p:txBody>
          <a:bodyPr>
            <a:normAutofit/>
          </a:bodyPr>
          <a:lstStyle/>
          <a:p>
            <a:pPr>
              <a:buSzPct val="85000"/>
            </a:pPr>
            <a:r>
              <a:rPr lang="en-US" dirty="0"/>
              <a:t>Undergraduate or graduate students are eligible</a:t>
            </a:r>
            <a:r>
              <a:rPr lang="en-US" sz="1800" dirty="0"/>
              <a:t/>
            </a:r>
            <a:br>
              <a:rPr lang="en-US" sz="1800" dirty="0"/>
            </a:br>
            <a:endParaRPr lang="en-US" sz="1050" dirty="0"/>
          </a:p>
          <a:p>
            <a:pPr>
              <a:buSzPct val="85000"/>
            </a:pPr>
            <a:r>
              <a:rPr lang="en-US" dirty="0"/>
              <a:t>Employment can be on or off campus</a:t>
            </a:r>
            <a:r>
              <a:rPr lang="en-US" sz="1800" dirty="0"/>
              <a:t/>
            </a:r>
            <a:br>
              <a:rPr lang="en-US" sz="1800" dirty="0"/>
            </a:br>
            <a:endParaRPr lang="en-US" sz="1050" dirty="0"/>
          </a:p>
          <a:p>
            <a:pPr>
              <a:buSzPct val="85000"/>
            </a:pPr>
            <a:r>
              <a:rPr lang="en-US" b="1" dirty="0"/>
              <a:t>FWS wages are excluded from EFC calculation</a:t>
            </a:r>
            <a:r>
              <a:rPr lang="en-US" sz="1800" b="1" dirty="0"/>
              <a:t/>
            </a:r>
            <a:br>
              <a:rPr lang="en-US" sz="1800" b="1" dirty="0"/>
            </a:br>
            <a:endParaRPr lang="en-US" sz="1050" dirty="0"/>
          </a:p>
          <a:p>
            <a:pPr>
              <a:buSzPct val="85000"/>
            </a:pPr>
            <a:r>
              <a:rPr lang="en-US" dirty="0"/>
              <a:t>Ohio Minimum Wage in 2019 is $8.55/hour</a:t>
            </a:r>
            <a:r>
              <a:rPr lang="en-US" sz="1800" dirty="0"/>
              <a:t/>
            </a:r>
            <a:br>
              <a:rPr lang="en-US" sz="1800" dirty="0"/>
            </a:br>
            <a:endParaRPr lang="en-US" sz="1050" dirty="0"/>
          </a:p>
          <a:p>
            <a:pPr>
              <a:buSzPct val="85000"/>
            </a:pPr>
            <a:r>
              <a:rPr lang="en-US" dirty="0"/>
              <a:t>There is a difference between work study and “work” or “employment” on an award letter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045" y="1305731"/>
            <a:ext cx="20002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oogle Shape;189;p12">
            <a:extLst>
              <a:ext uri="{FF2B5EF4-FFF2-40B4-BE49-F238E27FC236}">
                <a16:creationId xmlns:a16="http://schemas.microsoft.com/office/drawing/2014/main" id="{096BDFFF-DC8A-48CA-9274-0C912F403397}"/>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FEDERAL WORK-STUDY (FWS)</a:t>
            </a:r>
            <a:endParaRPr dirty="0"/>
          </a:p>
        </p:txBody>
      </p:sp>
      <p:sp>
        <p:nvSpPr>
          <p:cNvPr id="17" name="Google Shape;618;p37">
            <a:extLst>
              <a:ext uri="{FF2B5EF4-FFF2-40B4-BE49-F238E27FC236}">
                <a16:creationId xmlns:a16="http://schemas.microsoft.com/office/drawing/2014/main" id="{41CEE33E-DFD3-4DC1-87C3-A2A33A9EF85C}"/>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4856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97450" y="1537987"/>
            <a:ext cx="7710229" cy="3025129"/>
          </a:xfrm>
        </p:spPr>
        <p:txBody>
          <a:bodyPr>
            <a:normAutofit/>
          </a:bodyPr>
          <a:lstStyle/>
          <a:p>
            <a:r>
              <a:rPr lang="en-US" sz="2400" dirty="0"/>
              <a:t>Undergraduates with exceptional financial need</a:t>
            </a:r>
          </a:p>
          <a:p>
            <a:pPr marL="457200" lvl="1" indent="-306388">
              <a:buNone/>
            </a:pPr>
            <a:r>
              <a:rPr lang="en-US" sz="2400" dirty="0"/>
              <a:t>    (Pell Eligible students with the lowest EFC).</a:t>
            </a:r>
          </a:p>
          <a:p>
            <a:endParaRPr lang="en-US" sz="2700" dirty="0"/>
          </a:p>
          <a:p>
            <a:r>
              <a:rPr lang="en-US" sz="2400" dirty="0"/>
              <a:t>Award ranges from $100 to $4,000, depending on when student applies, financial need, and the funding and policies of school attending.</a:t>
            </a:r>
          </a:p>
        </p:txBody>
      </p:sp>
      <p:sp>
        <p:nvSpPr>
          <p:cNvPr id="15" name="Google Shape;189;p12">
            <a:extLst>
              <a:ext uri="{FF2B5EF4-FFF2-40B4-BE49-F238E27FC236}">
                <a16:creationId xmlns:a16="http://schemas.microsoft.com/office/drawing/2014/main" id="{3AFD0D5D-B6FE-4379-BB6B-8A7942D770FA}"/>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FEDERAL SEOG</a:t>
            </a:r>
            <a:endParaRPr dirty="0"/>
          </a:p>
        </p:txBody>
      </p:sp>
      <p:sp>
        <p:nvSpPr>
          <p:cNvPr id="16" name="Google Shape;618;p37">
            <a:extLst>
              <a:ext uri="{FF2B5EF4-FFF2-40B4-BE49-F238E27FC236}">
                <a16:creationId xmlns:a16="http://schemas.microsoft.com/office/drawing/2014/main" id="{E14CE908-506E-4468-BF82-B1CEB0DE68FF}"/>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3850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93045" y="1366062"/>
            <a:ext cx="7326790" cy="831832"/>
          </a:xfrm>
        </p:spPr>
        <p:txBody>
          <a:bodyPr/>
          <a:lstStyle/>
          <a:p>
            <a:pPr marL="0" indent="0">
              <a:buNone/>
            </a:pPr>
            <a:r>
              <a:rPr lang="en-US" sz="1950" dirty="0"/>
              <a:t>Direct Subsidized and Unsubsidized Loans are two separate, unique types of loans that are awarded separately.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55501815"/>
              </p:ext>
            </p:extLst>
          </p:nvPr>
        </p:nvGraphicFramePr>
        <p:xfrm>
          <a:off x="493045" y="2251698"/>
          <a:ext cx="8272212" cy="2057400"/>
        </p:xfrm>
        <a:graphic>
          <a:graphicData uri="http://schemas.openxmlformats.org/drawingml/2006/table">
            <a:tbl>
              <a:tblPr firstRow="1" bandRow="1">
                <a:tableStyleId>{5C22544A-7EE6-4342-B048-85BDC9FD1C3A}</a:tableStyleId>
              </a:tblPr>
              <a:tblGrid>
                <a:gridCol w="4088565">
                  <a:extLst>
                    <a:ext uri="{9D8B030D-6E8A-4147-A177-3AD203B41FA5}">
                      <a16:colId xmlns:a16="http://schemas.microsoft.com/office/drawing/2014/main" val="20000"/>
                    </a:ext>
                  </a:extLst>
                </a:gridCol>
                <a:gridCol w="4183647">
                  <a:extLst>
                    <a:ext uri="{9D8B030D-6E8A-4147-A177-3AD203B41FA5}">
                      <a16:colId xmlns:a16="http://schemas.microsoft.com/office/drawing/2014/main" val="20001"/>
                    </a:ext>
                  </a:extLst>
                </a:gridCol>
              </a:tblGrid>
              <a:tr h="388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latin typeface="Roboto Condensed Light" panose="02000000000000000000" pitchFamily="2" charset="0"/>
                          <a:ea typeface="Roboto Condensed Light" panose="02000000000000000000" pitchFamily="2" charset="0"/>
                        </a:rPr>
                        <a:t>Subsidized Undergraduate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100" b="1" dirty="0">
                          <a:latin typeface="Roboto Condensed Light" panose="02000000000000000000" pitchFamily="2" charset="0"/>
                          <a:ea typeface="Roboto Condensed Light" panose="02000000000000000000" pitchFamily="2" charset="0"/>
                        </a:rPr>
                        <a:t>Unsubsidized Undergraduate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4290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1D405D"/>
                          </a:solidFill>
                          <a:latin typeface="Roboto Condensed Light" panose="02000000000000000000" pitchFamily="2" charset="0"/>
                          <a:ea typeface="Roboto Condensed Light" panose="02000000000000000000" pitchFamily="2" charset="0"/>
                        </a:rPr>
                        <a:t>Need based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Not based on financial need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1306048">
                <a:tc>
                  <a:txBody>
                    <a:bodyPr/>
                    <a:lstStyle/>
                    <a:p>
                      <a:pPr algn="ctr"/>
                      <a:r>
                        <a:rPr lang="en-US" sz="1050" b="0" dirty="0">
                          <a:solidFill>
                            <a:srgbClr val="1D405D"/>
                          </a:solidFill>
                          <a:latin typeface="Roboto Condensed Light" panose="02000000000000000000" pitchFamily="2" charset="0"/>
                          <a:ea typeface="Roboto Condensed Light" panose="02000000000000000000" pitchFamily="2" charset="0"/>
                        </a:rPr>
                        <a:t/>
                      </a:r>
                      <a:br>
                        <a:rPr lang="en-US" sz="1050" b="0" dirty="0">
                          <a:solidFill>
                            <a:srgbClr val="1D405D"/>
                          </a:solidFill>
                          <a:latin typeface="Roboto Condensed Light" panose="02000000000000000000" pitchFamily="2" charset="0"/>
                          <a:ea typeface="Roboto Condensed Light" panose="02000000000000000000" pitchFamily="2" charset="0"/>
                        </a:rPr>
                      </a:br>
                      <a:r>
                        <a:rPr lang="en-US" sz="1800" b="0" dirty="0">
                          <a:solidFill>
                            <a:srgbClr val="1D405D"/>
                          </a:solidFill>
                          <a:latin typeface="Roboto Condensed Light" panose="02000000000000000000" pitchFamily="2" charset="0"/>
                          <a:ea typeface="Roboto Condensed Light" panose="02000000000000000000" pitchFamily="2" charset="0"/>
                        </a:rPr>
                        <a:t>Interest is fixed at 4.53% for new undergraduate loans disbursed during 2019-20*; interest is subsidized while the student is in school and during deferment.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50" b="0" dirty="0">
                          <a:solidFill>
                            <a:srgbClr val="1D405D"/>
                          </a:solidFill>
                          <a:latin typeface="Roboto Condensed Light" panose="02000000000000000000" pitchFamily="2" charset="0"/>
                          <a:ea typeface="Roboto Condensed Light" panose="02000000000000000000" pitchFamily="2" charset="0"/>
                        </a:rPr>
                        <a:t/>
                      </a:r>
                      <a:br>
                        <a:rPr lang="en-US" sz="1050" b="0" dirty="0">
                          <a:solidFill>
                            <a:srgbClr val="1D405D"/>
                          </a:solidFill>
                          <a:latin typeface="Roboto Condensed Light" panose="02000000000000000000" pitchFamily="2" charset="0"/>
                          <a:ea typeface="Roboto Condensed Light" panose="02000000000000000000" pitchFamily="2" charset="0"/>
                        </a:rPr>
                      </a:br>
                      <a:r>
                        <a:rPr lang="en-US" sz="1800" b="0" dirty="0">
                          <a:solidFill>
                            <a:srgbClr val="1D405D"/>
                          </a:solidFill>
                          <a:latin typeface="Roboto Condensed Light" panose="02000000000000000000" pitchFamily="2" charset="0"/>
                          <a:ea typeface="Roboto Condensed Light" panose="02000000000000000000" pitchFamily="2" charset="0"/>
                        </a:rPr>
                        <a:t>Interest is fixed at 4.53% for all new loans disbursed during 2019-20*; interest accrues from time of disbursement of the funds.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1184085" y="4489315"/>
            <a:ext cx="6635750" cy="523220"/>
          </a:xfrm>
          <a:prstGeom prst="rect">
            <a:avLst/>
          </a:prstGeom>
        </p:spPr>
        <p:txBody>
          <a:bodyPr wrap="square">
            <a:spAutoFit/>
          </a:bodyPr>
          <a:lstStyle/>
          <a:p>
            <a:pPr algn="ctr" defTabSz="685800" fontAlgn="base">
              <a:spcBef>
                <a:spcPct val="0"/>
              </a:spcBef>
              <a:spcAft>
                <a:spcPct val="0"/>
              </a:spcAft>
              <a:buClrTx/>
            </a:pPr>
            <a:r>
              <a:rPr lang="en-US" kern="1200" dirty="0">
                <a:solidFill>
                  <a:srgbClr val="44546A"/>
                </a:solidFill>
                <a:latin typeface="Roboto Condensed Light" panose="02000000000000000000" pitchFamily="2" charset="0"/>
                <a:ea typeface="Roboto Condensed Light" panose="02000000000000000000" pitchFamily="2" charset="0"/>
                <a:cs typeface="+mn-cs"/>
              </a:rPr>
              <a:t>*Interest rates recalculated annually and are effective July 1st based on the </a:t>
            </a:r>
            <a:br>
              <a:rPr lang="en-US" kern="1200" dirty="0">
                <a:solidFill>
                  <a:srgbClr val="44546A"/>
                </a:solidFill>
                <a:latin typeface="Roboto Condensed Light" panose="02000000000000000000" pitchFamily="2" charset="0"/>
                <a:ea typeface="Roboto Condensed Light" panose="02000000000000000000" pitchFamily="2" charset="0"/>
                <a:cs typeface="+mn-cs"/>
              </a:rPr>
            </a:br>
            <a:r>
              <a:rPr lang="en-US" kern="1200" dirty="0">
                <a:solidFill>
                  <a:srgbClr val="44546A"/>
                </a:solidFill>
                <a:latin typeface="Roboto Condensed Light" panose="02000000000000000000" pitchFamily="2" charset="0"/>
                <a:ea typeface="Roboto Condensed Light" panose="02000000000000000000" pitchFamily="2" charset="0"/>
                <a:cs typeface="+mn-cs"/>
              </a:rPr>
              <a:t>10-year treasury note index plus 2.05%, capped at 8.25%</a:t>
            </a:r>
          </a:p>
        </p:txBody>
      </p:sp>
      <p:sp>
        <p:nvSpPr>
          <p:cNvPr id="18" name="Google Shape;618;p37">
            <a:extLst>
              <a:ext uri="{FF2B5EF4-FFF2-40B4-BE49-F238E27FC236}">
                <a16:creationId xmlns:a16="http://schemas.microsoft.com/office/drawing/2014/main" id="{BC09AFF1-5C71-4C51-BFA9-DB1B31BB59EC}"/>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89;p12">
            <a:extLst>
              <a:ext uri="{FF2B5EF4-FFF2-40B4-BE49-F238E27FC236}">
                <a16:creationId xmlns:a16="http://schemas.microsoft.com/office/drawing/2014/main" id="{3C1D819E-75AD-4ED4-8445-1B2A8D63C226}"/>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DIRECT LOANS: UNDERGRADUATE 2019-2020</a:t>
            </a:r>
            <a:endParaRPr dirty="0"/>
          </a:p>
        </p:txBody>
      </p:sp>
    </p:spTree>
    <p:extLst>
      <p:ext uri="{BB962C8B-B14F-4D97-AF65-F5344CB8AC3E}">
        <p14:creationId xmlns:p14="http://schemas.microsoft.com/office/powerpoint/2010/main" val="2803638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89731205"/>
              </p:ext>
            </p:extLst>
          </p:nvPr>
        </p:nvGraphicFramePr>
        <p:xfrm>
          <a:off x="475121" y="1440180"/>
          <a:ext cx="8193760" cy="2263140"/>
        </p:xfrm>
        <a:graphic>
          <a:graphicData uri="http://schemas.openxmlformats.org/drawingml/2006/table">
            <a:tbl>
              <a:tblPr firstRow="1" bandRow="1">
                <a:tableStyleId>{6E25E649-3F16-4E02-A733-19D2CDBF48F0}</a:tableStyleId>
              </a:tblPr>
              <a:tblGrid>
                <a:gridCol w="2048440">
                  <a:extLst>
                    <a:ext uri="{9D8B030D-6E8A-4147-A177-3AD203B41FA5}">
                      <a16:colId xmlns:a16="http://schemas.microsoft.com/office/drawing/2014/main" val="20000"/>
                    </a:ext>
                  </a:extLst>
                </a:gridCol>
                <a:gridCol w="2048440">
                  <a:extLst>
                    <a:ext uri="{9D8B030D-6E8A-4147-A177-3AD203B41FA5}">
                      <a16:colId xmlns:a16="http://schemas.microsoft.com/office/drawing/2014/main" val="20001"/>
                    </a:ext>
                  </a:extLst>
                </a:gridCol>
                <a:gridCol w="2048440">
                  <a:extLst>
                    <a:ext uri="{9D8B030D-6E8A-4147-A177-3AD203B41FA5}">
                      <a16:colId xmlns:a16="http://schemas.microsoft.com/office/drawing/2014/main" val="20002"/>
                    </a:ext>
                  </a:extLst>
                </a:gridCol>
                <a:gridCol w="2048440">
                  <a:extLst>
                    <a:ext uri="{9D8B030D-6E8A-4147-A177-3AD203B41FA5}">
                      <a16:colId xmlns:a16="http://schemas.microsoft.com/office/drawing/2014/main" val="20003"/>
                    </a:ext>
                  </a:extLst>
                </a:gridCol>
              </a:tblGrid>
              <a:tr h="891540">
                <a:tc>
                  <a:txBody>
                    <a:bodyPr/>
                    <a:lstStyle/>
                    <a:p>
                      <a:pPr algn="ctr"/>
                      <a:r>
                        <a:rPr lang="en-US" sz="1800" b="1" dirty="0">
                          <a:latin typeface="Roboto Condensed Light" panose="02000000000000000000" pitchFamily="2" charset="0"/>
                          <a:ea typeface="Roboto Condensed Light" panose="02000000000000000000" pitchFamily="2" charset="0"/>
                        </a:rPr>
                        <a:t>Class Year</a:t>
                      </a:r>
                    </a:p>
                  </a:txBody>
                  <a:tcPr marL="68580" marR="68580" marT="34290" marB="34290" anchor="ctr">
                    <a:solidFill>
                      <a:srgbClr val="2D89CA"/>
                    </a:solidFill>
                  </a:tcPr>
                </a:tc>
                <a:tc>
                  <a:txBody>
                    <a:bodyPr/>
                    <a:lstStyle/>
                    <a:p>
                      <a:pPr algn="ctr"/>
                      <a:r>
                        <a:rPr lang="en-US" sz="1800" b="1" dirty="0">
                          <a:latin typeface="Roboto Condensed Light" panose="02000000000000000000" pitchFamily="2" charset="0"/>
                          <a:ea typeface="Roboto Condensed Light" panose="02000000000000000000" pitchFamily="2" charset="0"/>
                        </a:rPr>
                        <a:t>Maximum Subsidized Amount</a:t>
                      </a:r>
                    </a:p>
                  </a:txBody>
                  <a:tcPr marL="68580" marR="68580" marT="34290" marB="34290" anchor="ctr">
                    <a:solidFill>
                      <a:srgbClr val="2D89CA"/>
                    </a:solidFill>
                  </a:tcPr>
                </a:tc>
                <a:tc>
                  <a:txBody>
                    <a:bodyPr/>
                    <a:lstStyle/>
                    <a:p>
                      <a:pPr algn="ctr"/>
                      <a:r>
                        <a:rPr lang="en-US" sz="1800" b="1" dirty="0">
                          <a:latin typeface="Roboto Condensed Light" panose="02000000000000000000" pitchFamily="2" charset="0"/>
                          <a:ea typeface="Roboto Condensed Light" panose="02000000000000000000" pitchFamily="2" charset="0"/>
                        </a:rPr>
                        <a:t>Additional Unsubsidized Amount</a:t>
                      </a:r>
                    </a:p>
                  </a:txBody>
                  <a:tcPr marL="68580" marR="68580" marT="34290" marB="34290" anchor="ctr">
                    <a:solidFill>
                      <a:srgbClr val="2D89CA"/>
                    </a:solidFill>
                  </a:tcPr>
                </a:tc>
                <a:tc>
                  <a:txBody>
                    <a:bodyPr/>
                    <a:lstStyle/>
                    <a:p>
                      <a:pPr algn="ctr"/>
                      <a:r>
                        <a:rPr lang="en-US" sz="1800" b="1" dirty="0">
                          <a:latin typeface="Roboto Condensed Light" panose="02000000000000000000" pitchFamily="2" charset="0"/>
                          <a:ea typeface="Roboto Condensed Light" panose="02000000000000000000" pitchFamily="2" charset="0"/>
                        </a:rPr>
                        <a:t>Total Available to Borrow</a:t>
                      </a:r>
                    </a:p>
                  </a:txBody>
                  <a:tcPr marL="68580" marR="68580" marT="34290" marB="34290" anchor="ctr">
                    <a:solidFill>
                      <a:srgbClr val="2D89CA"/>
                    </a:solidFill>
                  </a:tcPr>
                </a:tc>
                <a:extLst>
                  <a:ext uri="{0D108BD9-81ED-4DB2-BD59-A6C34878D82A}">
                    <a16:rowId xmlns:a16="http://schemas.microsoft.com/office/drawing/2014/main" val="10000"/>
                  </a:ext>
                </a:extLst>
              </a:tr>
              <a:tr h="342900">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Freshman</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$3,500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$2,000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$5,500</a:t>
                      </a:r>
                    </a:p>
                  </a:txBody>
                  <a:tcPr marL="68580" marR="68580" marT="34290" marB="34290" anchor="ctr"/>
                </a:tc>
                <a:extLst>
                  <a:ext uri="{0D108BD9-81ED-4DB2-BD59-A6C34878D82A}">
                    <a16:rowId xmlns:a16="http://schemas.microsoft.com/office/drawing/2014/main" val="10001"/>
                  </a:ext>
                </a:extLst>
              </a:tr>
              <a:tr h="342900">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Sophomore</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$4,500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$2,000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$6,500</a:t>
                      </a:r>
                    </a:p>
                  </a:txBody>
                  <a:tcPr marL="68580" marR="68580" marT="34290" marB="34290" anchor="ctr"/>
                </a:tc>
                <a:extLst>
                  <a:ext uri="{0D108BD9-81ED-4DB2-BD59-A6C34878D82A}">
                    <a16:rowId xmlns:a16="http://schemas.microsoft.com/office/drawing/2014/main" val="10002"/>
                  </a:ext>
                </a:extLst>
              </a:tr>
              <a:tr h="342900">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Junior</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$5,500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$2,000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$7,500</a:t>
                      </a:r>
                    </a:p>
                  </a:txBody>
                  <a:tcPr marL="68580" marR="68580" marT="34290" marB="34290" anchor="ctr"/>
                </a:tc>
                <a:extLst>
                  <a:ext uri="{0D108BD9-81ED-4DB2-BD59-A6C34878D82A}">
                    <a16:rowId xmlns:a16="http://schemas.microsoft.com/office/drawing/2014/main" val="10003"/>
                  </a:ext>
                </a:extLst>
              </a:tr>
              <a:tr h="342900">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Senior</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$5,500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$2,000</a:t>
                      </a:r>
                    </a:p>
                  </a:txBody>
                  <a:tcPr marL="68580" marR="68580" marT="34290" marB="34290" anchor="ctr"/>
                </a:tc>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$7,500</a:t>
                      </a:r>
                    </a:p>
                  </a:txBody>
                  <a:tcPr marL="68580" marR="68580" marT="34290" marB="34290" anchor="ctr"/>
                </a:tc>
                <a:extLst>
                  <a:ext uri="{0D108BD9-81ED-4DB2-BD59-A6C34878D82A}">
                    <a16:rowId xmlns:a16="http://schemas.microsoft.com/office/drawing/2014/main" val="10004"/>
                  </a:ext>
                </a:extLst>
              </a:tr>
            </a:tbl>
          </a:graphicData>
        </a:graphic>
      </p:graphicFrame>
      <p:sp>
        <p:nvSpPr>
          <p:cNvPr id="3" name="Content Placeholder 2"/>
          <p:cNvSpPr>
            <a:spLocks noGrp="1"/>
          </p:cNvSpPr>
          <p:nvPr>
            <p:ph type="body" idx="1"/>
          </p:nvPr>
        </p:nvSpPr>
        <p:spPr>
          <a:xfrm>
            <a:off x="475121" y="3778269"/>
            <a:ext cx="7689645" cy="1144252"/>
          </a:xfrm>
        </p:spPr>
        <p:txBody>
          <a:bodyPr/>
          <a:lstStyle/>
          <a:p>
            <a:pPr marL="0" indent="0">
              <a:buNone/>
            </a:pPr>
            <a:r>
              <a:rPr lang="en-US" sz="1800" dirty="0"/>
              <a:t>For Undergraduates, Independent Students and Dependent Students whose parents have been denied the PLUS Loan are eligible for additional Direct Unsubsidized Loans ($4,000 as Freshmen and Sophomores and $5,000 as Juniors and Seniors)</a:t>
            </a:r>
          </a:p>
          <a:p>
            <a:endParaRPr lang="en-US" dirty="0"/>
          </a:p>
        </p:txBody>
      </p:sp>
      <p:sp>
        <p:nvSpPr>
          <p:cNvPr id="16" name="Google Shape;189;p12">
            <a:extLst>
              <a:ext uri="{FF2B5EF4-FFF2-40B4-BE49-F238E27FC236}">
                <a16:creationId xmlns:a16="http://schemas.microsoft.com/office/drawing/2014/main" id="{569580BB-73D7-4B38-BAF5-B925B4E10DBB}"/>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DIRECT LOANS 2019-2020 (NO CHANGES)</a:t>
            </a:r>
            <a:endParaRPr dirty="0"/>
          </a:p>
        </p:txBody>
      </p:sp>
      <p:sp>
        <p:nvSpPr>
          <p:cNvPr id="18" name="Google Shape;618;p37">
            <a:extLst>
              <a:ext uri="{FF2B5EF4-FFF2-40B4-BE49-F238E27FC236}">
                <a16:creationId xmlns:a16="http://schemas.microsoft.com/office/drawing/2014/main" id="{B8928DDE-9DAD-473C-909D-A37A1617271D}"/>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56561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esondergelt\AppData\Local\Microsoft\Windows\Temporary Internet Files\Content.IE5\6QLI6KQT\large-Thumbtack-note-blank-0-15233[1].gif"/>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6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20029" y="1748109"/>
            <a:ext cx="3256577" cy="27566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idx="1"/>
          </p:nvPr>
        </p:nvSpPr>
        <p:spPr>
          <a:xfrm>
            <a:off x="629939" y="1526774"/>
            <a:ext cx="7034326" cy="2724300"/>
          </a:xfrm>
        </p:spPr>
        <p:txBody>
          <a:bodyPr>
            <a:normAutofit/>
          </a:bodyPr>
          <a:lstStyle/>
          <a:p>
            <a:pPr marL="0" indent="0">
              <a:buNone/>
            </a:pPr>
            <a:r>
              <a:rPr lang="en-US" sz="1800" dirty="0"/>
              <a:t>Graduate students are only eligible for Unsubsidized Loans (not subsidized)</a:t>
            </a:r>
          </a:p>
        </p:txBody>
      </p:sp>
      <p:sp>
        <p:nvSpPr>
          <p:cNvPr id="4" name="Rectangle 3"/>
          <p:cNvSpPr/>
          <p:nvPr/>
        </p:nvSpPr>
        <p:spPr>
          <a:xfrm>
            <a:off x="1028515" y="4620716"/>
            <a:ext cx="6635750" cy="461665"/>
          </a:xfrm>
          <a:prstGeom prst="rect">
            <a:avLst/>
          </a:prstGeom>
        </p:spPr>
        <p:txBody>
          <a:bodyPr wrap="square">
            <a:spAutoFit/>
          </a:bodyPr>
          <a:lstStyle/>
          <a:p>
            <a:pPr algn="ctr" defTabSz="685800" fontAlgn="base">
              <a:spcBef>
                <a:spcPct val="0"/>
              </a:spcBef>
              <a:spcAft>
                <a:spcPct val="0"/>
              </a:spcAft>
              <a:buClrTx/>
            </a:pPr>
            <a:r>
              <a:rPr lang="en-US" sz="1200" kern="1200" dirty="0">
                <a:solidFill>
                  <a:srgbClr val="44546A"/>
                </a:solidFill>
                <a:latin typeface="Roboto Condensed Light" panose="02000000000000000000" pitchFamily="2" charset="0"/>
                <a:ea typeface="Roboto Condensed Light" panose="02000000000000000000" pitchFamily="2" charset="0"/>
                <a:cs typeface="+mn-cs"/>
              </a:rPr>
              <a:t>*Interest rates recalculated annually and are effective July 1st based on the 10-year </a:t>
            </a:r>
          </a:p>
          <a:p>
            <a:pPr algn="ctr" defTabSz="685800" fontAlgn="base">
              <a:spcBef>
                <a:spcPct val="0"/>
              </a:spcBef>
              <a:spcAft>
                <a:spcPct val="0"/>
              </a:spcAft>
              <a:buClrTx/>
            </a:pPr>
            <a:r>
              <a:rPr lang="en-US" sz="1200" kern="1200" dirty="0">
                <a:solidFill>
                  <a:srgbClr val="44546A"/>
                </a:solidFill>
                <a:latin typeface="Roboto Condensed Light" panose="02000000000000000000" pitchFamily="2" charset="0"/>
                <a:ea typeface="Roboto Condensed Light" panose="02000000000000000000" pitchFamily="2" charset="0"/>
                <a:cs typeface="+mn-cs"/>
              </a:rPr>
              <a:t>Treasury note index plus 3.60%, capped at 9.5%</a:t>
            </a:r>
          </a:p>
        </p:txBody>
      </p:sp>
      <p:graphicFrame>
        <p:nvGraphicFramePr>
          <p:cNvPr id="5" name="Table 4"/>
          <p:cNvGraphicFramePr>
            <a:graphicFrameLocks noGrp="1"/>
          </p:cNvGraphicFramePr>
          <p:nvPr>
            <p:extLst>
              <p:ext uri="{D42A27DB-BD31-4B8C-83A1-F6EECF244321}">
                <p14:modId xmlns:p14="http://schemas.microsoft.com/office/powerpoint/2010/main" val="424698886"/>
              </p:ext>
            </p:extLst>
          </p:nvPr>
        </p:nvGraphicFramePr>
        <p:xfrm>
          <a:off x="734914" y="2193674"/>
          <a:ext cx="4629093" cy="2057400"/>
        </p:xfrm>
        <a:graphic>
          <a:graphicData uri="http://schemas.openxmlformats.org/drawingml/2006/table">
            <a:tbl>
              <a:tblPr firstRow="1" bandRow="1">
                <a:tableStyleId>{5C22544A-7EE6-4342-B048-85BDC9FD1C3A}</a:tableStyleId>
              </a:tblPr>
              <a:tblGrid>
                <a:gridCol w="4629093">
                  <a:extLst>
                    <a:ext uri="{9D8B030D-6E8A-4147-A177-3AD203B41FA5}">
                      <a16:colId xmlns:a16="http://schemas.microsoft.com/office/drawing/2014/main" val="20000"/>
                    </a:ext>
                  </a:extLst>
                </a:gridCol>
              </a:tblGrid>
              <a:tr h="38862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100" b="1" dirty="0">
                          <a:latin typeface="Roboto Condensed Light" panose="02000000000000000000" pitchFamily="2" charset="0"/>
                          <a:ea typeface="Roboto Condensed Light" panose="02000000000000000000" pitchFamily="2" charset="0"/>
                        </a:rPr>
                        <a:t>Unsubsidized Graduate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42900">
                <a:tc>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Not based on financial need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116586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050" b="0" dirty="0">
                          <a:solidFill>
                            <a:srgbClr val="1D405D"/>
                          </a:solidFill>
                          <a:latin typeface="Roboto Condensed Light" panose="02000000000000000000" pitchFamily="2" charset="0"/>
                          <a:ea typeface="Roboto Condensed Light" panose="02000000000000000000" pitchFamily="2" charset="0"/>
                        </a:rPr>
                        <a:t/>
                      </a:r>
                      <a:br>
                        <a:rPr lang="en-US" sz="1050" b="0" dirty="0">
                          <a:solidFill>
                            <a:srgbClr val="1D405D"/>
                          </a:solidFill>
                          <a:latin typeface="Roboto Condensed Light" panose="02000000000000000000" pitchFamily="2" charset="0"/>
                          <a:ea typeface="Roboto Condensed Light" panose="02000000000000000000" pitchFamily="2" charset="0"/>
                        </a:rPr>
                      </a:br>
                      <a:r>
                        <a:rPr lang="en-US" sz="1800" b="0" dirty="0">
                          <a:solidFill>
                            <a:srgbClr val="1D405D"/>
                          </a:solidFill>
                          <a:latin typeface="Roboto Condensed Light" panose="02000000000000000000" pitchFamily="2" charset="0"/>
                          <a:ea typeface="Roboto Condensed Light" panose="02000000000000000000" pitchFamily="2" charset="0"/>
                        </a:rPr>
                        <a:t>Interest is fixed at 6.08% for all new loans disbursed during 2019-20*; interest accrues from time of disbursement of the funds</a:t>
                      </a:r>
                    </a:p>
                    <a:p>
                      <a:pPr algn="ctr"/>
                      <a:endParaRPr lang="en-US" sz="1800" dirty="0">
                        <a:solidFill>
                          <a:srgbClr val="1D405D"/>
                        </a:solidFill>
                        <a:latin typeface="Roboto Condensed Light" panose="02000000000000000000" pitchFamily="2" charset="0"/>
                        <a:ea typeface="Roboto Condensed Light" panose="02000000000000000000" pitchFamily="2"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7" name="Rectangle 6"/>
          <p:cNvSpPr/>
          <p:nvPr/>
        </p:nvSpPr>
        <p:spPr>
          <a:xfrm rot="20780668">
            <a:off x="6086486" y="2778889"/>
            <a:ext cx="2882390" cy="1015663"/>
          </a:xfrm>
          <a:prstGeom prst="rect">
            <a:avLst/>
          </a:prstGeom>
        </p:spPr>
        <p:txBody>
          <a:bodyPr wrap="square">
            <a:spAutoFit/>
          </a:bodyPr>
          <a:lstStyle/>
          <a:p>
            <a:pPr algn="ctr" defTabSz="685800">
              <a:buClrTx/>
            </a:pPr>
            <a:r>
              <a:rPr lang="en-US" sz="1500" i="1" kern="1200" dirty="0">
                <a:solidFill>
                  <a:srgbClr val="1D405D"/>
                </a:solidFill>
                <a:latin typeface="Roboto Condensed Light" panose="02000000000000000000" pitchFamily="2" charset="0"/>
                <a:ea typeface="Roboto Condensed Light" panose="02000000000000000000" pitchFamily="2" charset="0"/>
                <a:cs typeface="+mn-cs"/>
              </a:rPr>
              <a:t>Did you know? </a:t>
            </a:r>
          </a:p>
          <a:p>
            <a:pPr algn="ctr" defTabSz="685800">
              <a:buClrTx/>
            </a:pPr>
            <a:r>
              <a:rPr lang="en-US" sz="1500" kern="1200" dirty="0">
                <a:solidFill>
                  <a:srgbClr val="1D405D"/>
                </a:solidFill>
                <a:latin typeface="Roboto Condensed Light" panose="02000000000000000000" pitchFamily="2" charset="0"/>
                <a:ea typeface="Roboto Condensed Light" panose="02000000000000000000" pitchFamily="2" charset="0"/>
                <a:cs typeface="+mn-cs"/>
              </a:rPr>
              <a:t>Graduate students have higher loan limits than Undergraduate Students as they can borrow $20,500 annually</a:t>
            </a:r>
          </a:p>
        </p:txBody>
      </p:sp>
      <p:sp>
        <p:nvSpPr>
          <p:cNvPr id="19" name="Google Shape;189;p12">
            <a:extLst>
              <a:ext uri="{FF2B5EF4-FFF2-40B4-BE49-F238E27FC236}">
                <a16:creationId xmlns:a16="http://schemas.microsoft.com/office/drawing/2014/main" id="{20B5E578-2E59-43FC-9EEA-3BB56FF4AFA0}"/>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DIRECT LOANS: GRADUATE 2019-2020</a:t>
            </a:r>
            <a:endParaRPr dirty="0"/>
          </a:p>
        </p:txBody>
      </p:sp>
      <p:sp>
        <p:nvSpPr>
          <p:cNvPr id="21" name="Google Shape;618;p37">
            <a:extLst>
              <a:ext uri="{FF2B5EF4-FFF2-40B4-BE49-F238E27FC236}">
                <a16:creationId xmlns:a16="http://schemas.microsoft.com/office/drawing/2014/main" id="{6AC79D00-7CC9-4526-A3D8-BE494B79EAAB}"/>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7766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95300" y="1537988"/>
            <a:ext cx="7353299" cy="3369292"/>
          </a:xfrm>
        </p:spPr>
        <p:txBody>
          <a:bodyPr/>
          <a:lstStyle/>
          <a:p>
            <a:r>
              <a:rPr lang="en-US" dirty="0"/>
              <a:t>There are now four income-driven repayment plans: </a:t>
            </a:r>
          </a:p>
          <a:p>
            <a:pPr lvl="1"/>
            <a:r>
              <a:rPr lang="en-US" dirty="0"/>
              <a:t>Income Contingent Repayment (ICR)</a:t>
            </a:r>
          </a:p>
          <a:p>
            <a:pPr lvl="1"/>
            <a:r>
              <a:rPr lang="en-US" dirty="0"/>
              <a:t>Income-Based Repayment (IBR)</a:t>
            </a:r>
          </a:p>
          <a:p>
            <a:pPr lvl="1"/>
            <a:r>
              <a:rPr lang="en-US" dirty="0"/>
              <a:t>Pay As You Earn (PAYE)</a:t>
            </a:r>
          </a:p>
          <a:p>
            <a:pPr lvl="1"/>
            <a:r>
              <a:rPr lang="en-US" dirty="0"/>
              <a:t>Revised Pay As You Earn (REPAYE)</a:t>
            </a:r>
          </a:p>
          <a:p>
            <a:pPr lvl="1"/>
            <a:endParaRPr lang="en-US" sz="1050" dirty="0"/>
          </a:p>
          <a:p>
            <a:r>
              <a:rPr lang="en-US" dirty="0"/>
              <a:t>These plans are designed to give students peace of mind related to the affordability of their student loan payments.</a:t>
            </a:r>
          </a:p>
        </p:txBody>
      </p:sp>
      <p:sp>
        <p:nvSpPr>
          <p:cNvPr id="18" name="Google Shape;189;p12">
            <a:extLst>
              <a:ext uri="{FF2B5EF4-FFF2-40B4-BE49-F238E27FC236}">
                <a16:creationId xmlns:a16="http://schemas.microsoft.com/office/drawing/2014/main" id="{0F0969AB-3014-4564-BB7E-F39C7C9CF341}"/>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INCOME-DRIVEN REPAYMENT PLANS</a:t>
            </a:r>
            <a:endParaRPr dirty="0"/>
          </a:p>
        </p:txBody>
      </p:sp>
      <p:sp>
        <p:nvSpPr>
          <p:cNvPr id="19" name="Google Shape;618;p37">
            <a:extLst>
              <a:ext uri="{FF2B5EF4-FFF2-40B4-BE49-F238E27FC236}">
                <a16:creationId xmlns:a16="http://schemas.microsoft.com/office/drawing/2014/main" id="{68138614-7F56-4AD8-9A6B-4626B726F179}"/>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150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12" name="Picture 11" descr="Note: Help and Hints have been replaced with updated “Tool Tips” (the blue question mark icon next to entry fields) that offer help when clicked by the user." title="View when &quot;I am the student&quot; is selected"/>
          <p:cNvPicPr>
            <a:picLocks noChangeAspect="1" noChangeArrowheads="1"/>
          </p:cNvPicPr>
          <p:nvPr/>
        </p:nvPicPr>
        <p:blipFill rotWithShape="1">
          <a:blip r:embed="rId3">
            <a:extLst>
              <a:ext uri="{28A0092B-C50C-407E-A947-70E740481C1C}">
                <a14:useLocalDpi xmlns:a14="http://schemas.microsoft.com/office/drawing/2010/main" val="0"/>
              </a:ext>
            </a:extLst>
          </a:blip>
          <a:srcRect l="3777" r="3148"/>
          <a:stretch/>
        </p:blipFill>
        <p:spPr bwMode="auto">
          <a:xfrm>
            <a:off x="1309254" y="709523"/>
            <a:ext cx="5451424" cy="441349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1768938" y="20483"/>
            <a:ext cx="4532057" cy="709523"/>
          </a:xfrm>
          <a:prstGeom prst="rect">
            <a:avLst/>
          </a:prstGeom>
        </p:spPr>
        <p:txBody>
          <a:bodyPr t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263248"/>
                </a:solidFill>
                <a:latin typeface="Roboto Condensed" panose="020B0604020202020204" charset="0"/>
                <a:ea typeface="Roboto Condensed" panose="020B0604020202020204" charset="0"/>
              </a:rPr>
              <a:t>FOTW</a:t>
            </a:r>
            <a:r>
              <a:rPr lang="en-US" sz="2000" dirty="0">
                <a:solidFill>
                  <a:srgbClr val="263248"/>
                </a:solidFill>
                <a:latin typeface="Roboto Condensed" panose="020B0604020202020204" charset="0"/>
                <a:ea typeface="Roboto Condensed" panose="020B0604020202020204" charset="0"/>
              </a:rPr>
              <a:t/>
            </a:r>
            <a:br>
              <a:rPr lang="en-US" sz="2000" dirty="0">
                <a:solidFill>
                  <a:srgbClr val="263248"/>
                </a:solidFill>
                <a:latin typeface="Roboto Condensed" panose="020B0604020202020204" charset="0"/>
                <a:ea typeface="Roboto Condensed" panose="020B0604020202020204" charset="0"/>
              </a:rPr>
            </a:br>
            <a:r>
              <a:rPr lang="en-US" sz="2000" dirty="0">
                <a:solidFill>
                  <a:srgbClr val="263248"/>
                </a:solidFill>
                <a:latin typeface="Roboto Condensed" panose="020B0604020202020204" charset="0"/>
                <a:ea typeface="Roboto Condensed" panose="020B0604020202020204" charset="0"/>
              </a:rPr>
              <a:t> FAFSA On The Web</a:t>
            </a:r>
          </a:p>
        </p:txBody>
      </p:sp>
    </p:spTree>
    <p:extLst>
      <p:ext uri="{BB962C8B-B14F-4D97-AF65-F5344CB8AC3E}">
        <p14:creationId xmlns:p14="http://schemas.microsoft.com/office/powerpoint/2010/main" val="1285584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41960" y="1537988"/>
            <a:ext cx="8420099" cy="3354052"/>
          </a:xfrm>
        </p:spPr>
        <p:txBody>
          <a:bodyPr/>
          <a:lstStyle/>
          <a:p>
            <a:r>
              <a:rPr lang="en-US" dirty="0"/>
              <a:t>Under this program, borrowers may qualify for forgiveness of the remaining balance of their Direct Loans after they have made 120 (10 years worth of) qualifying payments on those loans while simultaneously employed full time by certain public service employers and/or any non-profit employer.</a:t>
            </a:r>
            <a:br>
              <a:rPr lang="en-US" dirty="0"/>
            </a:br>
            <a:endParaRPr lang="en-US" dirty="0"/>
          </a:p>
          <a:p>
            <a:r>
              <a:rPr lang="en-US" dirty="0"/>
              <a:t>Only loans borrowers received under the William D. Ford Federal Direct Loan (Direct Loan) Program are eligible for PSLF. </a:t>
            </a:r>
          </a:p>
          <a:p>
            <a:endParaRPr lang="en-US" dirty="0"/>
          </a:p>
          <a:p>
            <a:r>
              <a:rPr lang="en-US" dirty="0"/>
              <a:t>There are many rules that must be followed.</a:t>
            </a:r>
          </a:p>
        </p:txBody>
      </p:sp>
      <p:sp>
        <p:nvSpPr>
          <p:cNvPr id="13" name="Google Shape;189;p12">
            <a:extLst>
              <a:ext uri="{FF2B5EF4-FFF2-40B4-BE49-F238E27FC236}">
                <a16:creationId xmlns:a16="http://schemas.microsoft.com/office/drawing/2014/main" id="{98140B8A-236F-490B-82E4-AB118C96CA5C}"/>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PUBLIC SERVICE LOAN FORGIVENESS</a:t>
            </a:r>
            <a:endParaRPr dirty="0"/>
          </a:p>
        </p:txBody>
      </p:sp>
      <p:sp>
        <p:nvSpPr>
          <p:cNvPr id="14" name="Google Shape;618;p37">
            <a:extLst>
              <a:ext uri="{FF2B5EF4-FFF2-40B4-BE49-F238E27FC236}">
                <a16:creationId xmlns:a16="http://schemas.microsoft.com/office/drawing/2014/main" id="{891458E8-26A9-4CA1-A3FD-A91C91EF5AE5}"/>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0282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66718" y="1537988"/>
            <a:ext cx="8570602" cy="2904472"/>
          </a:xfrm>
        </p:spPr>
        <p:txBody>
          <a:bodyPr>
            <a:noAutofit/>
          </a:bodyPr>
          <a:lstStyle/>
          <a:p>
            <a:r>
              <a:rPr lang="en-US" dirty="0"/>
              <a:t>Parent PLUS</a:t>
            </a:r>
          </a:p>
          <a:p>
            <a:pPr lvl="1"/>
            <a:r>
              <a:rPr lang="en-US" sz="1800" dirty="0"/>
              <a:t>Loan to parents of dependent students</a:t>
            </a:r>
          </a:p>
          <a:p>
            <a:pPr lvl="1"/>
            <a:r>
              <a:rPr lang="en-US" sz="1800" dirty="0"/>
              <a:t>Loan limits are up to the cost of education less any financial aid received</a:t>
            </a:r>
          </a:p>
          <a:p>
            <a:pPr lvl="1"/>
            <a:r>
              <a:rPr lang="en-US" sz="1800" dirty="0"/>
              <a:t>Interest rate is 7.08% fixed* </a:t>
            </a:r>
          </a:p>
          <a:p>
            <a:pPr lvl="1"/>
            <a:r>
              <a:rPr lang="en-US" sz="1800" dirty="0"/>
              <a:t>Repayment begins within 60 days of full disbursement; payments may be deferred while the student is in school</a:t>
            </a:r>
          </a:p>
          <a:p>
            <a:pPr lvl="1"/>
            <a:r>
              <a:rPr lang="en-US" sz="1800" dirty="0"/>
              <a:t>FAFSA completion is required</a:t>
            </a:r>
          </a:p>
        </p:txBody>
      </p:sp>
      <p:sp>
        <p:nvSpPr>
          <p:cNvPr id="4" name="Rectangle 3"/>
          <p:cNvSpPr/>
          <p:nvPr/>
        </p:nvSpPr>
        <p:spPr>
          <a:xfrm>
            <a:off x="2120257" y="4520092"/>
            <a:ext cx="4836803" cy="523220"/>
          </a:xfrm>
          <a:prstGeom prst="rect">
            <a:avLst/>
          </a:prstGeom>
        </p:spPr>
        <p:txBody>
          <a:bodyPr wrap="square">
            <a:spAutoFit/>
          </a:bodyPr>
          <a:lstStyle/>
          <a:p>
            <a:pPr defTabSz="685800" fontAlgn="base">
              <a:spcBef>
                <a:spcPct val="0"/>
              </a:spcBef>
              <a:spcAft>
                <a:spcPct val="0"/>
              </a:spcAft>
              <a:buClrTx/>
            </a:pPr>
            <a:r>
              <a:rPr lang="en-US" kern="1200" dirty="0">
                <a:solidFill>
                  <a:srgbClr val="44546A"/>
                </a:solidFill>
                <a:latin typeface="Roboto Condensed Light" panose="02000000000000000000" pitchFamily="2" charset="0"/>
                <a:ea typeface="Roboto Condensed Light" panose="02000000000000000000" pitchFamily="2" charset="0"/>
                <a:cs typeface="+mn-cs"/>
              </a:rPr>
              <a:t>*Interest rates recalculated annually and are effective July 1st based</a:t>
            </a:r>
            <a:br>
              <a:rPr lang="en-US" kern="1200" dirty="0">
                <a:solidFill>
                  <a:srgbClr val="44546A"/>
                </a:solidFill>
                <a:latin typeface="Roboto Condensed Light" panose="02000000000000000000" pitchFamily="2" charset="0"/>
                <a:ea typeface="Roboto Condensed Light" panose="02000000000000000000" pitchFamily="2" charset="0"/>
                <a:cs typeface="+mn-cs"/>
              </a:rPr>
            </a:br>
            <a:r>
              <a:rPr lang="en-US" kern="1200" dirty="0">
                <a:solidFill>
                  <a:srgbClr val="44546A"/>
                </a:solidFill>
                <a:latin typeface="Roboto Condensed Light" panose="02000000000000000000" pitchFamily="2" charset="0"/>
                <a:ea typeface="Roboto Condensed Light" panose="02000000000000000000" pitchFamily="2" charset="0"/>
                <a:cs typeface="+mn-cs"/>
              </a:rPr>
              <a:t>on the 10-year Treasury note index plus 4.6%, capped at 10.5%</a:t>
            </a:r>
          </a:p>
        </p:txBody>
      </p:sp>
      <p:sp>
        <p:nvSpPr>
          <p:cNvPr id="8" name="Google Shape;189;p12">
            <a:extLst>
              <a:ext uri="{FF2B5EF4-FFF2-40B4-BE49-F238E27FC236}">
                <a16:creationId xmlns:a16="http://schemas.microsoft.com/office/drawing/2014/main" id="{A00AA08C-9619-416B-A179-99EBF0598B40}"/>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smtClean="0"/>
              <a:t>FEDERAL PARENT PLUS LOAN</a:t>
            </a:r>
            <a:endParaRPr dirty="0"/>
          </a:p>
        </p:txBody>
      </p:sp>
      <p:sp>
        <p:nvSpPr>
          <p:cNvPr id="9" name="Google Shape;618;p37">
            <a:extLst>
              <a:ext uri="{FF2B5EF4-FFF2-40B4-BE49-F238E27FC236}">
                <a16:creationId xmlns:a16="http://schemas.microsoft.com/office/drawing/2014/main" id="{69EE85F5-6E28-4345-B164-B15240220FCD}"/>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8783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629660" y="1865239"/>
            <a:ext cx="5430589" cy="2530150"/>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defTabSz="685800">
              <a:spcBef>
                <a:spcPts val="900"/>
              </a:spcBef>
              <a:spcAft>
                <a:spcPts val="150"/>
              </a:spcAft>
              <a:buClr>
                <a:srgbClr val="4472C4"/>
              </a:buClr>
              <a:buNone/>
              <a:defRPr/>
            </a:pPr>
            <a:r>
              <a:rPr lang="en-US" sz="1950" b="1" dirty="0">
                <a:solidFill>
                  <a:srgbClr val="44546A"/>
                </a:solidFill>
                <a:latin typeface="Roboto Condensed Light" panose="02000000000000000000" pitchFamily="2" charset="0"/>
                <a:ea typeface="Roboto Condensed Light" panose="02000000000000000000" pitchFamily="2" charset="0"/>
              </a:rPr>
              <a:t>Ohio College Opportunity Grant (OCOG)</a:t>
            </a:r>
          </a:p>
          <a:p>
            <a:pPr marL="0" indent="0" algn="ctr" defTabSz="685800">
              <a:spcBef>
                <a:spcPts val="900"/>
              </a:spcBef>
              <a:spcAft>
                <a:spcPts val="150"/>
              </a:spcAft>
              <a:buClr>
                <a:srgbClr val="4472C4"/>
              </a:buClr>
              <a:buNone/>
              <a:defRPr/>
            </a:pPr>
            <a:r>
              <a:rPr lang="en-US" sz="1950" b="1" dirty="0">
                <a:solidFill>
                  <a:srgbClr val="44546A"/>
                </a:solidFill>
                <a:latin typeface="Roboto Condensed Light" panose="02000000000000000000" pitchFamily="2" charset="0"/>
                <a:ea typeface="Roboto Condensed Light" panose="02000000000000000000" pitchFamily="2" charset="0"/>
              </a:rPr>
              <a:t>Nurse Education Assistance Loan Program (NEALP)</a:t>
            </a:r>
          </a:p>
          <a:p>
            <a:pPr marL="0" indent="0" algn="ctr" defTabSz="685800">
              <a:spcBef>
                <a:spcPts val="900"/>
              </a:spcBef>
              <a:spcAft>
                <a:spcPts val="150"/>
              </a:spcAft>
              <a:buClr>
                <a:srgbClr val="4472C4"/>
              </a:buClr>
              <a:buNone/>
              <a:defRPr/>
            </a:pPr>
            <a:r>
              <a:rPr lang="en-US" sz="1950" b="1" dirty="0">
                <a:solidFill>
                  <a:srgbClr val="44546A"/>
                </a:solidFill>
                <a:latin typeface="Roboto Condensed Light" panose="02000000000000000000" pitchFamily="2" charset="0"/>
                <a:ea typeface="Roboto Condensed Light" panose="02000000000000000000" pitchFamily="2" charset="0"/>
              </a:rPr>
              <a:t>War Orphan &amp; Severely Disabled Veterans’ Scholarship</a:t>
            </a:r>
          </a:p>
          <a:p>
            <a:pPr marL="0" indent="0" algn="ctr" defTabSz="685800">
              <a:spcBef>
                <a:spcPts val="900"/>
              </a:spcBef>
              <a:spcAft>
                <a:spcPts val="150"/>
              </a:spcAft>
              <a:buClr>
                <a:srgbClr val="4472C4"/>
              </a:buClr>
              <a:buNone/>
              <a:defRPr/>
            </a:pPr>
            <a:r>
              <a:rPr lang="en-US" sz="1950" b="1" dirty="0">
                <a:solidFill>
                  <a:srgbClr val="44546A"/>
                </a:solidFill>
                <a:latin typeface="Roboto Condensed Light" panose="02000000000000000000" pitchFamily="2" charset="0"/>
                <a:ea typeface="Roboto Condensed Light" panose="02000000000000000000" pitchFamily="2" charset="0"/>
              </a:rPr>
              <a:t>National Guard Scholarship</a:t>
            </a:r>
          </a:p>
          <a:p>
            <a:pPr marL="0" indent="0" algn="ctr" defTabSz="685800">
              <a:spcBef>
                <a:spcPts val="900"/>
              </a:spcBef>
              <a:spcAft>
                <a:spcPts val="150"/>
              </a:spcAft>
              <a:buClr>
                <a:srgbClr val="4472C4"/>
              </a:buClr>
              <a:buNone/>
              <a:defRPr/>
            </a:pPr>
            <a:r>
              <a:rPr lang="en-US" sz="1950" b="1" dirty="0">
                <a:solidFill>
                  <a:srgbClr val="44546A"/>
                </a:solidFill>
                <a:latin typeface="Roboto Condensed Light" panose="02000000000000000000" pitchFamily="2" charset="0"/>
                <a:ea typeface="Roboto Condensed Light" panose="02000000000000000000" pitchFamily="2" charset="0"/>
              </a:rPr>
              <a:t>Safety Officers Memorial</a:t>
            </a:r>
          </a:p>
          <a:p>
            <a:pPr marL="0" indent="0" algn="ctr" defTabSz="685800">
              <a:spcBef>
                <a:spcPts val="900"/>
              </a:spcBef>
              <a:spcAft>
                <a:spcPts val="150"/>
              </a:spcAft>
              <a:buClr>
                <a:srgbClr val="4472C4"/>
              </a:buClr>
              <a:buNone/>
              <a:defRPr/>
            </a:pPr>
            <a:r>
              <a:rPr lang="en-US" sz="1950" b="1" dirty="0">
                <a:solidFill>
                  <a:srgbClr val="44546A"/>
                </a:solidFill>
                <a:latin typeface="Roboto Condensed Light" panose="02000000000000000000" pitchFamily="2" charset="0"/>
                <a:ea typeface="Roboto Condensed Light" panose="02000000000000000000" pitchFamily="2" charset="0"/>
              </a:rPr>
              <a:t>Choose Ohio First</a:t>
            </a:r>
          </a:p>
        </p:txBody>
      </p:sp>
      <p:pic>
        <p:nvPicPr>
          <p:cNvPr id="2052" name="Picture 4" descr="Image result for clip art oh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89" y="1635363"/>
            <a:ext cx="2772126" cy="2989903"/>
          </a:xfrm>
          <a:prstGeom prst="rect">
            <a:avLst/>
          </a:prstGeom>
          <a:solidFill>
            <a:schemeClr val="bg1"/>
          </a:solidFill>
        </p:spPr>
      </p:pic>
      <p:sp>
        <p:nvSpPr>
          <p:cNvPr id="9" name="Google Shape;189;p12">
            <a:extLst>
              <a:ext uri="{FF2B5EF4-FFF2-40B4-BE49-F238E27FC236}">
                <a16:creationId xmlns:a16="http://schemas.microsoft.com/office/drawing/2014/main" id="{03EB1222-D627-4A5D-ABB8-63D6EE8C1BC4}"/>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STATE AID PROGRAM UPDATES</a:t>
            </a:r>
            <a:endParaRPr dirty="0"/>
          </a:p>
        </p:txBody>
      </p:sp>
      <p:sp>
        <p:nvSpPr>
          <p:cNvPr id="10" name="Google Shape;618;p37">
            <a:extLst>
              <a:ext uri="{FF2B5EF4-FFF2-40B4-BE49-F238E27FC236}">
                <a16:creationId xmlns:a16="http://schemas.microsoft.com/office/drawing/2014/main" id="{225333FF-7833-4F3F-BD28-A660619D5BBD}"/>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6471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idx="1"/>
          </p:nvPr>
        </p:nvSpPr>
        <p:spPr>
          <a:xfrm>
            <a:off x="425654" y="1522748"/>
            <a:ext cx="7095285" cy="3361672"/>
          </a:xfrm>
        </p:spPr>
        <p:txBody>
          <a:bodyPr/>
          <a:lstStyle/>
          <a:p>
            <a:r>
              <a:rPr lang="en-US" sz="2400" dirty="0"/>
              <a:t>To be eligible for OCOG a student must:</a:t>
            </a:r>
            <a:r>
              <a:rPr lang="en-US" dirty="0"/>
              <a:t/>
            </a:r>
            <a:br>
              <a:rPr lang="en-US" dirty="0"/>
            </a:br>
            <a:endParaRPr lang="en-US" sz="1050" dirty="0"/>
          </a:p>
          <a:p>
            <a:pPr lvl="1"/>
            <a:r>
              <a:rPr lang="en-US" dirty="0"/>
              <a:t>File the FAFSA AND</a:t>
            </a:r>
          </a:p>
          <a:p>
            <a:pPr lvl="1"/>
            <a:r>
              <a:rPr lang="en-US" dirty="0"/>
              <a:t>Be an Ohio resident AND</a:t>
            </a:r>
          </a:p>
          <a:p>
            <a:pPr lvl="1"/>
            <a:r>
              <a:rPr lang="en-US" dirty="0"/>
              <a:t>Attend an Ohio public university’s main campus OR</a:t>
            </a:r>
          </a:p>
          <a:p>
            <a:pPr lvl="1"/>
            <a:r>
              <a:rPr lang="en-US" dirty="0"/>
              <a:t>Attend an Ohio private, non-profit college or university OR</a:t>
            </a:r>
          </a:p>
          <a:p>
            <a:pPr lvl="1"/>
            <a:r>
              <a:rPr lang="en-US" dirty="0"/>
              <a:t>Attend an Ohio private, for-profit institution</a:t>
            </a:r>
          </a:p>
        </p:txBody>
      </p:sp>
      <p:sp>
        <p:nvSpPr>
          <p:cNvPr id="10" name="Google Shape;189;p12">
            <a:extLst>
              <a:ext uri="{FF2B5EF4-FFF2-40B4-BE49-F238E27FC236}">
                <a16:creationId xmlns:a16="http://schemas.microsoft.com/office/drawing/2014/main" id="{4F94E1D7-FF1D-4223-8C7C-19BB03BA58F8}"/>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OHIO COLLEGE OPPORTUNITY GRANT (OCOG)</a:t>
            </a:r>
            <a:endParaRPr dirty="0"/>
          </a:p>
        </p:txBody>
      </p:sp>
      <p:sp>
        <p:nvSpPr>
          <p:cNvPr id="11" name="Google Shape;618;p37">
            <a:extLst>
              <a:ext uri="{FF2B5EF4-FFF2-40B4-BE49-F238E27FC236}">
                <a16:creationId xmlns:a16="http://schemas.microsoft.com/office/drawing/2014/main" id="{95B784D6-F88C-457C-A4FF-EBF9DBDF883E}"/>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6956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9741EF2-6F66-4F4B-9A63-0EBF39938271}"/>
              </a:ext>
            </a:extLst>
          </p:cNvPr>
          <p:cNvSpPr>
            <a:spLocks noGrp="1"/>
          </p:cNvSpPr>
          <p:nvPr>
            <p:ph type="body" idx="1"/>
          </p:nvPr>
        </p:nvSpPr>
        <p:spPr>
          <a:xfrm>
            <a:off x="320040" y="1446548"/>
            <a:ext cx="8503919" cy="3529312"/>
          </a:xfrm>
        </p:spPr>
        <p:txBody>
          <a:bodyPr/>
          <a:lstStyle/>
          <a:p>
            <a:r>
              <a:rPr lang="en-US" sz="1900" dirty="0"/>
              <a:t>The Expected Family Contribution (EFC) is the index number for awarding OCOG</a:t>
            </a:r>
            <a:r>
              <a:rPr lang="en-US" dirty="0"/>
              <a:t/>
            </a:r>
            <a:br>
              <a:rPr lang="en-US" dirty="0"/>
            </a:br>
            <a:endParaRPr lang="en-US" sz="1050" dirty="0"/>
          </a:p>
          <a:p>
            <a:r>
              <a:rPr lang="en-US" sz="1900" dirty="0"/>
              <a:t>EFC eligibility range is from 0000-2190 AND a maximum household income of $96,000</a:t>
            </a:r>
            <a:r>
              <a:rPr lang="en-US" dirty="0"/>
              <a:t/>
            </a:r>
            <a:br>
              <a:rPr lang="en-US" dirty="0"/>
            </a:br>
            <a:endParaRPr lang="en-US" sz="1050" dirty="0"/>
          </a:p>
          <a:p>
            <a:r>
              <a:rPr lang="en-US" sz="1900" dirty="0"/>
              <a:t>A part-time student will receive a pro-rated award</a:t>
            </a:r>
            <a:r>
              <a:rPr lang="en-US" dirty="0"/>
              <a:t/>
            </a:r>
            <a:br>
              <a:rPr lang="en-US" dirty="0"/>
            </a:br>
            <a:endParaRPr lang="en-US" sz="1050" dirty="0"/>
          </a:p>
          <a:p>
            <a:r>
              <a:rPr lang="en-US" sz="1900" dirty="0"/>
              <a:t>Eligible students continuously enrolled may receive an additional 1/2 or 1/3 of their respective award amount in their third semester or fourth quarter</a:t>
            </a:r>
            <a:r>
              <a:rPr lang="en-US" dirty="0"/>
              <a:t/>
            </a:r>
            <a:br>
              <a:rPr lang="en-US" dirty="0"/>
            </a:br>
            <a:endParaRPr lang="en-US" sz="1050" dirty="0"/>
          </a:p>
          <a:p>
            <a:r>
              <a:rPr lang="en-US" sz="1900" dirty="0"/>
              <a:t>Students are limited to 10 semesters or 15 quarters of state, need-based grant aid </a:t>
            </a:r>
            <a:r>
              <a:rPr lang="en-US" sz="1900" dirty="0" smtClean="0"/>
              <a:t>(including combination of OCOG and OIG)</a:t>
            </a:r>
          </a:p>
          <a:p>
            <a:endParaRPr lang="en-US" dirty="0"/>
          </a:p>
        </p:txBody>
      </p:sp>
      <p:sp>
        <p:nvSpPr>
          <p:cNvPr id="18" name="Google Shape;189;p12">
            <a:extLst>
              <a:ext uri="{FF2B5EF4-FFF2-40B4-BE49-F238E27FC236}">
                <a16:creationId xmlns:a16="http://schemas.microsoft.com/office/drawing/2014/main" id="{1F85C900-3A11-4211-AA68-23DA570716FB}"/>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OHIO COLLEGE OPPORTUNITY GRANT (OCOG)</a:t>
            </a:r>
            <a:endParaRPr dirty="0"/>
          </a:p>
        </p:txBody>
      </p:sp>
      <p:sp>
        <p:nvSpPr>
          <p:cNvPr id="19" name="Google Shape;618;p37">
            <a:extLst>
              <a:ext uri="{FF2B5EF4-FFF2-40B4-BE49-F238E27FC236}">
                <a16:creationId xmlns:a16="http://schemas.microsoft.com/office/drawing/2014/main" id="{F576E164-010A-4498-BF41-F4E7CD2DA7D1}"/>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7632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6323" y="52929"/>
            <a:ext cx="4046220" cy="639762"/>
          </a:xfrm>
        </p:spPr>
        <p:txBody>
          <a:bodyPr/>
          <a:lstStyle/>
          <a:p>
            <a:r>
              <a:rPr lang="en-US" b="1" dirty="0">
                <a:solidFill>
                  <a:srgbClr val="1D405D"/>
                </a:solidFill>
                <a:latin typeface="Roboto Condensed Light" panose="02000000000000000000" pitchFamily="2" charset="0"/>
                <a:ea typeface="Roboto Condensed Light" panose="02000000000000000000" pitchFamily="2" charset="0"/>
              </a:rPr>
              <a:t>Ohio College Opportunity Grant (OCOG)</a:t>
            </a:r>
          </a:p>
        </p:txBody>
      </p:sp>
      <p:graphicFrame>
        <p:nvGraphicFramePr>
          <p:cNvPr id="4" name="Table 3"/>
          <p:cNvGraphicFramePr>
            <a:graphicFrameLocks noGrp="1"/>
          </p:cNvGraphicFramePr>
          <p:nvPr>
            <p:extLst>
              <p:ext uri="{D42A27DB-BD31-4B8C-83A1-F6EECF244321}">
                <p14:modId xmlns:p14="http://schemas.microsoft.com/office/powerpoint/2010/main" val="1560122067"/>
              </p:ext>
            </p:extLst>
          </p:nvPr>
        </p:nvGraphicFramePr>
        <p:xfrm>
          <a:off x="270468" y="743232"/>
          <a:ext cx="8460770" cy="3657035"/>
        </p:xfrm>
        <a:graphic>
          <a:graphicData uri="http://schemas.openxmlformats.org/drawingml/2006/table">
            <a:tbl>
              <a:tblPr>
                <a:tableStyleId>{5940675A-B579-460E-94D1-54222C63F5DA}</a:tableStyleId>
              </a:tblPr>
              <a:tblGrid>
                <a:gridCol w="3384894">
                  <a:extLst>
                    <a:ext uri="{9D8B030D-6E8A-4147-A177-3AD203B41FA5}">
                      <a16:colId xmlns:a16="http://schemas.microsoft.com/office/drawing/2014/main" val="20000"/>
                    </a:ext>
                  </a:extLst>
                </a:gridCol>
                <a:gridCol w="1268969">
                  <a:extLst>
                    <a:ext uri="{9D8B030D-6E8A-4147-A177-3AD203B41FA5}">
                      <a16:colId xmlns:a16="http://schemas.microsoft.com/office/drawing/2014/main" val="20001"/>
                    </a:ext>
                  </a:extLst>
                </a:gridCol>
                <a:gridCol w="1268969">
                  <a:extLst>
                    <a:ext uri="{9D8B030D-6E8A-4147-A177-3AD203B41FA5}">
                      <a16:colId xmlns:a16="http://schemas.microsoft.com/office/drawing/2014/main" val="20002"/>
                    </a:ext>
                  </a:extLst>
                </a:gridCol>
                <a:gridCol w="1268969">
                  <a:extLst>
                    <a:ext uri="{9D8B030D-6E8A-4147-A177-3AD203B41FA5}">
                      <a16:colId xmlns:a16="http://schemas.microsoft.com/office/drawing/2014/main" val="20003"/>
                    </a:ext>
                  </a:extLst>
                </a:gridCol>
                <a:gridCol w="1268969">
                  <a:extLst>
                    <a:ext uri="{9D8B030D-6E8A-4147-A177-3AD203B41FA5}">
                      <a16:colId xmlns:a16="http://schemas.microsoft.com/office/drawing/2014/main" val="20004"/>
                    </a:ext>
                  </a:extLst>
                </a:gridCol>
              </a:tblGrid>
              <a:tr h="313134">
                <a:tc rowSpan="2">
                  <a:txBody>
                    <a:bodyPr/>
                    <a:lstStyle/>
                    <a:p>
                      <a:r>
                        <a:rPr lang="en-US" sz="900" dirty="0">
                          <a:solidFill>
                            <a:srgbClr val="1D405D"/>
                          </a:solidFill>
                          <a:latin typeface="Roboto Condensed Light" panose="02000000000000000000" pitchFamily="2" charset="0"/>
                          <a:ea typeface="Roboto Condensed Light" panose="02000000000000000000" pitchFamily="2" charset="0"/>
                        </a:rPr>
                        <a:t> </a:t>
                      </a:r>
                      <a:r>
                        <a:rPr lang="en-US" sz="2700" dirty="0">
                          <a:solidFill>
                            <a:srgbClr val="1D405D"/>
                          </a:solidFill>
                          <a:latin typeface="Roboto Condensed Light" panose="02000000000000000000" pitchFamily="2" charset="0"/>
                          <a:ea typeface="Roboto Condensed Light" panose="02000000000000000000" pitchFamily="2" charset="0"/>
                        </a:rPr>
                        <a:t>2019-2020 Awards</a:t>
                      </a:r>
                      <a:endParaRPr lang="en-US" sz="2700" b="0" dirty="0">
                        <a:solidFill>
                          <a:srgbClr val="1D405D"/>
                        </a:solidFill>
                        <a:latin typeface="Roboto Condensed Light" panose="02000000000000000000" pitchFamily="2" charset="0"/>
                        <a:ea typeface="Roboto Condensed Light" panose="02000000000000000000" pitchFamily="2" charset="0"/>
                      </a:endParaRPr>
                    </a:p>
                  </a:txBody>
                  <a:tcPr marL="51752" marR="51752" marT="19407" marB="19407" anchor="ctr"/>
                </a:tc>
                <a:tc gridSpan="4">
                  <a:txBody>
                    <a:bodyPr/>
                    <a:lstStyle/>
                    <a:p>
                      <a:pPr algn="ctr"/>
                      <a:r>
                        <a:rPr lang="en-US" sz="1800" dirty="0">
                          <a:solidFill>
                            <a:srgbClr val="1D405D"/>
                          </a:solidFill>
                          <a:latin typeface="Roboto Condensed Light" panose="02000000000000000000" pitchFamily="2" charset="0"/>
                          <a:ea typeface="Roboto Condensed Light" panose="02000000000000000000" pitchFamily="2" charset="0"/>
                        </a:rPr>
                        <a:t>ENROLLMENT STATUS</a:t>
                      </a:r>
                    </a:p>
                  </a:txBody>
                  <a:tcPr marL="51752" marR="51752" marT="19407" marB="19407"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4509">
                <a:tc vMerge="1">
                  <a:txBody>
                    <a:bodyPr/>
                    <a:lstStyle/>
                    <a:p>
                      <a:endParaRPr lang="en-US"/>
                    </a:p>
                  </a:txBody>
                  <a:tcP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FULL-TIME</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3/4 TIME</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1/2 TIME</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1/4 TIME</a:t>
                      </a:r>
                    </a:p>
                  </a:txBody>
                  <a:tcPr marL="51752" marR="51752" marT="19407" marB="19407" anchor="ctr"/>
                </a:tc>
                <a:extLst>
                  <a:ext uri="{0D108BD9-81ED-4DB2-BD59-A6C34878D82A}">
                    <a16:rowId xmlns:a16="http://schemas.microsoft.com/office/drawing/2014/main" val="10001"/>
                  </a:ext>
                </a:extLst>
              </a:tr>
              <a:tr h="313134">
                <a:tc>
                  <a:txBody>
                    <a:bodyPr/>
                    <a:lstStyle/>
                    <a:p>
                      <a:r>
                        <a:rPr lang="en-US" sz="1800" b="1" dirty="0">
                          <a:solidFill>
                            <a:srgbClr val="1D405D"/>
                          </a:solidFill>
                          <a:latin typeface="Roboto Condensed Light" panose="02000000000000000000" pitchFamily="2" charset="0"/>
                          <a:ea typeface="Roboto Condensed Light" panose="02000000000000000000" pitchFamily="2" charset="0"/>
                        </a:rPr>
                        <a:t>PUBLIC INSTITUTIONS</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extLst>
                  <a:ext uri="{0D108BD9-81ED-4DB2-BD59-A6C34878D82A}">
                    <a16:rowId xmlns:a16="http://schemas.microsoft.com/office/drawing/2014/main" val="10002"/>
                  </a:ext>
                </a:extLst>
              </a:tr>
              <a:tr h="313134">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Community Colleges*</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extLst>
                  <a:ext uri="{0D108BD9-81ED-4DB2-BD59-A6C34878D82A}">
                    <a16:rowId xmlns:a16="http://schemas.microsoft.com/office/drawing/2014/main" val="10003"/>
                  </a:ext>
                </a:extLst>
              </a:tr>
              <a:tr h="313134">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Regional Campuses*</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extLst>
                  <a:ext uri="{0D108BD9-81ED-4DB2-BD59-A6C34878D82A}">
                    <a16:rowId xmlns:a16="http://schemas.microsoft.com/office/drawing/2014/main" val="10004"/>
                  </a:ext>
                </a:extLst>
              </a:tr>
              <a:tr h="313134">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All</a:t>
                      </a:r>
                      <a:r>
                        <a:rPr lang="en-US" sz="1800" baseline="0" dirty="0">
                          <a:solidFill>
                            <a:srgbClr val="1D405D"/>
                          </a:solidFill>
                          <a:latin typeface="Roboto Condensed Light" panose="02000000000000000000" pitchFamily="2" charset="0"/>
                          <a:ea typeface="Roboto Condensed Light" panose="02000000000000000000" pitchFamily="2" charset="0"/>
                        </a:rPr>
                        <a:t> Other Main Campuses</a:t>
                      </a:r>
                      <a:endParaRPr lang="en-US" sz="1800" dirty="0">
                        <a:solidFill>
                          <a:srgbClr val="1D405D"/>
                        </a:solidFill>
                        <a:latin typeface="Roboto Condensed Light" panose="02000000000000000000" pitchFamily="2" charset="0"/>
                        <a:ea typeface="Roboto Condensed Light" panose="02000000000000000000" pitchFamily="2" charset="0"/>
                      </a:endParaRP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2,000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1,500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1,000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500</a:t>
                      </a:r>
                    </a:p>
                  </a:txBody>
                  <a:tcPr marL="51752" marR="51752" marT="19407" marB="19407" anchor="ctr"/>
                </a:tc>
                <a:extLst>
                  <a:ext uri="{0D108BD9-81ED-4DB2-BD59-A6C34878D82A}">
                    <a16:rowId xmlns:a16="http://schemas.microsoft.com/office/drawing/2014/main" val="10005"/>
                  </a:ext>
                </a:extLst>
              </a:tr>
              <a:tr h="587454">
                <a:tc>
                  <a:txBody>
                    <a:bodyPr/>
                    <a:lstStyle/>
                    <a:p>
                      <a:r>
                        <a:rPr lang="en-US" sz="1800" b="1" dirty="0">
                          <a:solidFill>
                            <a:srgbClr val="1D405D"/>
                          </a:solidFill>
                          <a:latin typeface="Roboto Condensed Light" panose="02000000000000000000" pitchFamily="2" charset="0"/>
                          <a:ea typeface="Roboto Condensed Light" panose="02000000000000000000" pitchFamily="2" charset="0"/>
                        </a:rPr>
                        <a:t>PRIVATE &amp; NON-PROFIT INSTITUTIONS</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 </a:t>
                      </a:r>
                    </a:p>
                  </a:txBody>
                  <a:tcPr marL="51752" marR="51752" marT="19407" marB="19407" anchor="ctr"/>
                </a:tc>
                <a:extLst>
                  <a:ext uri="{0D108BD9-81ED-4DB2-BD59-A6C34878D82A}">
                    <a16:rowId xmlns:a16="http://schemas.microsoft.com/office/drawing/2014/main" val="10007"/>
                  </a:ext>
                </a:extLst>
              </a:tr>
              <a:tr h="313134">
                <a:tc>
                  <a:txBody>
                    <a:bodyPr/>
                    <a:lstStyle/>
                    <a:p>
                      <a:r>
                        <a:rPr lang="en-US" sz="1800" dirty="0">
                          <a:solidFill>
                            <a:srgbClr val="1D405D"/>
                          </a:solidFill>
                          <a:latin typeface="Roboto Condensed Light" panose="02000000000000000000" pitchFamily="2" charset="0"/>
                          <a:ea typeface="Roboto Condensed Light" panose="02000000000000000000" pitchFamily="2" charset="0"/>
                        </a:rPr>
                        <a:t>Private, Non-Profit</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3,500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2,625</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1,750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875</a:t>
                      </a:r>
                    </a:p>
                  </a:txBody>
                  <a:tcPr marL="51752" marR="51752" marT="19407" marB="19407" anchor="ctr"/>
                </a:tc>
                <a:extLst>
                  <a:ext uri="{0D108BD9-81ED-4DB2-BD59-A6C34878D82A}">
                    <a16:rowId xmlns:a16="http://schemas.microsoft.com/office/drawing/2014/main" val="10009"/>
                  </a:ext>
                </a:extLst>
              </a:tr>
              <a:tr h="313134">
                <a:tc>
                  <a:txBody>
                    <a:bodyPr/>
                    <a:lstStyle/>
                    <a:p>
                      <a:r>
                        <a:rPr lang="en-US" sz="1800" b="0" dirty="0">
                          <a:solidFill>
                            <a:srgbClr val="1D405D"/>
                          </a:solidFill>
                          <a:latin typeface="Roboto Condensed Light" panose="02000000000000000000" pitchFamily="2" charset="0"/>
                          <a:ea typeface="Roboto Condensed Light" panose="02000000000000000000" pitchFamily="2" charset="0"/>
                        </a:rPr>
                        <a:t>Private</a:t>
                      </a:r>
                      <a:r>
                        <a:rPr lang="en-US" sz="1800" b="0" baseline="0" dirty="0">
                          <a:solidFill>
                            <a:srgbClr val="1D405D"/>
                          </a:solidFill>
                          <a:latin typeface="Roboto Condensed Light" panose="02000000000000000000" pitchFamily="2" charset="0"/>
                          <a:ea typeface="Roboto Condensed Light" panose="02000000000000000000" pitchFamily="2" charset="0"/>
                        </a:rPr>
                        <a:t>, For-Profit</a:t>
                      </a:r>
                      <a:endParaRPr lang="en-US" sz="1800" b="0" dirty="0">
                        <a:solidFill>
                          <a:srgbClr val="1D405D"/>
                        </a:solidFill>
                        <a:latin typeface="Roboto Condensed Light" panose="02000000000000000000" pitchFamily="2" charset="0"/>
                        <a:ea typeface="Roboto Condensed Light" panose="02000000000000000000" pitchFamily="2" charset="0"/>
                      </a:endParaRP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1,300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975</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650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325</a:t>
                      </a:r>
                    </a:p>
                  </a:txBody>
                  <a:tcPr marL="51752" marR="51752" marT="19407" marB="19407" anchor="ctr"/>
                </a:tc>
                <a:extLst>
                  <a:ext uri="{0D108BD9-81ED-4DB2-BD59-A6C34878D82A}">
                    <a16:rowId xmlns:a16="http://schemas.microsoft.com/office/drawing/2014/main" val="10011"/>
                  </a:ext>
                </a:extLst>
              </a:tr>
              <a:tr h="313134">
                <a:tc>
                  <a:txBody>
                    <a:bodyPr/>
                    <a:lstStyle/>
                    <a:p>
                      <a:r>
                        <a:rPr lang="en-US" sz="1800" b="0" dirty="0">
                          <a:solidFill>
                            <a:srgbClr val="1D405D"/>
                          </a:solidFill>
                          <a:latin typeface="Roboto Condensed Light" panose="02000000000000000000" pitchFamily="2" charset="0"/>
                          <a:ea typeface="Roboto Condensed Light" panose="02000000000000000000" pitchFamily="2" charset="0"/>
                        </a:rPr>
                        <a:t>Pennsylvania</a:t>
                      </a:r>
                      <a:r>
                        <a:rPr lang="en-US" sz="1800" b="0" baseline="0" dirty="0">
                          <a:solidFill>
                            <a:srgbClr val="1D405D"/>
                          </a:solidFill>
                          <a:latin typeface="Roboto Condensed Light" panose="02000000000000000000" pitchFamily="2" charset="0"/>
                          <a:ea typeface="Roboto Condensed Light" panose="02000000000000000000" pitchFamily="2" charset="0"/>
                        </a:rPr>
                        <a:t> Institutions</a:t>
                      </a:r>
                      <a:endParaRPr lang="en-US" sz="1800" b="0" dirty="0">
                        <a:solidFill>
                          <a:srgbClr val="1D405D"/>
                        </a:solidFill>
                        <a:latin typeface="Roboto Condensed Light" panose="02000000000000000000" pitchFamily="2" charset="0"/>
                        <a:ea typeface="Roboto Condensed Light" panose="02000000000000000000" pitchFamily="2" charset="0"/>
                      </a:endParaRP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600 or 800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300 or 400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300 or 400</a:t>
                      </a:r>
                    </a:p>
                  </a:txBody>
                  <a:tcPr marL="51752" marR="51752" marT="19407" marB="19407" anchor="ctr"/>
                </a:tc>
                <a:tc>
                  <a:txBody>
                    <a:bodyPr/>
                    <a:lstStyle/>
                    <a:p>
                      <a:pPr algn="ctr"/>
                      <a:r>
                        <a:rPr lang="en-US" sz="1800" b="1" dirty="0">
                          <a:solidFill>
                            <a:srgbClr val="1D405D"/>
                          </a:solidFill>
                          <a:latin typeface="Roboto Condensed Light" panose="02000000000000000000" pitchFamily="2" charset="0"/>
                          <a:ea typeface="Roboto Condensed Light" panose="02000000000000000000" pitchFamily="2" charset="0"/>
                        </a:rPr>
                        <a:t>0</a:t>
                      </a:r>
                    </a:p>
                  </a:txBody>
                  <a:tcPr marL="51752" marR="51752" marT="19407" marB="19407"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1556017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body" idx="1"/>
          </p:nvPr>
        </p:nvSpPr>
        <p:spPr>
          <a:xfrm>
            <a:off x="327660" y="1438928"/>
            <a:ext cx="8686799" cy="3407392"/>
          </a:xfrm>
        </p:spPr>
        <p:txBody>
          <a:bodyPr/>
          <a:lstStyle/>
          <a:p>
            <a:r>
              <a:rPr lang="en-US" dirty="0"/>
              <a:t>For students attending year-round at a public community college, regional campus, or an institution with an adjusted award amount, statute states that an OCOG award may be distributed for the third-term of the academic year, once Pell grants have been exhausted for that year.</a:t>
            </a:r>
            <a:br>
              <a:rPr lang="en-US" dirty="0"/>
            </a:br>
            <a:r>
              <a:rPr lang="en-US" sz="1000" dirty="0"/>
              <a:t>  </a:t>
            </a:r>
          </a:p>
          <a:p>
            <a:r>
              <a:rPr lang="en-US" dirty="0"/>
              <a:t>This exception is only for students that are Pell eligible.</a:t>
            </a:r>
            <a:br>
              <a:rPr lang="en-US" dirty="0"/>
            </a:br>
            <a:endParaRPr lang="en-US" sz="1050" dirty="0"/>
          </a:p>
          <a:p>
            <a:r>
              <a:rPr lang="en-US" dirty="0"/>
              <a:t> All other OCOG eligibility requirements remain. </a:t>
            </a:r>
            <a:br>
              <a:rPr lang="en-US" dirty="0"/>
            </a:br>
            <a:endParaRPr lang="en-US" sz="1050" dirty="0"/>
          </a:p>
          <a:p>
            <a:r>
              <a:rPr lang="en-US" dirty="0"/>
              <a:t>Note: with the recent implementation of year-round Pell grants, an institution may find less students that would qualify for third-term OCOG. </a:t>
            </a:r>
          </a:p>
        </p:txBody>
      </p:sp>
      <p:sp>
        <p:nvSpPr>
          <p:cNvPr id="10" name="Google Shape;189;p12">
            <a:extLst>
              <a:ext uri="{FF2B5EF4-FFF2-40B4-BE49-F238E27FC236}">
                <a16:creationId xmlns:a16="http://schemas.microsoft.com/office/drawing/2014/main" id="{B30A3276-4A64-4A4B-93AA-47F73E7EF6A5}"/>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THIRD-TERM OCOG</a:t>
            </a:r>
            <a:endParaRPr dirty="0"/>
          </a:p>
        </p:txBody>
      </p:sp>
      <p:sp>
        <p:nvSpPr>
          <p:cNvPr id="11" name="Google Shape;618;p37">
            <a:extLst>
              <a:ext uri="{FF2B5EF4-FFF2-40B4-BE49-F238E27FC236}">
                <a16:creationId xmlns:a16="http://schemas.microsoft.com/office/drawing/2014/main" id="{6A2072C4-5FCF-41E0-8882-486C8B11226E}"/>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98445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10300685"/>
              </p:ext>
            </p:extLst>
          </p:nvPr>
        </p:nvGraphicFramePr>
        <p:xfrm>
          <a:off x="942054" y="1497030"/>
          <a:ext cx="6680772" cy="3105369"/>
        </p:xfrm>
        <a:graphic>
          <a:graphicData uri="http://schemas.openxmlformats.org/drawingml/2006/table">
            <a:tbl>
              <a:tblPr firstRow="1" bandRow="1">
                <a:tableStyleId>{5C22544A-7EE6-4342-B048-85BDC9FD1C3A}</a:tableStyleId>
              </a:tblPr>
              <a:tblGrid>
                <a:gridCol w="1670193">
                  <a:extLst>
                    <a:ext uri="{9D8B030D-6E8A-4147-A177-3AD203B41FA5}">
                      <a16:colId xmlns:a16="http://schemas.microsoft.com/office/drawing/2014/main" val="2966751408"/>
                    </a:ext>
                  </a:extLst>
                </a:gridCol>
                <a:gridCol w="1670193">
                  <a:extLst>
                    <a:ext uri="{9D8B030D-6E8A-4147-A177-3AD203B41FA5}">
                      <a16:colId xmlns:a16="http://schemas.microsoft.com/office/drawing/2014/main" val="2443357877"/>
                    </a:ext>
                  </a:extLst>
                </a:gridCol>
                <a:gridCol w="1670193">
                  <a:extLst>
                    <a:ext uri="{9D8B030D-6E8A-4147-A177-3AD203B41FA5}">
                      <a16:colId xmlns:a16="http://schemas.microsoft.com/office/drawing/2014/main" val="509933399"/>
                    </a:ext>
                  </a:extLst>
                </a:gridCol>
                <a:gridCol w="1670193">
                  <a:extLst>
                    <a:ext uri="{9D8B030D-6E8A-4147-A177-3AD203B41FA5}">
                      <a16:colId xmlns:a16="http://schemas.microsoft.com/office/drawing/2014/main" val="842727703"/>
                    </a:ext>
                  </a:extLst>
                </a:gridCol>
              </a:tblGrid>
              <a:tr h="345041">
                <a:tc gridSpan="4">
                  <a:txBody>
                    <a:bodyPr/>
                    <a:lstStyle/>
                    <a:p>
                      <a:pPr algn="ctr"/>
                      <a:r>
                        <a:rPr lang="en-US" sz="1200" b="1" dirty="0">
                          <a:latin typeface="Roboto Condensed Light" panose="02000000000000000000" pitchFamily="2" charset="0"/>
                          <a:ea typeface="Roboto Condensed Light" panose="02000000000000000000" pitchFamily="2" charset="0"/>
                        </a:rPr>
                        <a:t>*Based on full-time (FT) enrollment status</a:t>
                      </a:r>
                    </a:p>
                  </a:txBody>
                  <a:tcPr marL="68580" marR="68580" marT="34290" marB="34290">
                    <a:solidFill>
                      <a:srgbClr val="0070C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68984970"/>
                  </a:ext>
                </a:extLst>
              </a:tr>
              <a:tr h="345041">
                <a:tc>
                  <a:txBody>
                    <a:bodyPr/>
                    <a:lstStyle/>
                    <a:p>
                      <a:r>
                        <a:rPr lang="en-US" sz="1200" dirty="0">
                          <a:solidFill>
                            <a:srgbClr val="1D405D"/>
                          </a:solidFill>
                          <a:latin typeface="Roboto Condensed Light" panose="02000000000000000000" pitchFamily="2" charset="0"/>
                          <a:ea typeface="Roboto Condensed Light" panose="02000000000000000000" pitchFamily="2" charset="0"/>
                        </a:rPr>
                        <a:t>Public Institutions</a:t>
                      </a:r>
                    </a:p>
                  </a:txBody>
                  <a:tcPr marL="68580" marR="68580" marT="34290" marB="34290">
                    <a:solidFill>
                      <a:schemeClr val="accent1">
                        <a:lumMod val="40000"/>
                        <a:lumOff val="6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1</a:t>
                      </a:r>
                      <a:r>
                        <a:rPr lang="en-US" sz="1200" baseline="30000" dirty="0">
                          <a:solidFill>
                            <a:srgbClr val="1D405D"/>
                          </a:solidFill>
                          <a:latin typeface="Roboto Condensed Light" panose="02000000000000000000" pitchFamily="2" charset="0"/>
                          <a:ea typeface="Roboto Condensed Light" panose="02000000000000000000" pitchFamily="2" charset="0"/>
                        </a:rPr>
                        <a:t>st</a:t>
                      </a:r>
                      <a:r>
                        <a:rPr lang="en-US" sz="1200" dirty="0">
                          <a:solidFill>
                            <a:srgbClr val="1D405D"/>
                          </a:solidFill>
                          <a:latin typeface="Roboto Condensed Light" panose="02000000000000000000" pitchFamily="2" charset="0"/>
                          <a:ea typeface="Roboto Condensed Light" panose="02000000000000000000" pitchFamily="2" charset="0"/>
                        </a:rPr>
                        <a:t> Term*</a:t>
                      </a:r>
                    </a:p>
                  </a:txBody>
                  <a:tcPr marL="68580" marR="68580" marT="34290" marB="34290">
                    <a:solidFill>
                      <a:schemeClr val="accent1">
                        <a:lumMod val="40000"/>
                        <a:lumOff val="6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2</a:t>
                      </a:r>
                      <a:r>
                        <a:rPr lang="en-US" sz="1200" baseline="30000" dirty="0">
                          <a:solidFill>
                            <a:srgbClr val="1D405D"/>
                          </a:solidFill>
                          <a:latin typeface="Roboto Condensed Light" panose="02000000000000000000" pitchFamily="2" charset="0"/>
                          <a:ea typeface="Roboto Condensed Light" panose="02000000000000000000" pitchFamily="2" charset="0"/>
                        </a:rPr>
                        <a:t>nd</a:t>
                      </a:r>
                      <a:r>
                        <a:rPr lang="en-US" sz="1200" baseline="0" dirty="0">
                          <a:solidFill>
                            <a:srgbClr val="1D405D"/>
                          </a:solidFill>
                          <a:latin typeface="Roboto Condensed Light" panose="02000000000000000000" pitchFamily="2" charset="0"/>
                          <a:ea typeface="Roboto Condensed Light" panose="02000000000000000000" pitchFamily="2" charset="0"/>
                        </a:rPr>
                        <a:t> Term*</a:t>
                      </a:r>
                      <a:endParaRPr lang="en-US" sz="1200" dirty="0">
                        <a:solidFill>
                          <a:srgbClr val="1D405D"/>
                        </a:solidFill>
                        <a:latin typeface="Roboto Condensed Light" panose="02000000000000000000" pitchFamily="2" charset="0"/>
                        <a:ea typeface="Roboto Condensed Light" panose="02000000000000000000" pitchFamily="2" charset="0"/>
                      </a:endParaRPr>
                    </a:p>
                  </a:txBody>
                  <a:tcPr marL="68580" marR="68580" marT="34290" marB="34290">
                    <a:solidFill>
                      <a:schemeClr val="accent1">
                        <a:lumMod val="40000"/>
                        <a:lumOff val="6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3</a:t>
                      </a:r>
                      <a:r>
                        <a:rPr lang="en-US" sz="1200" baseline="30000" dirty="0">
                          <a:solidFill>
                            <a:srgbClr val="1D405D"/>
                          </a:solidFill>
                          <a:latin typeface="Roboto Condensed Light" panose="02000000000000000000" pitchFamily="2" charset="0"/>
                          <a:ea typeface="Roboto Condensed Light" panose="02000000000000000000" pitchFamily="2" charset="0"/>
                        </a:rPr>
                        <a:t>rd</a:t>
                      </a:r>
                      <a:r>
                        <a:rPr lang="en-US" sz="1200" baseline="0" dirty="0">
                          <a:solidFill>
                            <a:srgbClr val="1D405D"/>
                          </a:solidFill>
                          <a:latin typeface="Roboto Condensed Light" panose="02000000000000000000" pitchFamily="2" charset="0"/>
                          <a:ea typeface="Roboto Condensed Light" panose="02000000000000000000" pitchFamily="2" charset="0"/>
                        </a:rPr>
                        <a:t> Term*</a:t>
                      </a:r>
                      <a:endParaRPr lang="en-US" sz="1200" dirty="0">
                        <a:solidFill>
                          <a:srgbClr val="1D405D"/>
                        </a:solidFill>
                        <a:latin typeface="Roboto Condensed Light" panose="02000000000000000000" pitchFamily="2" charset="0"/>
                        <a:ea typeface="Roboto Condensed Light" panose="02000000000000000000" pitchFamily="2" charset="0"/>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3356894488"/>
                  </a:ext>
                </a:extLst>
              </a:tr>
              <a:tr h="345041">
                <a:tc>
                  <a:txBody>
                    <a:bodyPr/>
                    <a:lstStyle/>
                    <a:p>
                      <a:r>
                        <a:rPr lang="en-US" sz="1200" dirty="0">
                          <a:solidFill>
                            <a:srgbClr val="1D405D"/>
                          </a:solidFill>
                          <a:latin typeface="Roboto Condensed Light" panose="02000000000000000000" pitchFamily="2" charset="0"/>
                          <a:ea typeface="Roboto Condensed Light" panose="02000000000000000000" pitchFamily="2" charset="0"/>
                        </a:rPr>
                        <a:t>Community</a:t>
                      </a:r>
                      <a:r>
                        <a:rPr lang="en-US" sz="1200" baseline="0" dirty="0">
                          <a:solidFill>
                            <a:srgbClr val="1D405D"/>
                          </a:solidFill>
                          <a:latin typeface="Roboto Condensed Light" panose="02000000000000000000" pitchFamily="2" charset="0"/>
                          <a:ea typeface="Roboto Condensed Light" panose="02000000000000000000" pitchFamily="2" charset="0"/>
                        </a:rPr>
                        <a:t> Colleges</a:t>
                      </a:r>
                      <a:endParaRPr lang="en-US" sz="1200" dirty="0">
                        <a:solidFill>
                          <a:srgbClr val="1D405D"/>
                        </a:solidFill>
                        <a:latin typeface="Roboto Condensed Light" panose="02000000000000000000" pitchFamily="2" charset="0"/>
                        <a:ea typeface="Roboto Condensed Light" panose="02000000000000000000" pitchFamily="2" charset="0"/>
                      </a:endParaRPr>
                    </a:p>
                  </a:txBody>
                  <a:tcPr marL="68580" marR="68580" marT="34290" marB="34290">
                    <a:solidFill>
                      <a:schemeClr val="accent1">
                        <a:lumMod val="20000"/>
                        <a:lumOff val="8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$0</a:t>
                      </a:r>
                    </a:p>
                  </a:txBody>
                  <a:tcPr marL="68580" marR="68580" marT="34290" marB="34290">
                    <a:solidFill>
                      <a:schemeClr val="accent1">
                        <a:lumMod val="20000"/>
                        <a:lumOff val="8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$0</a:t>
                      </a:r>
                    </a:p>
                  </a:txBody>
                  <a:tcPr marL="68580" marR="68580" marT="34290" marB="34290">
                    <a:solidFill>
                      <a:schemeClr val="accent1">
                        <a:lumMod val="20000"/>
                        <a:lumOff val="8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$1,000</a:t>
                      </a:r>
                    </a:p>
                  </a:txBody>
                  <a:tcPr marL="68580" marR="68580" marT="34290" marB="34290">
                    <a:solidFill>
                      <a:schemeClr val="accent1">
                        <a:lumMod val="20000"/>
                        <a:lumOff val="80000"/>
                      </a:schemeClr>
                    </a:solidFill>
                  </a:tcPr>
                </a:tc>
                <a:extLst>
                  <a:ext uri="{0D108BD9-81ED-4DB2-BD59-A6C34878D82A}">
                    <a16:rowId xmlns:a16="http://schemas.microsoft.com/office/drawing/2014/main" val="1170834882"/>
                  </a:ext>
                </a:extLst>
              </a:tr>
              <a:tr h="345041">
                <a:tc>
                  <a:txBody>
                    <a:bodyPr/>
                    <a:lstStyle/>
                    <a:p>
                      <a:r>
                        <a:rPr lang="en-US" sz="1200" dirty="0">
                          <a:solidFill>
                            <a:srgbClr val="1D405D"/>
                          </a:solidFill>
                          <a:latin typeface="Roboto Condensed Light" panose="02000000000000000000" pitchFamily="2" charset="0"/>
                          <a:ea typeface="Roboto Condensed Light" panose="02000000000000000000" pitchFamily="2" charset="0"/>
                        </a:rPr>
                        <a:t>Regional Campuses</a:t>
                      </a:r>
                    </a:p>
                  </a:txBody>
                  <a:tcPr marL="68580" marR="68580" marT="34290" marB="34290">
                    <a:solidFill>
                      <a:schemeClr val="accent1">
                        <a:lumMod val="40000"/>
                        <a:lumOff val="6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$0</a:t>
                      </a:r>
                    </a:p>
                  </a:txBody>
                  <a:tcPr marL="68580" marR="68580" marT="34290" marB="34290">
                    <a:solidFill>
                      <a:schemeClr val="accent1">
                        <a:lumMod val="40000"/>
                        <a:lumOff val="6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$0</a:t>
                      </a:r>
                    </a:p>
                  </a:txBody>
                  <a:tcPr marL="68580" marR="68580" marT="34290" marB="34290">
                    <a:solidFill>
                      <a:schemeClr val="accent1">
                        <a:lumMod val="40000"/>
                        <a:lumOff val="6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$1,000</a:t>
                      </a:r>
                    </a:p>
                  </a:txBody>
                  <a:tcPr marL="68580" marR="68580" marT="34290" marB="34290">
                    <a:solidFill>
                      <a:schemeClr val="accent1">
                        <a:lumMod val="40000"/>
                        <a:lumOff val="60000"/>
                      </a:schemeClr>
                    </a:solidFill>
                  </a:tcPr>
                </a:tc>
                <a:extLst>
                  <a:ext uri="{0D108BD9-81ED-4DB2-BD59-A6C34878D82A}">
                    <a16:rowId xmlns:a16="http://schemas.microsoft.com/office/drawing/2014/main" val="1123273666"/>
                  </a:ext>
                </a:extLst>
              </a:tr>
              <a:tr h="345041">
                <a:tc gridSpan="4">
                  <a:txBody>
                    <a:bodyPr/>
                    <a:lstStyle/>
                    <a:p>
                      <a:endParaRPr lang="en-US" sz="1000" dirty="0"/>
                    </a:p>
                  </a:txBody>
                  <a:tcPr marL="68580" marR="68580" marT="34290" marB="34290">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5265911"/>
                  </a:ext>
                </a:extLst>
              </a:tr>
              <a:tr h="345041">
                <a:tc gridSpan="4">
                  <a:txBody>
                    <a:bodyPr/>
                    <a:lstStyle/>
                    <a:p>
                      <a:pPr algn="ctr"/>
                      <a:r>
                        <a:rPr lang="en-US" sz="1200" b="1" dirty="0">
                          <a:solidFill>
                            <a:schemeClr val="bg1"/>
                          </a:solidFill>
                          <a:latin typeface="Roboto Condensed Light" panose="02000000000000000000" pitchFamily="2" charset="0"/>
                          <a:ea typeface="Roboto Condensed Light" panose="02000000000000000000" pitchFamily="2" charset="0"/>
                        </a:rPr>
                        <a:t>*Based</a:t>
                      </a:r>
                      <a:r>
                        <a:rPr lang="en-US" sz="1200" b="1" baseline="0" dirty="0">
                          <a:solidFill>
                            <a:schemeClr val="bg1"/>
                          </a:solidFill>
                          <a:latin typeface="Roboto Condensed Light" panose="02000000000000000000" pitchFamily="2" charset="0"/>
                          <a:ea typeface="Roboto Condensed Light" panose="02000000000000000000" pitchFamily="2" charset="0"/>
                        </a:rPr>
                        <a:t> upon three-fourth-time (TT) enrollment status</a:t>
                      </a:r>
                      <a:endParaRPr lang="en-US" sz="1200" b="1" dirty="0">
                        <a:solidFill>
                          <a:schemeClr val="bg1"/>
                        </a:solidFill>
                        <a:latin typeface="Roboto Condensed Light" panose="02000000000000000000" pitchFamily="2" charset="0"/>
                        <a:ea typeface="Roboto Condensed Light" panose="02000000000000000000" pitchFamily="2" charset="0"/>
                      </a:endParaRPr>
                    </a:p>
                  </a:txBody>
                  <a:tcPr marL="68580" marR="68580" marT="34290" marB="34290">
                    <a:solidFill>
                      <a:srgbClr val="0070C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79486193"/>
                  </a:ext>
                </a:extLst>
              </a:tr>
              <a:tr h="345041">
                <a:tc>
                  <a:txBody>
                    <a:bodyPr/>
                    <a:lstStyle/>
                    <a:p>
                      <a:r>
                        <a:rPr lang="en-US" sz="1200" dirty="0">
                          <a:solidFill>
                            <a:srgbClr val="1D405D"/>
                          </a:solidFill>
                          <a:latin typeface="Roboto Condensed Light" panose="02000000000000000000" pitchFamily="2" charset="0"/>
                          <a:ea typeface="Roboto Condensed Light" panose="02000000000000000000" pitchFamily="2" charset="0"/>
                        </a:rPr>
                        <a:t>Public Institutions</a:t>
                      </a:r>
                    </a:p>
                  </a:txBody>
                  <a:tcPr marL="68580" marR="68580" marT="34290" marB="34290">
                    <a:solidFill>
                      <a:schemeClr val="accent1">
                        <a:lumMod val="20000"/>
                        <a:lumOff val="8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1</a:t>
                      </a:r>
                      <a:r>
                        <a:rPr lang="en-US" sz="1200" baseline="30000" dirty="0">
                          <a:solidFill>
                            <a:srgbClr val="1D405D"/>
                          </a:solidFill>
                          <a:latin typeface="Roboto Condensed Light" panose="02000000000000000000" pitchFamily="2" charset="0"/>
                          <a:ea typeface="Roboto Condensed Light" panose="02000000000000000000" pitchFamily="2" charset="0"/>
                        </a:rPr>
                        <a:t>st</a:t>
                      </a:r>
                      <a:r>
                        <a:rPr lang="en-US" sz="1200" dirty="0">
                          <a:solidFill>
                            <a:srgbClr val="1D405D"/>
                          </a:solidFill>
                          <a:latin typeface="Roboto Condensed Light" panose="02000000000000000000" pitchFamily="2" charset="0"/>
                          <a:ea typeface="Roboto Condensed Light" panose="02000000000000000000" pitchFamily="2" charset="0"/>
                        </a:rPr>
                        <a:t> Term*</a:t>
                      </a:r>
                    </a:p>
                  </a:txBody>
                  <a:tcPr marL="68580" marR="68580" marT="34290" marB="34290">
                    <a:solidFill>
                      <a:schemeClr val="accent1">
                        <a:lumMod val="20000"/>
                        <a:lumOff val="8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2</a:t>
                      </a:r>
                      <a:r>
                        <a:rPr lang="en-US" sz="1200" baseline="30000" dirty="0">
                          <a:solidFill>
                            <a:srgbClr val="1D405D"/>
                          </a:solidFill>
                          <a:latin typeface="Roboto Condensed Light" panose="02000000000000000000" pitchFamily="2" charset="0"/>
                          <a:ea typeface="Roboto Condensed Light" panose="02000000000000000000" pitchFamily="2" charset="0"/>
                        </a:rPr>
                        <a:t>nd</a:t>
                      </a:r>
                      <a:r>
                        <a:rPr lang="en-US" sz="1200" dirty="0">
                          <a:solidFill>
                            <a:srgbClr val="1D405D"/>
                          </a:solidFill>
                          <a:latin typeface="Roboto Condensed Light" panose="02000000000000000000" pitchFamily="2" charset="0"/>
                          <a:ea typeface="Roboto Condensed Light" panose="02000000000000000000" pitchFamily="2" charset="0"/>
                        </a:rPr>
                        <a:t> Term*</a:t>
                      </a:r>
                    </a:p>
                  </a:txBody>
                  <a:tcPr marL="68580" marR="68580" marT="34290" marB="34290">
                    <a:solidFill>
                      <a:schemeClr val="accent1">
                        <a:lumMod val="20000"/>
                        <a:lumOff val="8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3</a:t>
                      </a:r>
                      <a:r>
                        <a:rPr lang="en-US" sz="1200" baseline="30000" dirty="0">
                          <a:solidFill>
                            <a:srgbClr val="1D405D"/>
                          </a:solidFill>
                          <a:latin typeface="Roboto Condensed Light" panose="02000000000000000000" pitchFamily="2" charset="0"/>
                          <a:ea typeface="Roboto Condensed Light" panose="02000000000000000000" pitchFamily="2" charset="0"/>
                        </a:rPr>
                        <a:t>rd</a:t>
                      </a:r>
                      <a:r>
                        <a:rPr lang="en-US" sz="1200" baseline="0" dirty="0">
                          <a:solidFill>
                            <a:srgbClr val="1D405D"/>
                          </a:solidFill>
                          <a:latin typeface="Roboto Condensed Light" panose="02000000000000000000" pitchFamily="2" charset="0"/>
                          <a:ea typeface="Roboto Condensed Light" panose="02000000000000000000" pitchFamily="2" charset="0"/>
                        </a:rPr>
                        <a:t> Term*</a:t>
                      </a:r>
                      <a:endParaRPr lang="en-US" sz="1200" dirty="0">
                        <a:solidFill>
                          <a:srgbClr val="1D405D"/>
                        </a:solidFill>
                        <a:latin typeface="Roboto Condensed Light" panose="02000000000000000000" pitchFamily="2" charset="0"/>
                        <a:ea typeface="Roboto Condensed Light" panose="02000000000000000000" pitchFamily="2" charset="0"/>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982679730"/>
                  </a:ext>
                </a:extLst>
              </a:tr>
              <a:tr h="345041">
                <a:tc>
                  <a:txBody>
                    <a:bodyPr/>
                    <a:lstStyle/>
                    <a:p>
                      <a:r>
                        <a:rPr lang="en-US" sz="1200" dirty="0">
                          <a:solidFill>
                            <a:srgbClr val="1D405D"/>
                          </a:solidFill>
                          <a:latin typeface="Roboto Condensed Light" panose="02000000000000000000" pitchFamily="2" charset="0"/>
                          <a:ea typeface="Roboto Condensed Light" panose="02000000000000000000" pitchFamily="2" charset="0"/>
                        </a:rPr>
                        <a:t>Community Colleges</a:t>
                      </a:r>
                    </a:p>
                  </a:txBody>
                  <a:tcPr marL="68580" marR="68580" marT="34290" marB="34290">
                    <a:solidFill>
                      <a:schemeClr val="accent1">
                        <a:lumMod val="40000"/>
                        <a:lumOff val="6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$0</a:t>
                      </a:r>
                    </a:p>
                  </a:txBody>
                  <a:tcPr marL="68580" marR="68580" marT="34290" marB="34290">
                    <a:solidFill>
                      <a:schemeClr val="accent1">
                        <a:lumMod val="40000"/>
                        <a:lumOff val="6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$0</a:t>
                      </a:r>
                    </a:p>
                  </a:txBody>
                  <a:tcPr marL="68580" marR="68580" marT="34290" marB="34290">
                    <a:solidFill>
                      <a:schemeClr val="accent1">
                        <a:lumMod val="40000"/>
                        <a:lumOff val="6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$750</a:t>
                      </a:r>
                    </a:p>
                  </a:txBody>
                  <a:tcPr marL="68580" marR="68580" marT="34290" marB="34290">
                    <a:solidFill>
                      <a:schemeClr val="accent1">
                        <a:lumMod val="40000"/>
                        <a:lumOff val="60000"/>
                      </a:schemeClr>
                    </a:solidFill>
                  </a:tcPr>
                </a:tc>
                <a:extLst>
                  <a:ext uri="{0D108BD9-81ED-4DB2-BD59-A6C34878D82A}">
                    <a16:rowId xmlns:a16="http://schemas.microsoft.com/office/drawing/2014/main" val="3621612734"/>
                  </a:ext>
                </a:extLst>
              </a:tr>
              <a:tr h="345041">
                <a:tc>
                  <a:txBody>
                    <a:bodyPr/>
                    <a:lstStyle/>
                    <a:p>
                      <a:r>
                        <a:rPr lang="en-US" sz="1200" dirty="0">
                          <a:solidFill>
                            <a:srgbClr val="1D405D"/>
                          </a:solidFill>
                          <a:latin typeface="Roboto Condensed Light" panose="02000000000000000000" pitchFamily="2" charset="0"/>
                          <a:ea typeface="Roboto Condensed Light" panose="02000000000000000000" pitchFamily="2" charset="0"/>
                        </a:rPr>
                        <a:t>Regional</a:t>
                      </a:r>
                      <a:r>
                        <a:rPr lang="en-US" sz="1200" baseline="0" dirty="0">
                          <a:solidFill>
                            <a:srgbClr val="1D405D"/>
                          </a:solidFill>
                          <a:latin typeface="Roboto Condensed Light" panose="02000000000000000000" pitchFamily="2" charset="0"/>
                          <a:ea typeface="Roboto Condensed Light" panose="02000000000000000000" pitchFamily="2" charset="0"/>
                        </a:rPr>
                        <a:t> Campuses</a:t>
                      </a:r>
                      <a:endParaRPr lang="en-US" sz="1200" dirty="0">
                        <a:solidFill>
                          <a:srgbClr val="1D405D"/>
                        </a:solidFill>
                        <a:latin typeface="Roboto Condensed Light" panose="02000000000000000000" pitchFamily="2" charset="0"/>
                        <a:ea typeface="Roboto Condensed Light" panose="02000000000000000000" pitchFamily="2" charset="0"/>
                      </a:endParaRPr>
                    </a:p>
                  </a:txBody>
                  <a:tcPr marL="68580" marR="68580" marT="34290" marB="34290">
                    <a:solidFill>
                      <a:schemeClr val="accent1">
                        <a:lumMod val="20000"/>
                        <a:lumOff val="8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$0</a:t>
                      </a:r>
                    </a:p>
                  </a:txBody>
                  <a:tcPr marL="68580" marR="68580" marT="34290" marB="34290">
                    <a:solidFill>
                      <a:schemeClr val="accent1">
                        <a:lumMod val="20000"/>
                        <a:lumOff val="8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$0</a:t>
                      </a:r>
                    </a:p>
                  </a:txBody>
                  <a:tcPr marL="68580" marR="68580" marT="34290" marB="34290">
                    <a:solidFill>
                      <a:schemeClr val="accent1">
                        <a:lumMod val="20000"/>
                        <a:lumOff val="80000"/>
                      </a:schemeClr>
                    </a:solidFill>
                  </a:tcPr>
                </a:tc>
                <a:tc>
                  <a:txBody>
                    <a:bodyPr/>
                    <a:lstStyle/>
                    <a:p>
                      <a:pPr algn="ctr"/>
                      <a:r>
                        <a:rPr lang="en-US" sz="1200" dirty="0">
                          <a:solidFill>
                            <a:srgbClr val="1D405D"/>
                          </a:solidFill>
                          <a:latin typeface="Roboto Condensed Light" panose="02000000000000000000" pitchFamily="2" charset="0"/>
                          <a:ea typeface="Roboto Condensed Light" panose="02000000000000000000" pitchFamily="2" charset="0"/>
                        </a:rPr>
                        <a:t>$750</a:t>
                      </a:r>
                    </a:p>
                  </a:txBody>
                  <a:tcPr marL="68580" marR="68580" marT="34290" marB="34290">
                    <a:solidFill>
                      <a:schemeClr val="accent1">
                        <a:lumMod val="20000"/>
                        <a:lumOff val="80000"/>
                      </a:schemeClr>
                    </a:solidFill>
                  </a:tcPr>
                </a:tc>
                <a:extLst>
                  <a:ext uri="{0D108BD9-81ED-4DB2-BD59-A6C34878D82A}">
                    <a16:rowId xmlns:a16="http://schemas.microsoft.com/office/drawing/2014/main" val="1760123646"/>
                  </a:ext>
                </a:extLst>
              </a:tr>
            </a:tbl>
          </a:graphicData>
        </a:graphic>
      </p:graphicFrame>
      <p:sp>
        <p:nvSpPr>
          <p:cNvPr id="8" name="Google Shape;189;p12">
            <a:extLst>
              <a:ext uri="{FF2B5EF4-FFF2-40B4-BE49-F238E27FC236}">
                <a16:creationId xmlns:a16="http://schemas.microsoft.com/office/drawing/2014/main" id="{68D5DE3D-64F1-4C32-BC50-4C08B88A4854}"/>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AWARDS CHARTS FOR THIRD-TERM 2019-2020</a:t>
            </a:r>
            <a:endParaRPr dirty="0"/>
          </a:p>
        </p:txBody>
      </p:sp>
      <p:sp>
        <p:nvSpPr>
          <p:cNvPr id="9" name="Google Shape;618;p37">
            <a:extLst>
              <a:ext uri="{FF2B5EF4-FFF2-40B4-BE49-F238E27FC236}">
                <a16:creationId xmlns:a16="http://schemas.microsoft.com/office/drawing/2014/main" id="{AC590F9D-6CD0-4544-BB9F-B7FF79F1EDAA}"/>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5290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13817" y="1537987"/>
            <a:ext cx="8116365" cy="3026551"/>
          </a:xfrm>
        </p:spPr>
        <p:txBody>
          <a:bodyPr/>
          <a:lstStyle/>
          <a:p>
            <a:r>
              <a:rPr lang="en-US" dirty="0"/>
              <a:t>For Community Colleges and Regional Campuses:</a:t>
            </a:r>
            <a:br>
              <a:rPr lang="en-US" dirty="0"/>
            </a:br>
            <a:endParaRPr lang="en-US" dirty="0"/>
          </a:p>
          <a:p>
            <a:pPr lvl="1"/>
            <a:r>
              <a:rPr lang="en-US" dirty="0"/>
              <a:t>The fixed Pell/EFC combo of 6195 continues to exceed the average tuition and general charges at community colleges and therefore no OCOG awards will be available to students attending these institutions unless they otherwise qualify for foster youth status, Federal Veteran’s Education benefits, or third-term OCOG.  </a:t>
            </a:r>
            <a:br>
              <a:rPr lang="en-US" dirty="0"/>
            </a:br>
            <a:endParaRPr lang="en-US" dirty="0"/>
          </a:p>
          <a:p>
            <a:endParaRPr lang="en-US" dirty="0"/>
          </a:p>
          <a:p>
            <a:endParaRPr lang="en-US" dirty="0"/>
          </a:p>
          <a:p>
            <a:endParaRPr lang="en-US" dirty="0"/>
          </a:p>
        </p:txBody>
      </p:sp>
      <p:sp>
        <p:nvSpPr>
          <p:cNvPr id="10" name="Google Shape;189;p12">
            <a:extLst>
              <a:ext uri="{FF2B5EF4-FFF2-40B4-BE49-F238E27FC236}">
                <a16:creationId xmlns:a16="http://schemas.microsoft.com/office/drawing/2014/main" id="{D02FDD89-EEED-436A-85B7-D6013688872A}"/>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OCOG AWARDS</a:t>
            </a:r>
            <a:endParaRPr dirty="0"/>
          </a:p>
        </p:txBody>
      </p:sp>
      <p:sp>
        <p:nvSpPr>
          <p:cNvPr id="11" name="Google Shape;618;p37">
            <a:extLst>
              <a:ext uri="{FF2B5EF4-FFF2-40B4-BE49-F238E27FC236}">
                <a16:creationId xmlns:a16="http://schemas.microsoft.com/office/drawing/2014/main" id="{47C96D59-039E-4FF4-9675-1F97B5BC220C}"/>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8937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1" y="1454168"/>
            <a:ext cx="8473439" cy="3491212"/>
          </a:xfrm>
        </p:spPr>
        <p:txBody>
          <a:bodyPr/>
          <a:lstStyle/>
          <a:p>
            <a:r>
              <a:rPr lang="en-US" dirty="0"/>
              <a:t>Qualified foster youth at community colleges continue to be eligible for OCOG for 2019-2020. Statute requires that for otherwise OCOG eligible students, their living expenses are to be added to their tuition/general fees to determine their OCOG award amount.  </a:t>
            </a:r>
          </a:p>
          <a:p>
            <a:endParaRPr lang="en-US" sz="1050" dirty="0"/>
          </a:p>
          <a:p>
            <a:r>
              <a:rPr lang="en-US" dirty="0"/>
              <a:t>Qualified foster youth should receive a letter from the Ohio Education and Training Voucher (ETV) Program that lists their ETV award.  </a:t>
            </a:r>
          </a:p>
          <a:p>
            <a:endParaRPr lang="en-US" sz="1050" dirty="0"/>
          </a:p>
          <a:p>
            <a:r>
              <a:rPr lang="en-US" dirty="0"/>
              <a:t>Could be eligible for the 2019-2020 maximum public OCOG amount of $2,000.  </a:t>
            </a:r>
          </a:p>
          <a:p>
            <a:endParaRPr lang="en-US" dirty="0"/>
          </a:p>
        </p:txBody>
      </p:sp>
      <p:sp>
        <p:nvSpPr>
          <p:cNvPr id="10" name="Google Shape;189;p12">
            <a:extLst>
              <a:ext uri="{FF2B5EF4-FFF2-40B4-BE49-F238E27FC236}">
                <a16:creationId xmlns:a16="http://schemas.microsoft.com/office/drawing/2014/main" id="{0DD9EAB9-ABA1-4688-9709-78BF913817B4}"/>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FOSTER YOUTH AT COMMUNITY COLLEGES</a:t>
            </a:r>
            <a:endParaRPr dirty="0"/>
          </a:p>
        </p:txBody>
      </p:sp>
      <p:sp>
        <p:nvSpPr>
          <p:cNvPr id="11" name="Google Shape;618;p37">
            <a:extLst>
              <a:ext uri="{FF2B5EF4-FFF2-40B4-BE49-F238E27FC236}">
                <a16:creationId xmlns:a16="http://schemas.microsoft.com/office/drawing/2014/main" id="{A87D1A43-6B49-482E-B206-CD5E92FD5F75}"/>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052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13" name="Title 1"/>
          <p:cNvSpPr txBox="1">
            <a:spLocks/>
          </p:cNvSpPr>
          <p:nvPr/>
        </p:nvSpPr>
        <p:spPr>
          <a:xfrm>
            <a:off x="2305971" y="44244"/>
            <a:ext cx="4532057" cy="709523"/>
          </a:xfrm>
          <a:prstGeom prst="rect">
            <a:avLst/>
          </a:prstGeom>
        </p:spPr>
        <p:txBody>
          <a:bodyPr t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solidFill>
                  <a:srgbClr val="263248"/>
                </a:solidFill>
                <a:latin typeface="Roboto Condensed" panose="020B0604020202020204" charset="0"/>
                <a:ea typeface="Roboto Condensed" panose="020B0604020202020204" charset="0"/>
              </a:rPr>
              <a:t>Changes to 2020-2021 FAFSA</a:t>
            </a:r>
          </a:p>
        </p:txBody>
      </p:sp>
      <p:pic>
        <p:nvPicPr>
          <p:cNvPr id="4" name="Picture 3">
            <a:extLst>
              <a:ext uri="{FF2B5EF4-FFF2-40B4-BE49-F238E27FC236}">
                <a16:creationId xmlns:a16="http://schemas.microsoft.com/office/drawing/2014/main" id="{65079F63-4151-4834-8983-1808A2A84815}"/>
              </a:ext>
            </a:extLst>
          </p:cNvPr>
          <p:cNvPicPr>
            <a:picLocks noChangeAspect="1"/>
          </p:cNvPicPr>
          <p:nvPr/>
        </p:nvPicPr>
        <p:blipFill rotWithShape="1">
          <a:blip r:embed="rId3"/>
          <a:srcRect b="2654"/>
          <a:stretch/>
        </p:blipFill>
        <p:spPr>
          <a:xfrm>
            <a:off x="1500790" y="667053"/>
            <a:ext cx="6289906" cy="3809394"/>
          </a:xfrm>
          <a:prstGeom prst="rect">
            <a:avLst/>
          </a:prstGeom>
        </p:spPr>
      </p:pic>
      <p:sp>
        <p:nvSpPr>
          <p:cNvPr id="7" name="TextBox 6">
            <a:extLst>
              <a:ext uri="{FF2B5EF4-FFF2-40B4-BE49-F238E27FC236}">
                <a16:creationId xmlns:a16="http://schemas.microsoft.com/office/drawing/2014/main" id="{99F73BC8-5535-40E4-BD78-16091C885CCE}"/>
              </a:ext>
            </a:extLst>
          </p:cNvPr>
          <p:cNvSpPr txBox="1"/>
          <p:nvPr/>
        </p:nvSpPr>
        <p:spPr>
          <a:xfrm>
            <a:off x="2909119" y="4536603"/>
            <a:ext cx="3473248" cy="584775"/>
          </a:xfrm>
          <a:prstGeom prst="rect">
            <a:avLst/>
          </a:prstGeom>
          <a:noFill/>
        </p:spPr>
        <p:txBody>
          <a:bodyPr wrap="square" rtlCol="0">
            <a:spAutoFit/>
          </a:bodyPr>
          <a:lstStyle/>
          <a:p>
            <a:pPr algn="ctr"/>
            <a:r>
              <a:rPr lang="en-US" sz="1600" dirty="0">
                <a:solidFill>
                  <a:srgbClr val="1D405D"/>
                </a:solidFill>
                <a:latin typeface="Roboto Condensed Light" panose="02000000000000000000" pitchFamily="2" charset="0"/>
                <a:ea typeface="Roboto Condensed Light" panose="02000000000000000000" pitchFamily="2" charset="0"/>
              </a:rPr>
              <a:t>Changes to the 2018 tax return are going </a:t>
            </a:r>
            <a:br>
              <a:rPr lang="en-US" sz="1600" dirty="0">
                <a:solidFill>
                  <a:srgbClr val="1D405D"/>
                </a:solidFill>
                <a:latin typeface="Roboto Condensed Light" panose="02000000000000000000" pitchFamily="2" charset="0"/>
                <a:ea typeface="Roboto Condensed Light" panose="02000000000000000000" pitchFamily="2" charset="0"/>
              </a:rPr>
            </a:br>
            <a:r>
              <a:rPr lang="en-US" sz="1600" dirty="0">
                <a:solidFill>
                  <a:srgbClr val="1D405D"/>
                </a:solidFill>
                <a:latin typeface="Roboto Condensed Light" panose="02000000000000000000" pitchFamily="2" charset="0"/>
                <a:ea typeface="Roboto Condensed Light" panose="02000000000000000000" pitchFamily="2" charset="0"/>
              </a:rPr>
              <a:t>to require changes to the FAFSA.</a:t>
            </a:r>
          </a:p>
        </p:txBody>
      </p:sp>
    </p:spTree>
    <p:extLst>
      <p:ext uri="{BB962C8B-B14F-4D97-AF65-F5344CB8AC3E}">
        <p14:creationId xmlns:p14="http://schemas.microsoft.com/office/powerpoint/2010/main" val="22291123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19718287"/>
              </p:ext>
            </p:extLst>
          </p:nvPr>
        </p:nvGraphicFramePr>
        <p:xfrm>
          <a:off x="1080242" y="1410299"/>
          <a:ext cx="5810036" cy="3613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oogle Shape;189;p12">
            <a:extLst>
              <a:ext uri="{FF2B5EF4-FFF2-40B4-BE49-F238E27FC236}">
                <a16:creationId xmlns:a16="http://schemas.microsoft.com/office/drawing/2014/main" id="{2654DAEF-0495-4ED6-A693-5D04257D3D3E}"/>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NURSE EDUCATION ASSISTANCE LOAN PROGRAM</a:t>
            </a:r>
            <a:endParaRPr dirty="0"/>
          </a:p>
        </p:txBody>
      </p:sp>
      <p:sp>
        <p:nvSpPr>
          <p:cNvPr id="9" name="Google Shape;618;p37">
            <a:extLst>
              <a:ext uri="{FF2B5EF4-FFF2-40B4-BE49-F238E27FC236}">
                <a16:creationId xmlns:a16="http://schemas.microsoft.com/office/drawing/2014/main" id="{7996C962-E447-4015-A2A8-F189BD4D4B7A}"/>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2175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11480" y="1576087"/>
            <a:ext cx="8488679" cy="3174837"/>
          </a:xfrm>
        </p:spPr>
        <p:txBody>
          <a:bodyPr/>
          <a:lstStyle/>
          <a:p>
            <a:r>
              <a:rPr lang="en-US" dirty="0"/>
              <a:t>The Ohio War Orphan &amp; Severely Disabled Veterans’ Scholarship Program awards tuition assistance to the children of deceased or severely disabled Ohio veterans who served in the armed forces during a period of declared war or conflict.</a:t>
            </a:r>
            <a:br>
              <a:rPr lang="en-US" dirty="0"/>
            </a:br>
            <a:endParaRPr lang="en-US" dirty="0"/>
          </a:p>
          <a:p>
            <a:r>
              <a:rPr lang="en-US" dirty="0"/>
              <a:t>Eligible Students attending:</a:t>
            </a:r>
          </a:p>
          <a:p>
            <a:pPr lvl="1"/>
            <a:r>
              <a:rPr lang="en-US" dirty="0"/>
              <a:t>Public institutions will be funded 100% of tuition and general fees</a:t>
            </a:r>
          </a:p>
          <a:p>
            <a:pPr lvl="1"/>
            <a:r>
              <a:rPr lang="en-US" dirty="0"/>
              <a:t>Private institutions will receive an annual award amount of $7,044 </a:t>
            </a:r>
            <a:br>
              <a:rPr lang="en-US" dirty="0"/>
            </a:br>
            <a:r>
              <a:rPr lang="en-US" dirty="0"/>
              <a:t>for the year </a:t>
            </a:r>
          </a:p>
          <a:p>
            <a:endParaRPr lang="en-US" dirty="0"/>
          </a:p>
        </p:txBody>
      </p:sp>
      <p:sp>
        <p:nvSpPr>
          <p:cNvPr id="10" name="Google Shape;189;p12">
            <a:extLst>
              <a:ext uri="{FF2B5EF4-FFF2-40B4-BE49-F238E27FC236}">
                <a16:creationId xmlns:a16="http://schemas.microsoft.com/office/drawing/2014/main" id="{1818E111-BA6B-4CC3-991A-520C143AAE77}"/>
              </a:ext>
            </a:extLst>
          </p:cNvPr>
          <p:cNvSpPr txBox="1">
            <a:spLocks noGrp="1"/>
          </p:cNvSpPr>
          <p:nvPr>
            <p:ph type="title"/>
          </p:nvPr>
        </p:nvSpPr>
        <p:spPr>
          <a:xfrm>
            <a:off x="814274" y="392575"/>
            <a:ext cx="6615225" cy="766200"/>
          </a:xfrm>
          <a:prstGeom prst="rect">
            <a:avLst/>
          </a:prstGeom>
        </p:spPr>
        <p:txBody>
          <a:bodyPr spcFirstLastPara="1" wrap="square" lIns="91425" tIns="91425" rIns="91425" bIns="91425" anchor="ctr" anchorCtr="0">
            <a:noAutofit/>
          </a:bodyPr>
          <a:lstStyle/>
          <a:p>
            <a:pPr lvl="0"/>
            <a:r>
              <a:rPr lang="en-US" dirty="0"/>
              <a:t>OHIO WAR ORPHAN &amp; </a:t>
            </a:r>
            <a:br>
              <a:rPr lang="en-US" dirty="0"/>
            </a:br>
            <a:r>
              <a:rPr lang="en-US" dirty="0"/>
              <a:t>SEVERELY DISABLED VETERANS’ SCHOLARSHIP</a:t>
            </a:r>
            <a:endParaRPr dirty="0"/>
          </a:p>
        </p:txBody>
      </p:sp>
      <p:sp>
        <p:nvSpPr>
          <p:cNvPr id="11" name="Google Shape;618;p37">
            <a:extLst>
              <a:ext uri="{FF2B5EF4-FFF2-40B4-BE49-F238E27FC236}">
                <a16:creationId xmlns:a16="http://schemas.microsoft.com/office/drawing/2014/main" id="{C4AB2342-CC6E-433E-96A9-4ADDF6571AB9}"/>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2625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34340" y="1537988"/>
            <a:ext cx="8435339" cy="3110212"/>
          </a:xfrm>
        </p:spPr>
        <p:txBody>
          <a:bodyPr/>
          <a:lstStyle/>
          <a:p>
            <a:r>
              <a:rPr lang="en-US" dirty="0"/>
              <a:t>Eligibility determined by the Ohio Adjutant General.</a:t>
            </a:r>
            <a:br>
              <a:rPr lang="en-US" dirty="0"/>
            </a:br>
            <a:endParaRPr lang="en-US" dirty="0"/>
          </a:p>
          <a:p>
            <a:r>
              <a:rPr lang="en-US" dirty="0"/>
              <a:t>The current annual, full-time award is 100% of tuition and general fees at all Ohio public colleges and universities or the equivalent amount at private institutions for members of the Ohio National Guard. </a:t>
            </a:r>
            <a:br>
              <a:rPr lang="en-US" dirty="0"/>
            </a:br>
            <a:endParaRPr lang="en-US" dirty="0"/>
          </a:p>
          <a:p>
            <a:r>
              <a:rPr lang="en-US" dirty="0"/>
              <a:t>For approved private or proprietary degree-granting institutions of higher education, the program will pay 100% of the average tuition charges of state universities.</a:t>
            </a:r>
          </a:p>
        </p:txBody>
      </p:sp>
      <p:sp>
        <p:nvSpPr>
          <p:cNvPr id="12" name="Google Shape;189;p12">
            <a:extLst>
              <a:ext uri="{FF2B5EF4-FFF2-40B4-BE49-F238E27FC236}">
                <a16:creationId xmlns:a16="http://schemas.microsoft.com/office/drawing/2014/main" id="{E136D081-BA52-403C-A832-12FDF113945B}"/>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OHIO NATIONAL GUARD SCHOLARSHIP</a:t>
            </a:r>
            <a:endParaRPr dirty="0"/>
          </a:p>
        </p:txBody>
      </p:sp>
      <p:sp>
        <p:nvSpPr>
          <p:cNvPr id="13" name="Google Shape;618;p37">
            <a:extLst>
              <a:ext uri="{FF2B5EF4-FFF2-40B4-BE49-F238E27FC236}">
                <a16:creationId xmlns:a16="http://schemas.microsoft.com/office/drawing/2014/main" id="{5E588CB6-3DBB-4812-AA2A-0D6F50CE4360}"/>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8924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1" y="1698008"/>
            <a:ext cx="8202539" cy="2724300"/>
          </a:xfrm>
        </p:spPr>
        <p:txBody>
          <a:bodyPr/>
          <a:lstStyle/>
          <a:p>
            <a:r>
              <a:rPr lang="en-US" dirty="0"/>
              <a:t>For Ohio dependents and spouses of safety officers killed in the line of duty.</a:t>
            </a:r>
            <a:br>
              <a:rPr lang="en-US" dirty="0"/>
            </a:br>
            <a:endParaRPr lang="en-US" dirty="0"/>
          </a:p>
          <a:p>
            <a:r>
              <a:rPr lang="en-US" dirty="0"/>
              <a:t>The current annual, full-time award is 100% of tuition and general fees at all Ohio public colleges and universities.</a:t>
            </a:r>
            <a:br>
              <a:rPr lang="en-US" dirty="0"/>
            </a:br>
            <a:endParaRPr lang="en-US" dirty="0"/>
          </a:p>
          <a:p>
            <a:r>
              <a:rPr lang="en-US" dirty="0"/>
              <a:t>The current annual, full-time award for students at eligible private colleges and universities (both non-profit and for-profit) is $7,942.  </a:t>
            </a:r>
          </a:p>
          <a:p>
            <a:endParaRPr lang="en-US" dirty="0"/>
          </a:p>
        </p:txBody>
      </p:sp>
      <p:sp>
        <p:nvSpPr>
          <p:cNvPr id="12" name="Google Shape;189;p12">
            <a:extLst>
              <a:ext uri="{FF2B5EF4-FFF2-40B4-BE49-F238E27FC236}">
                <a16:creationId xmlns:a16="http://schemas.microsoft.com/office/drawing/2014/main" id="{A0D7D392-0061-444A-8088-0ADD70340313}"/>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SAFETY OFFICERS MEMORIAL SCHOLARSHIP</a:t>
            </a:r>
            <a:endParaRPr dirty="0"/>
          </a:p>
        </p:txBody>
      </p:sp>
      <p:sp>
        <p:nvSpPr>
          <p:cNvPr id="13" name="Google Shape;618;p37">
            <a:extLst>
              <a:ext uri="{FF2B5EF4-FFF2-40B4-BE49-F238E27FC236}">
                <a16:creationId xmlns:a16="http://schemas.microsoft.com/office/drawing/2014/main" id="{F3722956-48BC-42FD-9700-CF1C5C6B61B1}"/>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1804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9002" y="1537988"/>
            <a:ext cx="8537818" cy="3514072"/>
          </a:xfrm>
        </p:spPr>
        <p:txBody>
          <a:bodyPr/>
          <a:lstStyle/>
          <a:p>
            <a:r>
              <a:rPr lang="en-US" dirty="0"/>
              <a:t>Various programs with STEMM concentrations (personalized projects and coursework tied to colleges or a local business)</a:t>
            </a:r>
          </a:p>
          <a:p>
            <a:endParaRPr lang="en-US" sz="1050" dirty="0"/>
          </a:p>
          <a:p>
            <a:r>
              <a:rPr lang="en-US" dirty="0"/>
              <a:t>Individual awards will vary from school-to-school</a:t>
            </a:r>
          </a:p>
          <a:p>
            <a:endParaRPr lang="en-US" sz="1050" dirty="0"/>
          </a:p>
          <a:p>
            <a:r>
              <a:rPr lang="en-US" dirty="0"/>
              <a:t>Partnership of private/public schools apply for funding (ex. public community college and private four-year institution)</a:t>
            </a:r>
          </a:p>
          <a:p>
            <a:endParaRPr lang="en-US" sz="1050" dirty="0"/>
          </a:p>
          <a:p>
            <a:r>
              <a:rPr lang="en-US" dirty="0">
                <a:hlinkClick r:id="rId3"/>
              </a:rPr>
              <a:t>https://www.ohiohighered.org/cof</a:t>
            </a:r>
            <a:r>
              <a:rPr lang="en-US" dirty="0"/>
              <a:t> </a:t>
            </a:r>
          </a:p>
          <a:p>
            <a:endParaRPr lang="en-US" dirty="0"/>
          </a:p>
        </p:txBody>
      </p:sp>
      <p:sp>
        <p:nvSpPr>
          <p:cNvPr id="10" name="Google Shape;189;p12">
            <a:extLst>
              <a:ext uri="{FF2B5EF4-FFF2-40B4-BE49-F238E27FC236}">
                <a16:creationId xmlns:a16="http://schemas.microsoft.com/office/drawing/2014/main" id="{28CBC01B-1CC8-4168-A94F-CA7C38F0440A}"/>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CHOOSE OHIO FIRST</a:t>
            </a:r>
            <a:endParaRPr dirty="0"/>
          </a:p>
        </p:txBody>
      </p:sp>
      <p:sp>
        <p:nvSpPr>
          <p:cNvPr id="11" name="Google Shape;618;p37">
            <a:extLst>
              <a:ext uri="{FF2B5EF4-FFF2-40B4-BE49-F238E27FC236}">
                <a16:creationId xmlns:a16="http://schemas.microsoft.com/office/drawing/2014/main" id="{66AD7EBE-5073-4719-88F9-96156C8B6F25}"/>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42856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70510" y="1447800"/>
            <a:ext cx="8602980" cy="3596640"/>
          </a:xfrm>
        </p:spPr>
        <p:txBody>
          <a:bodyPr/>
          <a:lstStyle/>
          <a:p>
            <a:r>
              <a:rPr lang="en-US" sz="1800" dirty="0"/>
              <a:t>Federally-funded, state-administered program designed to help youth who were in foster care</a:t>
            </a:r>
            <a:r>
              <a:rPr lang="en-US" dirty="0"/>
              <a:t/>
            </a:r>
            <a:br>
              <a:rPr lang="en-US" dirty="0"/>
            </a:br>
            <a:endParaRPr lang="en-US" sz="1050" dirty="0"/>
          </a:p>
          <a:p>
            <a:r>
              <a:rPr lang="en-US" sz="1800" dirty="0"/>
              <a:t>Students may receive up to $5,000 a year for qualified school related expenses</a:t>
            </a:r>
            <a:r>
              <a:rPr lang="en-US" dirty="0"/>
              <a:t/>
            </a:r>
            <a:br>
              <a:rPr lang="en-US" dirty="0"/>
            </a:br>
            <a:endParaRPr lang="en-US" sz="1050" dirty="0"/>
          </a:p>
          <a:p>
            <a:r>
              <a:rPr lang="en-US" sz="1800" dirty="0"/>
              <a:t>Application at: </a:t>
            </a:r>
            <a:r>
              <a:rPr lang="en-US" sz="1800" dirty="0">
                <a:hlinkClick r:id="rId3"/>
              </a:rPr>
              <a:t>http://www.fc2sprograms.org/ohio/</a:t>
            </a:r>
            <a:r>
              <a:rPr lang="en-US" sz="1800" dirty="0"/>
              <a:t> </a:t>
            </a:r>
            <a:r>
              <a:rPr lang="en-US" dirty="0"/>
              <a:t/>
            </a:r>
            <a:br>
              <a:rPr lang="en-US" dirty="0"/>
            </a:br>
            <a:endParaRPr lang="en-US" sz="1050" dirty="0"/>
          </a:p>
          <a:p>
            <a:r>
              <a:rPr lang="en-US" sz="1800" dirty="0"/>
              <a:t>Must be a current or former foster student who:</a:t>
            </a:r>
          </a:p>
          <a:p>
            <a:pPr lvl="1"/>
            <a:r>
              <a:rPr lang="en-US" sz="1600" dirty="0"/>
              <a:t>Was in foster care on their 18th birthday and aged out at that time </a:t>
            </a:r>
            <a:r>
              <a:rPr lang="en-US" sz="1600" b="1" dirty="0"/>
              <a:t>OR</a:t>
            </a:r>
          </a:p>
          <a:p>
            <a:pPr lvl="1"/>
            <a:r>
              <a:rPr lang="en-US" sz="1600" dirty="0"/>
              <a:t>Was in foster care, legal custody or guardianship to a kinship caregiver at or after 16 </a:t>
            </a:r>
            <a:r>
              <a:rPr lang="en-US" sz="1600" b="1" dirty="0"/>
              <a:t>OR</a:t>
            </a:r>
          </a:p>
          <a:p>
            <a:pPr lvl="1"/>
            <a:r>
              <a:rPr lang="en-US" sz="1600" dirty="0"/>
              <a:t>Adopted from foster care with the adoption finalized after their 16th birthday </a:t>
            </a:r>
            <a:r>
              <a:rPr lang="en-US" sz="1600" b="1" dirty="0"/>
              <a:t>OR</a:t>
            </a:r>
          </a:p>
          <a:p>
            <a:pPr lvl="1"/>
            <a:r>
              <a:rPr lang="en-US" sz="1600" dirty="0"/>
              <a:t>Foster care case was closed between the ages of 18 and 21</a:t>
            </a:r>
          </a:p>
          <a:p>
            <a:endParaRPr lang="en-US" dirty="0"/>
          </a:p>
        </p:txBody>
      </p:sp>
      <p:sp>
        <p:nvSpPr>
          <p:cNvPr id="10" name="Google Shape;189;p12">
            <a:extLst>
              <a:ext uri="{FF2B5EF4-FFF2-40B4-BE49-F238E27FC236}">
                <a16:creationId xmlns:a16="http://schemas.microsoft.com/office/drawing/2014/main" id="{80647039-2BFC-48E9-86BD-4CB951C7D691}"/>
              </a:ext>
            </a:extLst>
          </p:cNvPr>
          <p:cNvSpPr txBox="1">
            <a:spLocks noGrp="1"/>
          </p:cNvSpPr>
          <p:nvPr>
            <p:ph type="title"/>
          </p:nvPr>
        </p:nvSpPr>
        <p:spPr>
          <a:xfrm>
            <a:off x="814274" y="392575"/>
            <a:ext cx="5845606" cy="766200"/>
          </a:xfrm>
          <a:prstGeom prst="rect">
            <a:avLst/>
          </a:prstGeom>
        </p:spPr>
        <p:txBody>
          <a:bodyPr spcFirstLastPara="1" wrap="square" lIns="91425" tIns="91425" rIns="91425" bIns="91425" anchor="ctr" anchorCtr="0">
            <a:noAutofit/>
          </a:bodyPr>
          <a:lstStyle/>
          <a:p>
            <a:pPr lvl="0"/>
            <a:r>
              <a:rPr lang="en-US" dirty="0"/>
              <a:t>ETV-OHIO EDUCATION &amp; TRAINING VOUCHER PROGRAM</a:t>
            </a:r>
            <a:endParaRPr dirty="0"/>
          </a:p>
        </p:txBody>
      </p:sp>
      <p:sp>
        <p:nvSpPr>
          <p:cNvPr id="11" name="Google Shape;618;p37">
            <a:extLst>
              <a:ext uri="{FF2B5EF4-FFF2-40B4-BE49-F238E27FC236}">
                <a16:creationId xmlns:a16="http://schemas.microsoft.com/office/drawing/2014/main" id="{154E5E31-684F-4873-96A4-2E9A8C4F947F}"/>
              </a:ext>
            </a:extLst>
          </p:cNvPr>
          <p:cNvSpPr/>
          <p:nvPr/>
        </p:nvSpPr>
        <p:spPr>
          <a:xfrm>
            <a:off x="309001" y="578961"/>
            <a:ext cx="368088" cy="368088"/>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5171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3C5763-17CB-4BC9-98AA-5A84AE9F0FB3}"/>
              </a:ext>
            </a:extLst>
          </p:cNvPr>
          <p:cNvPicPr>
            <a:picLocks noGrp="1" noChangeAspect="1"/>
          </p:cNvPicPr>
          <p:nvPr>
            <p:ph idx="4294967295"/>
          </p:nvPr>
        </p:nvPicPr>
        <p:blipFill>
          <a:blip r:embed="rId2"/>
          <a:stretch>
            <a:fillRect/>
          </a:stretch>
        </p:blipFill>
        <p:spPr>
          <a:xfrm>
            <a:off x="377309" y="1331913"/>
            <a:ext cx="7318892" cy="3153107"/>
          </a:xfrm>
          <a:prstGeom prst="rect">
            <a:avLst/>
          </a:prstGeom>
        </p:spPr>
      </p:pic>
      <p:sp>
        <p:nvSpPr>
          <p:cNvPr id="6" name="Arrow: Down 5">
            <a:extLst>
              <a:ext uri="{FF2B5EF4-FFF2-40B4-BE49-F238E27FC236}">
                <a16:creationId xmlns:a16="http://schemas.microsoft.com/office/drawing/2014/main" id="{64CDCC7C-8710-4278-8416-4FB317B7773A}"/>
              </a:ext>
            </a:extLst>
          </p:cNvPr>
          <p:cNvSpPr/>
          <p:nvPr/>
        </p:nvSpPr>
        <p:spPr>
          <a:xfrm>
            <a:off x="6894775" y="2338711"/>
            <a:ext cx="466078" cy="46607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pic>
        <p:nvPicPr>
          <p:cNvPr id="7" name="Picture 6">
            <a:extLst>
              <a:ext uri="{FF2B5EF4-FFF2-40B4-BE49-F238E27FC236}">
                <a16:creationId xmlns:a16="http://schemas.microsoft.com/office/drawing/2014/main" id="{7D5EB755-5CE7-4D86-851D-D8DAE6CF8717}"/>
              </a:ext>
            </a:extLst>
          </p:cNvPr>
          <p:cNvPicPr>
            <a:picLocks noChangeAspect="1"/>
          </p:cNvPicPr>
          <p:nvPr/>
        </p:nvPicPr>
        <p:blipFill>
          <a:blip r:embed="rId3"/>
          <a:stretch>
            <a:fillRect/>
          </a:stretch>
        </p:blipFill>
        <p:spPr>
          <a:xfrm>
            <a:off x="6581945" y="3052683"/>
            <a:ext cx="1335881" cy="385763"/>
          </a:xfrm>
          <a:prstGeom prst="rect">
            <a:avLst/>
          </a:prstGeom>
        </p:spPr>
      </p:pic>
      <p:sp>
        <p:nvSpPr>
          <p:cNvPr id="12" name="Google Shape;189;p12">
            <a:extLst>
              <a:ext uri="{FF2B5EF4-FFF2-40B4-BE49-F238E27FC236}">
                <a16:creationId xmlns:a16="http://schemas.microsoft.com/office/drawing/2014/main" id="{D162FDFB-3D8E-4350-91B7-1AFE35129BA6}"/>
              </a:ext>
            </a:extLst>
          </p:cNvPr>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lvl="0"/>
            <a:r>
              <a:rPr lang="en-US" dirty="0"/>
              <a:t>OASFAA WEBSITE RESOURCES</a:t>
            </a:r>
            <a:endParaRPr dirty="0"/>
          </a:p>
        </p:txBody>
      </p:sp>
      <p:grpSp>
        <p:nvGrpSpPr>
          <p:cNvPr id="14" name="Google Shape;693;p37">
            <a:extLst>
              <a:ext uri="{FF2B5EF4-FFF2-40B4-BE49-F238E27FC236}">
                <a16:creationId xmlns:a16="http://schemas.microsoft.com/office/drawing/2014/main" id="{92416354-6E83-4BD4-A565-01DDFC97A0F6}"/>
              </a:ext>
            </a:extLst>
          </p:cNvPr>
          <p:cNvGrpSpPr/>
          <p:nvPr/>
        </p:nvGrpSpPr>
        <p:grpSpPr>
          <a:xfrm>
            <a:off x="316621" y="611706"/>
            <a:ext cx="361560" cy="342485"/>
            <a:chOff x="2583100" y="2973775"/>
            <a:chExt cx="461550" cy="437200"/>
          </a:xfrm>
        </p:grpSpPr>
        <p:sp>
          <p:nvSpPr>
            <p:cNvPr id="15" name="Google Shape;694;p37">
              <a:extLst>
                <a:ext uri="{FF2B5EF4-FFF2-40B4-BE49-F238E27FC236}">
                  <a16:creationId xmlns:a16="http://schemas.microsoft.com/office/drawing/2014/main" id="{5026A1F5-C139-49DC-B72E-AEB44D148F0A}"/>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95;p37">
              <a:extLst>
                <a:ext uri="{FF2B5EF4-FFF2-40B4-BE49-F238E27FC236}">
                  <a16:creationId xmlns:a16="http://schemas.microsoft.com/office/drawing/2014/main" id="{F47308E0-C97C-492F-B966-BF02404B2B2F}"/>
                </a:ext>
              </a:extLst>
            </p:cNvPr>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9427111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743135-7469-4183-9B47-0F5FA7814984}"/>
              </a:ext>
            </a:extLst>
          </p:cNvPr>
          <p:cNvPicPr>
            <a:picLocks noChangeAspect="1"/>
          </p:cNvPicPr>
          <p:nvPr/>
        </p:nvPicPr>
        <p:blipFill rotWithShape="1">
          <a:blip r:embed="rId2"/>
          <a:srcRect r="9047"/>
          <a:stretch/>
        </p:blipFill>
        <p:spPr>
          <a:xfrm>
            <a:off x="2171121" y="255270"/>
            <a:ext cx="4801758" cy="4632960"/>
          </a:xfrm>
          <a:prstGeom prst="rect">
            <a:avLst/>
          </a:prstGeom>
        </p:spPr>
      </p:pic>
      <p:sp>
        <p:nvSpPr>
          <p:cNvPr id="4" name="Arrow: Down 3">
            <a:extLst>
              <a:ext uri="{FF2B5EF4-FFF2-40B4-BE49-F238E27FC236}">
                <a16:creationId xmlns:a16="http://schemas.microsoft.com/office/drawing/2014/main" id="{559BB497-40F2-4FD3-893C-0D83A1110098}"/>
              </a:ext>
            </a:extLst>
          </p:cNvPr>
          <p:cNvSpPr/>
          <p:nvPr/>
        </p:nvSpPr>
        <p:spPr>
          <a:xfrm>
            <a:off x="2391355" y="3504571"/>
            <a:ext cx="466078" cy="46607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Tree>
    <p:extLst>
      <p:ext uri="{BB962C8B-B14F-4D97-AF65-F5344CB8AC3E}">
        <p14:creationId xmlns:p14="http://schemas.microsoft.com/office/powerpoint/2010/main" val="11612672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6C0990-ED6D-4199-A31D-3B581BFC0D90}"/>
              </a:ext>
            </a:extLst>
          </p:cNvPr>
          <p:cNvPicPr>
            <a:picLocks noChangeAspect="1"/>
          </p:cNvPicPr>
          <p:nvPr/>
        </p:nvPicPr>
        <p:blipFill>
          <a:blip r:embed="rId2"/>
          <a:stretch>
            <a:fillRect/>
          </a:stretch>
        </p:blipFill>
        <p:spPr>
          <a:xfrm>
            <a:off x="3062009" y="467915"/>
            <a:ext cx="4096571" cy="4207670"/>
          </a:xfrm>
          <a:prstGeom prst="rect">
            <a:avLst/>
          </a:prstGeom>
        </p:spPr>
      </p:pic>
      <p:sp>
        <p:nvSpPr>
          <p:cNvPr id="5" name="Rectangle 4">
            <a:extLst>
              <a:ext uri="{FF2B5EF4-FFF2-40B4-BE49-F238E27FC236}">
                <a16:creationId xmlns:a16="http://schemas.microsoft.com/office/drawing/2014/main" id="{910554C9-256A-404B-9C0F-131DA013FDCF}"/>
              </a:ext>
            </a:extLst>
          </p:cNvPr>
          <p:cNvSpPr/>
          <p:nvPr/>
        </p:nvSpPr>
        <p:spPr>
          <a:xfrm>
            <a:off x="214313" y="1532573"/>
            <a:ext cx="2847696" cy="2369880"/>
          </a:xfrm>
          <a:prstGeom prst="rect">
            <a:avLst/>
          </a:prstGeom>
        </p:spPr>
        <p:txBody>
          <a:bodyPr wrap="square">
            <a:spAutoFit/>
          </a:bodyPr>
          <a:lstStyle/>
          <a:p>
            <a:pPr defTabSz="685800">
              <a:buClrTx/>
            </a:pPr>
            <a:r>
              <a:rPr lang="en-US" sz="1800" b="1" kern="1200" dirty="0">
                <a:solidFill>
                  <a:srgbClr val="1D405D"/>
                </a:solidFill>
                <a:latin typeface="Roboto Condensed Light" panose="02000000000000000000" pitchFamily="2" charset="0"/>
                <a:ea typeface="Roboto Condensed Light" panose="02000000000000000000" pitchFamily="2" charset="0"/>
                <a:cs typeface="+mn-cs"/>
              </a:rPr>
              <a:t>Request a Financial Aid </a:t>
            </a:r>
            <a:br>
              <a:rPr lang="en-US" sz="1800" b="1" kern="1200" dirty="0">
                <a:solidFill>
                  <a:srgbClr val="1D405D"/>
                </a:solidFill>
                <a:latin typeface="Roboto Condensed Light" panose="02000000000000000000" pitchFamily="2" charset="0"/>
                <a:ea typeface="Roboto Condensed Light" panose="02000000000000000000" pitchFamily="2" charset="0"/>
                <a:cs typeface="+mn-cs"/>
              </a:rPr>
            </a:br>
            <a:r>
              <a:rPr lang="en-US" sz="1800" b="1" kern="1200" dirty="0">
                <a:solidFill>
                  <a:srgbClr val="1D405D"/>
                </a:solidFill>
                <a:latin typeface="Roboto Condensed Light" panose="02000000000000000000" pitchFamily="2" charset="0"/>
                <a:ea typeface="Roboto Condensed Light" panose="02000000000000000000" pitchFamily="2" charset="0"/>
                <a:cs typeface="+mn-cs"/>
              </a:rPr>
              <a:t>Night Presenter</a:t>
            </a:r>
          </a:p>
          <a:p>
            <a:pPr defTabSz="685800">
              <a:buClrTx/>
            </a:pPr>
            <a:endParaRPr lang="en-US" sz="1600" b="1" u="sng" kern="1200" dirty="0">
              <a:solidFill>
                <a:srgbClr val="1D405D"/>
              </a:solidFill>
              <a:latin typeface="Roboto Condensed Light" panose="02000000000000000000" pitchFamily="2" charset="0"/>
              <a:ea typeface="Roboto Condensed Light" panose="02000000000000000000" pitchFamily="2" charset="0"/>
              <a:cs typeface="+mn-cs"/>
            </a:endParaRPr>
          </a:p>
          <a:p>
            <a:pPr defTabSz="685800">
              <a:buClrTx/>
            </a:pPr>
            <a:r>
              <a:rPr lang="en-US" sz="1600" kern="1200" dirty="0">
                <a:solidFill>
                  <a:srgbClr val="1D405D"/>
                </a:solidFill>
                <a:latin typeface="Roboto Condensed Light" panose="02000000000000000000" pitchFamily="2" charset="0"/>
                <a:ea typeface="Roboto Condensed Light" panose="02000000000000000000" pitchFamily="2" charset="0"/>
                <a:cs typeface="+mn-cs"/>
              </a:rPr>
              <a:t>The OASFAA Outreach Committee can help facilitate your school's Financial Aid Night by helping to connect you with local financial aid professionals willing to present at your school.</a:t>
            </a:r>
          </a:p>
        </p:txBody>
      </p:sp>
    </p:spTree>
    <p:extLst>
      <p:ext uri="{BB962C8B-B14F-4D97-AF65-F5344CB8AC3E}">
        <p14:creationId xmlns:p14="http://schemas.microsoft.com/office/powerpoint/2010/main" val="246683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528A25-9DBF-47CD-9F35-FFED1BDC78B8}"/>
              </a:ext>
            </a:extLst>
          </p:cNvPr>
          <p:cNvPicPr>
            <a:picLocks noChangeAspect="1"/>
          </p:cNvPicPr>
          <p:nvPr/>
        </p:nvPicPr>
        <p:blipFill>
          <a:blip r:embed="rId2"/>
          <a:stretch>
            <a:fillRect/>
          </a:stretch>
        </p:blipFill>
        <p:spPr>
          <a:xfrm>
            <a:off x="1058454" y="949494"/>
            <a:ext cx="7711331" cy="3244511"/>
          </a:xfrm>
          <a:prstGeom prst="rect">
            <a:avLst/>
          </a:prstGeom>
        </p:spPr>
      </p:pic>
    </p:spTree>
    <p:extLst>
      <p:ext uri="{BB962C8B-B14F-4D97-AF65-F5344CB8AC3E}">
        <p14:creationId xmlns:p14="http://schemas.microsoft.com/office/powerpoint/2010/main" val="170205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13" name="Title 1"/>
          <p:cNvSpPr txBox="1">
            <a:spLocks/>
          </p:cNvSpPr>
          <p:nvPr/>
        </p:nvSpPr>
        <p:spPr>
          <a:xfrm>
            <a:off x="2305971" y="44244"/>
            <a:ext cx="4532057" cy="709523"/>
          </a:xfrm>
          <a:prstGeom prst="rect">
            <a:avLst/>
          </a:prstGeom>
        </p:spPr>
        <p:txBody>
          <a:bodyPr t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solidFill>
                  <a:srgbClr val="263248"/>
                </a:solidFill>
                <a:latin typeface="Roboto Condensed" panose="020B0604020202020204" charset="0"/>
                <a:ea typeface="Roboto Condensed" panose="020B0604020202020204" charset="0"/>
              </a:rPr>
              <a:t>1040 Form Continued</a:t>
            </a:r>
          </a:p>
        </p:txBody>
      </p:sp>
      <p:sp>
        <p:nvSpPr>
          <p:cNvPr id="7" name="TextBox 6">
            <a:extLst>
              <a:ext uri="{FF2B5EF4-FFF2-40B4-BE49-F238E27FC236}">
                <a16:creationId xmlns:a16="http://schemas.microsoft.com/office/drawing/2014/main" id="{99F73BC8-5535-40E4-BD78-16091C885CCE}"/>
              </a:ext>
            </a:extLst>
          </p:cNvPr>
          <p:cNvSpPr txBox="1"/>
          <p:nvPr/>
        </p:nvSpPr>
        <p:spPr>
          <a:xfrm>
            <a:off x="2909119" y="4536603"/>
            <a:ext cx="3473248" cy="584775"/>
          </a:xfrm>
          <a:prstGeom prst="rect">
            <a:avLst/>
          </a:prstGeom>
          <a:noFill/>
        </p:spPr>
        <p:txBody>
          <a:bodyPr wrap="square" rtlCol="0">
            <a:spAutoFit/>
          </a:bodyPr>
          <a:lstStyle/>
          <a:p>
            <a:pPr algn="ctr"/>
            <a:r>
              <a:rPr lang="en-US" sz="1600" dirty="0">
                <a:solidFill>
                  <a:srgbClr val="1D405D"/>
                </a:solidFill>
                <a:latin typeface="Roboto Condensed Light" panose="02000000000000000000" pitchFamily="2" charset="0"/>
                <a:ea typeface="Roboto Condensed Light" panose="02000000000000000000" pitchFamily="2" charset="0"/>
              </a:rPr>
              <a:t>Back of 1040 that is now much shorter than previous form.</a:t>
            </a:r>
          </a:p>
        </p:txBody>
      </p:sp>
      <p:pic>
        <p:nvPicPr>
          <p:cNvPr id="5" name="Picture 4">
            <a:extLst>
              <a:ext uri="{FF2B5EF4-FFF2-40B4-BE49-F238E27FC236}">
                <a16:creationId xmlns:a16="http://schemas.microsoft.com/office/drawing/2014/main" id="{7CF99B3E-DB00-4B5D-BCED-5D4B5B8C425C}"/>
              </a:ext>
            </a:extLst>
          </p:cNvPr>
          <p:cNvPicPr>
            <a:picLocks noChangeAspect="1"/>
          </p:cNvPicPr>
          <p:nvPr/>
        </p:nvPicPr>
        <p:blipFill>
          <a:blip r:embed="rId3"/>
          <a:stretch>
            <a:fillRect/>
          </a:stretch>
        </p:blipFill>
        <p:spPr>
          <a:xfrm>
            <a:off x="1693071" y="592766"/>
            <a:ext cx="5905343" cy="3836894"/>
          </a:xfrm>
          <a:prstGeom prst="rect">
            <a:avLst/>
          </a:prstGeom>
        </p:spPr>
      </p:pic>
    </p:spTree>
    <p:extLst>
      <p:ext uri="{BB962C8B-B14F-4D97-AF65-F5344CB8AC3E}">
        <p14:creationId xmlns:p14="http://schemas.microsoft.com/office/powerpoint/2010/main" val="1217167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9434682-5805-4121-8D1B-A5767DFC4D8E}"/>
              </a:ext>
            </a:extLst>
          </p:cNvPr>
          <p:cNvSpPr>
            <a:spLocks noGrp="1"/>
          </p:cNvSpPr>
          <p:nvPr>
            <p:ph type="ftr" sz="quarter" idx="4294967295"/>
          </p:nvPr>
        </p:nvSpPr>
        <p:spPr>
          <a:xfrm>
            <a:off x="90017" y="4592003"/>
            <a:ext cx="5206354" cy="551497"/>
          </a:xfrm>
          <a:prstGeom prst="rect">
            <a:avLst/>
          </a:prstGeom>
        </p:spPr>
        <p:txBody>
          <a:bodyPr/>
          <a:lstStyle/>
          <a:p>
            <a:pPr defTabSz="685800">
              <a:buClrTx/>
            </a:pPr>
            <a:r>
              <a:rPr lang="en-US" kern="1200" dirty="0">
                <a:solidFill>
                  <a:srgbClr val="1D405D"/>
                </a:solidFill>
                <a:latin typeface="Roboto Condensed Light" panose="02000000000000000000" pitchFamily="2" charset="0"/>
                <a:ea typeface="Roboto Condensed Light" panose="02000000000000000000" pitchFamily="2" charset="0"/>
                <a:cs typeface="+mn-cs"/>
              </a:rPr>
              <a:t>https://public.tableau.com/profile/bill.debaun.national.college.access.network#!/vizhome/FormYourFutureFAFSATracker/CurrentWeekRanking</a:t>
            </a:r>
          </a:p>
        </p:txBody>
      </p:sp>
      <p:pic>
        <p:nvPicPr>
          <p:cNvPr id="4" name="Picture 3">
            <a:extLst>
              <a:ext uri="{FF2B5EF4-FFF2-40B4-BE49-F238E27FC236}">
                <a16:creationId xmlns:a16="http://schemas.microsoft.com/office/drawing/2014/main" id="{419EACAB-659B-4868-99E6-B825CFE8B1E2}"/>
              </a:ext>
            </a:extLst>
          </p:cNvPr>
          <p:cNvPicPr>
            <a:picLocks noChangeAspect="1"/>
          </p:cNvPicPr>
          <p:nvPr/>
        </p:nvPicPr>
        <p:blipFill>
          <a:blip r:embed="rId2"/>
          <a:stretch>
            <a:fillRect/>
          </a:stretch>
        </p:blipFill>
        <p:spPr>
          <a:xfrm>
            <a:off x="3574573" y="0"/>
            <a:ext cx="5206354" cy="4335184"/>
          </a:xfrm>
          <a:prstGeom prst="rect">
            <a:avLst/>
          </a:prstGeom>
        </p:spPr>
      </p:pic>
      <p:sp>
        <p:nvSpPr>
          <p:cNvPr id="5" name="Rectangle 4">
            <a:extLst>
              <a:ext uri="{FF2B5EF4-FFF2-40B4-BE49-F238E27FC236}">
                <a16:creationId xmlns:a16="http://schemas.microsoft.com/office/drawing/2014/main" id="{3EDD8953-FD8B-4A2F-BF36-FDE498F12758}"/>
              </a:ext>
            </a:extLst>
          </p:cNvPr>
          <p:cNvSpPr/>
          <p:nvPr/>
        </p:nvSpPr>
        <p:spPr>
          <a:xfrm>
            <a:off x="363073" y="1652267"/>
            <a:ext cx="2883047" cy="1838965"/>
          </a:xfrm>
          <a:prstGeom prst="rect">
            <a:avLst/>
          </a:prstGeom>
        </p:spPr>
        <p:txBody>
          <a:bodyPr wrap="square">
            <a:spAutoFit/>
          </a:bodyPr>
          <a:lstStyle/>
          <a:p>
            <a:pPr defTabSz="685800">
              <a:buClrTx/>
            </a:pPr>
            <a:r>
              <a:rPr lang="en-US" sz="1800" b="1" kern="1200" dirty="0">
                <a:solidFill>
                  <a:srgbClr val="1D405D"/>
                </a:solidFill>
                <a:latin typeface="Roboto Condensed Light" panose="02000000000000000000" pitchFamily="2" charset="0"/>
                <a:ea typeface="Roboto Condensed Light" panose="02000000000000000000" pitchFamily="2" charset="0"/>
                <a:cs typeface="+mn-cs"/>
              </a:rPr>
              <a:t>Ohio FAFSA Completions </a:t>
            </a:r>
            <a:br>
              <a:rPr lang="en-US" sz="1800" b="1" kern="1200" dirty="0">
                <a:solidFill>
                  <a:srgbClr val="1D405D"/>
                </a:solidFill>
                <a:latin typeface="Roboto Condensed Light" panose="02000000000000000000" pitchFamily="2" charset="0"/>
                <a:ea typeface="Roboto Condensed Light" panose="02000000000000000000" pitchFamily="2" charset="0"/>
                <a:cs typeface="+mn-cs"/>
              </a:rPr>
            </a:br>
            <a:r>
              <a:rPr lang="en-US" sz="1800" b="1" kern="1200" dirty="0">
                <a:solidFill>
                  <a:srgbClr val="1D405D"/>
                </a:solidFill>
                <a:latin typeface="Roboto Condensed Light" panose="02000000000000000000" pitchFamily="2" charset="0"/>
                <a:ea typeface="Roboto Condensed Light" panose="02000000000000000000" pitchFamily="2" charset="0"/>
                <a:cs typeface="+mn-cs"/>
              </a:rPr>
              <a:t>Year over Year</a:t>
            </a:r>
          </a:p>
          <a:p>
            <a:pPr defTabSz="685800">
              <a:buClrTx/>
            </a:pPr>
            <a:r>
              <a:rPr lang="en-US" sz="1350" kern="1200" dirty="0">
                <a:solidFill>
                  <a:srgbClr val="1D405D"/>
                </a:solidFill>
                <a:latin typeface="Roboto Condensed Light" panose="02000000000000000000" pitchFamily="2" charset="0"/>
                <a:ea typeface="Roboto Condensed Light" panose="02000000000000000000" pitchFamily="2" charset="0"/>
                <a:cs typeface="+mn-cs"/>
              </a:rPr>
              <a:t/>
            </a:r>
            <a:br>
              <a:rPr lang="en-US" sz="1350" kern="1200" dirty="0">
                <a:solidFill>
                  <a:srgbClr val="1D405D"/>
                </a:solidFill>
                <a:latin typeface="Roboto Condensed Light" panose="02000000000000000000" pitchFamily="2" charset="0"/>
                <a:ea typeface="Roboto Condensed Light" panose="02000000000000000000" pitchFamily="2" charset="0"/>
                <a:cs typeface="+mn-cs"/>
              </a:rPr>
            </a:br>
            <a:r>
              <a:rPr lang="en-US" sz="1600" kern="1200" dirty="0">
                <a:solidFill>
                  <a:srgbClr val="1D405D"/>
                </a:solidFill>
                <a:latin typeface="Roboto Condensed Light" panose="02000000000000000000" pitchFamily="2" charset="0"/>
                <a:ea typeface="Roboto Condensed Light" panose="02000000000000000000" pitchFamily="2" charset="0"/>
                <a:cs typeface="+mn-cs"/>
              </a:rPr>
              <a:t>Click </a:t>
            </a:r>
            <a:r>
              <a:rPr lang="en-US" sz="1600" u="sng" kern="1200" dirty="0">
                <a:solidFill>
                  <a:srgbClr val="1D405D"/>
                </a:solidFill>
                <a:latin typeface="Roboto Condensed Light" panose="02000000000000000000" pitchFamily="2" charset="0"/>
                <a:ea typeface="Roboto Condensed Light" panose="02000000000000000000" pitchFamily="2" charset="0"/>
                <a:cs typeface="+mn-cs"/>
                <a:hlinkClick r:id="rId3">
                  <a:extLst>
                    <a:ext uri="{A12FA001-AC4F-418D-AE19-62706E023703}">
                      <ahyp:hlinkClr xmlns:ahyp="http://schemas.microsoft.com/office/drawing/2018/hyperlinkcolor" xmlns="" val="tx"/>
                    </a:ext>
                  </a:extLst>
                </a:hlinkClick>
              </a:rPr>
              <a:t>here</a:t>
            </a:r>
            <a:r>
              <a:rPr lang="en-US" sz="1600" kern="1200" dirty="0">
                <a:solidFill>
                  <a:srgbClr val="1D405D"/>
                </a:solidFill>
                <a:latin typeface="Roboto Condensed Light" panose="02000000000000000000" pitchFamily="2" charset="0"/>
                <a:ea typeface="Roboto Condensed Light" panose="02000000000000000000" pitchFamily="2" charset="0"/>
                <a:cs typeface="+mn-cs"/>
              </a:rPr>
              <a:t> to see the year over year FAFSA completion percentage, courtesy of our friends at NCAN via their Form Your Future web site.</a:t>
            </a:r>
            <a:endParaRPr lang="en-US" sz="1350" kern="1200" dirty="0">
              <a:solidFill>
                <a:srgbClr val="1D405D"/>
              </a:solidFill>
              <a:latin typeface="Roboto Condensed Light" panose="02000000000000000000" pitchFamily="2" charset="0"/>
              <a:ea typeface="Roboto Condensed Light" panose="02000000000000000000" pitchFamily="2" charset="0"/>
              <a:cs typeface="+mn-cs"/>
            </a:endParaRPr>
          </a:p>
        </p:txBody>
      </p:sp>
    </p:spTree>
    <p:extLst>
      <p:ext uri="{BB962C8B-B14F-4D97-AF65-F5344CB8AC3E}">
        <p14:creationId xmlns:p14="http://schemas.microsoft.com/office/powerpoint/2010/main" val="1218166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3F82FC-2E47-4D71-959F-BC9B7F1A08A5}"/>
              </a:ext>
            </a:extLst>
          </p:cNvPr>
          <p:cNvSpPr/>
          <p:nvPr/>
        </p:nvSpPr>
        <p:spPr>
          <a:xfrm>
            <a:off x="70962" y="1708695"/>
            <a:ext cx="2397918" cy="1200329"/>
          </a:xfrm>
          <a:prstGeom prst="rect">
            <a:avLst/>
          </a:prstGeom>
        </p:spPr>
        <p:txBody>
          <a:bodyPr wrap="square">
            <a:spAutoFit/>
          </a:bodyPr>
          <a:lstStyle/>
          <a:p>
            <a:pPr algn="ctr" defTabSz="685800">
              <a:buClrTx/>
            </a:pPr>
            <a:r>
              <a:rPr lang="en-US" sz="2400" b="1" kern="1200" dirty="0">
                <a:solidFill>
                  <a:srgbClr val="1D405D"/>
                </a:solidFill>
                <a:latin typeface="Roboto Condensed Light" panose="02000000000000000000" pitchFamily="2" charset="0"/>
                <a:ea typeface="Roboto Condensed Light" panose="02000000000000000000" pitchFamily="2" charset="0"/>
                <a:cs typeface="+mn-cs"/>
              </a:rPr>
              <a:t>FAFSA Priority Deadlines for Ohio Schools 2020-2021</a:t>
            </a:r>
          </a:p>
        </p:txBody>
      </p:sp>
      <p:pic>
        <p:nvPicPr>
          <p:cNvPr id="5" name="Picture 4">
            <a:extLst>
              <a:ext uri="{FF2B5EF4-FFF2-40B4-BE49-F238E27FC236}">
                <a16:creationId xmlns:a16="http://schemas.microsoft.com/office/drawing/2014/main" id="{29E343AD-2D70-254D-9506-03BE9A62DDFF}"/>
              </a:ext>
            </a:extLst>
          </p:cNvPr>
          <p:cNvPicPr>
            <a:picLocks noChangeAspect="1"/>
          </p:cNvPicPr>
          <p:nvPr/>
        </p:nvPicPr>
        <p:blipFill rotWithShape="1">
          <a:blip r:embed="rId2">
            <a:extLst>
              <a:ext uri="{28A0092B-C50C-407E-A947-70E740481C1C}">
                <a14:useLocalDpi xmlns:a14="http://schemas.microsoft.com/office/drawing/2010/main" val="0"/>
              </a:ext>
            </a:extLst>
          </a:blip>
          <a:srcRect l="2312" t="9333" r="3340" b="1677"/>
          <a:stretch/>
        </p:blipFill>
        <p:spPr>
          <a:xfrm>
            <a:off x="2468880" y="129540"/>
            <a:ext cx="5268249" cy="4358640"/>
          </a:xfrm>
          <a:prstGeom prst="rect">
            <a:avLst/>
          </a:prstGeom>
        </p:spPr>
      </p:pic>
    </p:spTree>
    <p:extLst>
      <p:ext uri="{BB962C8B-B14F-4D97-AF65-F5344CB8AC3E}">
        <p14:creationId xmlns:p14="http://schemas.microsoft.com/office/powerpoint/2010/main" val="35448170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2236CE-09DD-4B24-867E-D028774A219A}"/>
              </a:ext>
            </a:extLst>
          </p:cNvPr>
          <p:cNvPicPr>
            <a:picLocks noChangeAspect="1"/>
          </p:cNvPicPr>
          <p:nvPr/>
        </p:nvPicPr>
        <p:blipFill>
          <a:blip r:embed="rId2"/>
          <a:stretch>
            <a:fillRect/>
          </a:stretch>
        </p:blipFill>
        <p:spPr>
          <a:xfrm>
            <a:off x="2766061" y="216166"/>
            <a:ext cx="6062782" cy="4195680"/>
          </a:xfrm>
          <a:prstGeom prst="rect">
            <a:avLst/>
          </a:prstGeom>
        </p:spPr>
      </p:pic>
      <p:sp>
        <p:nvSpPr>
          <p:cNvPr id="3" name="Rectangle 2">
            <a:extLst>
              <a:ext uri="{FF2B5EF4-FFF2-40B4-BE49-F238E27FC236}">
                <a16:creationId xmlns:a16="http://schemas.microsoft.com/office/drawing/2014/main" id="{4CAFEED3-80CC-4440-A985-36F4D5EF87BA}"/>
              </a:ext>
            </a:extLst>
          </p:cNvPr>
          <p:cNvSpPr/>
          <p:nvPr/>
        </p:nvSpPr>
        <p:spPr>
          <a:xfrm>
            <a:off x="2856390" y="4688392"/>
            <a:ext cx="4140545" cy="300082"/>
          </a:xfrm>
          <a:prstGeom prst="rect">
            <a:avLst/>
          </a:prstGeom>
        </p:spPr>
        <p:txBody>
          <a:bodyPr wrap="square">
            <a:spAutoFit/>
          </a:bodyPr>
          <a:lstStyle/>
          <a:p>
            <a:pPr defTabSz="685800">
              <a:buClrTx/>
            </a:pPr>
            <a:r>
              <a:rPr lang="en-US" sz="1350" kern="1200" dirty="0">
                <a:solidFill>
                  <a:srgbClr val="1D405D"/>
                </a:solidFill>
                <a:latin typeface="Roboto Condensed Light" panose="02000000000000000000" pitchFamily="2" charset="0"/>
                <a:ea typeface="Roboto Condensed Light" panose="02000000000000000000" pitchFamily="2" charset="0"/>
                <a:cs typeface="+mn-cs"/>
                <a:hlinkClick r:id="rId3">
                  <a:extLst>
                    <a:ext uri="{A12FA001-AC4F-418D-AE19-62706E023703}">
                      <ahyp:hlinkClr xmlns:ahyp="http://schemas.microsoft.com/office/drawing/2018/hyperlinkcolor" xmlns="" val="tx"/>
                    </a:ext>
                  </a:extLst>
                </a:hlinkClick>
              </a:rPr>
              <a:t>https://financialaidtoolkit.ed.gov/tk/learn/prepare.jsp</a:t>
            </a:r>
            <a:endParaRPr lang="en-US" sz="1350" kern="1200" dirty="0">
              <a:solidFill>
                <a:srgbClr val="1D405D"/>
              </a:solidFill>
              <a:latin typeface="Roboto Condensed Light" panose="02000000000000000000" pitchFamily="2" charset="0"/>
              <a:ea typeface="Roboto Condensed Light" panose="02000000000000000000" pitchFamily="2" charset="0"/>
              <a:cs typeface="+mn-cs"/>
            </a:endParaRPr>
          </a:p>
        </p:txBody>
      </p:sp>
      <p:sp>
        <p:nvSpPr>
          <p:cNvPr id="5" name="TextBox 4">
            <a:extLst>
              <a:ext uri="{FF2B5EF4-FFF2-40B4-BE49-F238E27FC236}">
                <a16:creationId xmlns:a16="http://schemas.microsoft.com/office/drawing/2014/main" id="{3BE7AF66-5746-4BD8-9E19-55590F453778}"/>
              </a:ext>
            </a:extLst>
          </p:cNvPr>
          <p:cNvSpPr txBox="1"/>
          <p:nvPr/>
        </p:nvSpPr>
        <p:spPr>
          <a:xfrm>
            <a:off x="175704" y="1713841"/>
            <a:ext cx="2490186" cy="1200329"/>
          </a:xfrm>
          <a:prstGeom prst="rect">
            <a:avLst/>
          </a:prstGeom>
          <a:noFill/>
        </p:spPr>
        <p:txBody>
          <a:bodyPr wrap="square" rtlCol="0">
            <a:spAutoFit/>
          </a:bodyPr>
          <a:lstStyle/>
          <a:p>
            <a:pPr algn="ctr" defTabSz="685800">
              <a:buClrTx/>
            </a:pPr>
            <a:r>
              <a:rPr lang="en-US" sz="2400" b="1" kern="1200" dirty="0">
                <a:solidFill>
                  <a:srgbClr val="1D405D"/>
                </a:solidFill>
                <a:latin typeface="Roboto Condensed Light" panose="02000000000000000000" pitchFamily="2" charset="0"/>
                <a:ea typeface="Roboto Condensed Light" panose="02000000000000000000" pitchFamily="2" charset="0"/>
                <a:cs typeface="+mn-cs"/>
              </a:rPr>
              <a:t>Federal Student Aid Resources are Available</a:t>
            </a:r>
          </a:p>
        </p:txBody>
      </p:sp>
    </p:spTree>
    <p:extLst>
      <p:ext uri="{BB962C8B-B14F-4D97-AF65-F5344CB8AC3E}">
        <p14:creationId xmlns:p14="http://schemas.microsoft.com/office/powerpoint/2010/main" val="40998175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7" name="Google Shape;586;p37">
            <a:extLst>
              <a:ext uri="{FF2B5EF4-FFF2-40B4-BE49-F238E27FC236}">
                <a16:creationId xmlns:a16="http://schemas.microsoft.com/office/drawing/2014/main" id="{BEEA611C-06C9-4318-99DD-00029BB60CE8}"/>
              </a:ext>
            </a:extLst>
          </p:cNvPr>
          <p:cNvSpPr/>
          <p:nvPr/>
        </p:nvSpPr>
        <p:spPr>
          <a:xfrm>
            <a:off x="367138" y="636380"/>
            <a:ext cx="306276" cy="27859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QUESTIONS?</a:t>
            </a:r>
            <a:endParaRPr dirty="0"/>
          </a:p>
        </p:txBody>
      </p:sp>
      <p:sp>
        <p:nvSpPr>
          <p:cNvPr id="10" name="Text Placeholder 4">
            <a:extLst>
              <a:ext uri="{FF2B5EF4-FFF2-40B4-BE49-F238E27FC236}">
                <a16:creationId xmlns:a16="http://schemas.microsoft.com/office/drawing/2014/main" id="{E9160F56-C681-4C42-BF94-4C0E1C293F61}"/>
              </a:ext>
            </a:extLst>
          </p:cNvPr>
          <p:cNvSpPr txBox="1">
            <a:spLocks/>
          </p:cNvSpPr>
          <p:nvPr/>
        </p:nvSpPr>
        <p:spPr>
          <a:xfrm>
            <a:off x="367139" y="1358073"/>
            <a:ext cx="8223706" cy="3123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lgn="ctr">
              <a:buNone/>
            </a:pPr>
            <a:r>
              <a:rPr lang="en-US" sz="3200" dirty="0"/>
              <a:t>Thank you for attending the OASFAA Counselor Workshops. </a:t>
            </a:r>
            <a:endParaRPr lang="en-US" sz="3200" dirty="0" smtClean="0"/>
          </a:p>
          <a:p>
            <a:pPr marL="101600" indent="0" algn="ctr">
              <a:buNone/>
            </a:pPr>
            <a:r>
              <a:rPr lang="en-US" sz="3200" dirty="0" smtClean="0"/>
              <a:t>Please </a:t>
            </a:r>
            <a:r>
              <a:rPr lang="en-US" sz="3200" dirty="0"/>
              <a:t>complete the evaluation forms</a:t>
            </a:r>
            <a:r>
              <a:rPr lang="en-US" sz="3200" dirty="0" smtClean="0"/>
              <a:t>. </a:t>
            </a:r>
          </a:p>
          <a:p>
            <a:pPr marL="101600" indent="0" algn="ctr">
              <a:buNone/>
            </a:pPr>
            <a:r>
              <a:rPr lang="en-US" sz="3200" dirty="0" smtClean="0"/>
              <a:t>***Please see the questions pertaining to the timing of the workshops – October or December***</a:t>
            </a:r>
            <a:endParaRPr lang="en-US" sz="3200" dirty="0"/>
          </a:p>
          <a:p>
            <a:pPr marL="101600" indent="0" algn="ctr">
              <a:buNone/>
            </a:pPr>
            <a:r>
              <a:rPr lang="en-US" sz="3200" dirty="0" smtClean="0"/>
              <a:t> </a:t>
            </a:r>
            <a:r>
              <a:rPr lang="en-US" sz="3200" dirty="0"/>
              <a:t>See you next year!</a:t>
            </a:r>
          </a:p>
        </p:txBody>
      </p:sp>
    </p:spTree>
    <p:extLst>
      <p:ext uri="{BB962C8B-B14F-4D97-AF65-F5344CB8AC3E}">
        <p14:creationId xmlns:p14="http://schemas.microsoft.com/office/powerpoint/2010/main" val="299536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13" name="Title 1"/>
          <p:cNvSpPr txBox="1">
            <a:spLocks/>
          </p:cNvSpPr>
          <p:nvPr/>
        </p:nvSpPr>
        <p:spPr>
          <a:xfrm>
            <a:off x="2305971" y="44244"/>
            <a:ext cx="4532057" cy="709523"/>
          </a:xfrm>
          <a:prstGeom prst="rect">
            <a:avLst/>
          </a:prstGeom>
        </p:spPr>
        <p:txBody>
          <a:bodyPr t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solidFill>
                  <a:srgbClr val="263248"/>
                </a:solidFill>
                <a:latin typeface="Roboto Condensed" panose="020B0604020202020204" charset="0"/>
                <a:ea typeface="Roboto Condensed" panose="020B0604020202020204" charset="0"/>
              </a:rPr>
              <a:t>Schedule 1</a:t>
            </a:r>
          </a:p>
        </p:txBody>
      </p:sp>
      <p:sp>
        <p:nvSpPr>
          <p:cNvPr id="2" name="Rectangle 1">
            <a:extLst>
              <a:ext uri="{FF2B5EF4-FFF2-40B4-BE49-F238E27FC236}">
                <a16:creationId xmlns:a16="http://schemas.microsoft.com/office/drawing/2014/main" id="{CB18387D-F116-4C6B-903F-33A04A7AD205}"/>
              </a:ext>
            </a:extLst>
          </p:cNvPr>
          <p:cNvSpPr/>
          <p:nvPr/>
        </p:nvSpPr>
        <p:spPr>
          <a:xfrm>
            <a:off x="6838029" y="4433977"/>
            <a:ext cx="2305972" cy="709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DAC9502-6F54-4198-8482-6F837E0B9FEA}"/>
              </a:ext>
            </a:extLst>
          </p:cNvPr>
          <p:cNvPicPr>
            <a:picLocks noChangeAspect="1"/>
          </p:cNvPicPr>
          <p:nvPr/>
        </p:nvPicPr>
        <p:blipFill>
          <a:blip r:embed="rId3"/>
          <a:stretch>
            <a:fillRect/>
          </a:stretch>
        </p:blipFill>
        <p:spPr>
          <a:xfrm>
            <a:off x="280205" y="753767"/>
            <a:ext cx="8583588" cy="4345489"/>
          </a:xfrm>
          <a:prstGeom prst="rect">
            <a:avLst/>
          </a:prstGeom>
        </p:spPr>
      </p:pic>
      <p:cxnSp>
        <p:nvCxnSpPr>
          <p:cNvPr id="4" name="Straight Arrow Connector 3">
            <a:extLst>
              <a:ext uri="{FF2B5EF4-FFF2-40B4-BE49-F238E27FC236}">
                <a16:creationId xmlns:a16="http://schemas.microsoft.com/office/drawing/2014/main" id="{57E177CB-F68A-4BAA-B63C-EB4B475037B2}"/>
              </a:ext>
            </a:extLst>
          </p:cNvPr>
          <p:cNvCxnSpPr/>
          <p:nvPr/>
        </p:nvCxnSpPr>
        <p:spPr>
          <a:xfrm>
            <a:off x="560437" y="2035279"/>
            <a:ext cx="95127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67CF344-523B-4B0B-BF02-E1B2F79A6CEC}"/>
              </a:ext>
            </a:extLst>
          </p:cNvPr>
          <p:cNvCxnSpPr/>
          <p:nvPr/>
        </p:nvCxnSpPr>
        <p:spPr>
          <a:xfrm>
            <a:off x="560436" y="2637505"/>
            <a:ext cx="95127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F4D1379-222E-469C-8052-BE995ECCEA3B}"/>
              </a:ext>
            </a:extLst>
          </p:cNvPr>
          <p:cNvCxnSpPr/>
          <p:nvPr/>
        </p:nvCxnSpPr>
        <p:spPr>
          <a:xfrm>
            <a:off x="560435" y="2871021"/>
            <a:ext cx="95127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934D11-0E40-46C9-9372-3FC2572002E2}"/>
              </a:ext>
            </a:extLst>
          </p:cNvPr>
          <p:cNvCxnSpPr>
            <a:cxnSpLocks/>
          </p:cNvCxnSpPr>
          <p:nvPr/>
        </p:nvCxnSpPr>
        <p:spPr>
          <a:xfrm flipV="1">
            <a:off x="498984" y="3244645"/>
            <a:ext cx="1012722" cy="44982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D66635-945A-4509-8229-DEE074CE431C}"/>
              </a:ext>
            </a:extLst>
          </p:cNvPr>
          <p:cNvCxnSpPr/>
          <p:nvPr/>
        </p:nvCxnSpPr>
        <p:spPr>
          <a:xfrm>
            <a:off x="529709" y="4448727"/>
            <a:ext cx="95127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2DD000B-0F68-4769-AB7B-CDB09FA6D7E4}"/>
              </a:ext>
            </a:extLst>
          </p:cNvPr>
          <p:cNvCxnSpPr/>
          <p:nvPr/>
        </p:nvCxnSpPr>
        <p:spPr>
          <a:xfrm>
            <a:off x="529709" y="4615876"/>
            <a:ext cx="95127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875459"/>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5259</Words>
  <Application>Microsoft Office PowerPoint</Application>
  <PresentationFormat>On-screen Show (16:9)</PresentationFormat>
  <Paragraphs>656</Paragraphs>
  <Slides>83</Slides>
  <Notes>74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Arvo</vt:lpstr>
      <vt:lpstr>Calibri</vt:lpstr>
      <vt:lpstr>Arial</vt:lpstr>
      <vt:lpstr>Courier New</vt:lpstr>
      <vt:lpstr>Roboto Condensed Light</vt:lpstr>
      <vt:lpstr>Roboto Condensed</vt:lpstr>
      <vt:lpstr>Salerio template</vt:lpstr>
      <vt:lpstr>2019 OASFAA  COUNSELOR WORKSHOPS  October and December 2019</vt:lpstr>
      <vt:lpstr>ABOUT OASFAA AND THIS PRESENTATION</vt:lpstr>
      <vt:lpstr>WORKSHOP AGENDA</vt:lpstr>
      <vt:lpstr>FAFSA UPDATES FOR 2020-2021</vt:lpstr>
      <vt:lpstr>FEDERAL STUDENT AID ID (FSAID)</vt:lpstr>
      <vt:lpstr>PowerPoint Presentation</vt:lpstr>
      <vt:lpstr>PowerPoint Presentation</vt:lpstr>
      <vt:lpstr>PowerPoint Presentation</vt:lpstr>
      <vt:lpstr>PowerPoint Presentation</vt:lpstr>
      <vt:lpstr>CHANGES TO THE 2020-2021 FAFSA</vt:lpstr>
      <vt:lpstr>CHANGES TO THE 2020-2021 FAFSA</vt:lpstr>
      <vt:lpstr>FAFSA UPDATES FOR 2020-2021</vt:lpstr>
      <vt:lpstr>MOBILE APP UPDATES</vt:lpstr>
      <vt:lpstr>PowerPoint Presentation</vt:lpstr>
      <vt:lpstr>PowerPoint Presentation</vt:lpstr>
      <vt:lpstr>PowerPoint Presentation</vt:lpstr>
      <vt:lpstr>FAFSA COMPLETION NUMBERS</vt:lpstr>
      <vt:lpstr>NATIONAL/OHIO OVERVIEW OF FAFSA COMPLETIONS</vt:lpstr>
      <vt:lpstr>NUMBER OF SCHOOLS LISTED ON FAFSA FORM</vt:lpstr>
      <vt:lpstr>TRACKING FAFSA COMPLETION</vt:lpstr>
      <vt:lpstr>PowerPoint Presentation</vt:lpstr>
      <vt:lpstr>PowerPoint Presentation</vt:lpstr>
      <vt:lpstr>FEDERAL VERIFICATION</vt:lpstr>
      <vt:lpstr>VERIFICATION</vt:lpstr>
      <vt:lpstr>VERIFICATION</vt:lpstr>
      <vt:lpstr>VERIFICATION</vt:lpstr>
      <vt:lpstr>VERIFICATION ISSUES</vt:lpstr>
      <vt:lpstr>VERIFICATION ISSUES</vt:lpstr>
      <vt:lpstr>VERIFICATION ISSUES</vt:lpstr>
      <vt:lpstr>VERIFICATION QUICK REFERENCE CHART</vt:lpstr>
      <vt:lpstr>FINANCIAL AID AWARD LETTERS Comparison of aid and costs</vt:lpstr>
      <vt:lpstr>FINANCIAL AID AWARD LETTERS</vt:lpstr>
      <vt:lpstr>FINANCIAL AID AWARD LETTERS</vt:lpstr>
      <vt:lpstr>FINANCIAL AID AWARD LETTERS</vt:lpstr>
      <vt:lpstr>FINANCIAL AID AWARD LETTERS</vt:lpstr>
      <vt:lpstr>FINANCIAL AID AWARD LETTERS</vt:lpstr>
      <vt:lpstr>PowerPoint Presentation</vt:lpstr>
      <vt:lpstr>GIFT AID (SCHOLARSHIPS &amp; GRANTS)</vt:lpstr>
      <vt:lpstr>GIFT AID (SCHOLARSHIPS &amp; GRANTS)</vt:lpstr>
      <vt:lpstr>FEDERAL STUDENT LOANS</vt:lpstr>
      <vt:lpstr>GIFT AID (SCHOLARSHIPS &amp; GRANTS)</vt:lpstr>
      <vt:lpstr>FEDERAL STUDENT LOANS</vt:lpstr>
      <vt:lpstr>FEDERAL STUDENT LOANS</vt:lpstr>
      <vt:lpstr>WORK STUDY AND CREDIT-BASED LOAN OPTIONS</vt:lpstr>
      <vt:lpstr>WORK STUDY AND CREDIT-BASED LOAN OPTIONS</vt:lpstr>
      <vt:lpstr>WORK STUDY AND CREDIT-BASED LOAN OPTIONS</vt:lpstr>
      <vt:lpstr>PowerPoint Presentation</vt:lpstr>
      <vt:lpstr>Comparison Tools</vt:lpstr>
      <vt:lpstr>FEDERAL AID PROGRAMS</vt:lpstr>
      <vt:lpstr>FEDERAL PELL GRANT 2019-2020</vt:lpstr>
      <vt:lpstr>FEDERAL PELL GRANT 2019-2020</vt:lpstr>
      <vt:lpstr>TEACH GRANT 2019-2020</vt:lpstr>
      <vt:lpstr>CAMPUS BASED PROGRAMS 2019-2020</vt:lpstr>
      <vt:lpstr>FEDERAL WORK-STUDY (FWS)</vt:lpstr>
      <vt:lpstr>FEDERAL SEOG</vt:lpstr>
      <vt:lpstr>DIRECT LOANS: UNDERGRADUATE 2019-2020</vt:lpstr>
      <vt:lpstr>DIRECT LOANS 2019-2020 (NO CHANGES)</vt:lpstr>
      <vt:lpstr>DIRECT LOANS: GRADUATE 2019-2020</vt:lpstr>
      <vt:lpstr>INCOME-DRIVEN REPAYMENT PLANS</vt:lpstr>
      <vt:lpstr>PUBLIC SERVICE LOAN FORGIVENESS</vt:lpstr>
      <vt:lpstr>FEDERAL PARENT PLUS LOAN</vt:lpstr>
      <vt:lpstr>STATE AID PROGRAM UPDATES</vt:lpstr>
      <vt:lpstr>OHIO COLLEGE OPPORTUNITY GRANT (OCOG)</vt:lpstr>
      <vt:lpstr>OHIO COLLEGE OPPORTUNITY GRANT (OCOG)</vt:lpstr>
      <vt:lpstr>Ohio College Opportunity Grant (OCOG)</vt:lpstr>
      <vt:lpstr>THIRD-TERM OCOG</vt:lpstr>
      <vt:lpstr>AWARDS CHARTS FOR THIRD-TERM 2019-2020</vt:lpstr>
      <vt:lpstr>OCOG AWARDS</vt:lpstr>
      <vt:lpstr>FOSTER YOUTH AT COMMUNITY COLLEGES</vt:lpstr>
      <vt:lpstr>NURSE EDUCATION ASSISTANCE LOAN PROGRAM</vt:lpstr>
      <vt:lpstr>OHIO WAR ORPHAN &amp;  SEVERELY DISABLED VETERANS’ SCHOLARSHIP</vt:lpstr>
      <vt:lpstr>OHIO NATIONAL GUARD SCHOLARSHIP</vt:lpstr>
      <vt:lpstr>SAFETY OFFICERS MEMORIAL SCHOLARSHIP</vt:lpstr>
      <vt:lpstr>CHOOSE OHIO FIRST</vt:lpstr>
      <vt:lpstr>ETV-OHIO EDUCATION &amp; TRAINING VOUCHER PROGRAM</vt:lpstr>
      <vt:lpstr>OASFAA WEBSITE RESOURCES</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Strawn, Ellen C.</dc:creator>
  <cp:lastModifiedBy>Cody L McMillen</cp:lastModifiedBy>
  <cp:revision>218</cp:revision>
  <dcterms:modified xsi:type="dcterms:W3CDTF">2019-11-22T21:27:00Z</dcterms:modified>
</cp:coreProperties>
</file>