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48"/>
  </p:notesMasterIdLst>
  <p:handoutMasterIdLst>
    <p:handoutMasterId r:id="rId49"/>
  </p:handoutMasterIdLst>
  <p:sldIdLst>
    <p:sldId id="256" r:id="rId5"/>
    <p:sldId id="380" r:id="rId6"/>
    <p:sldId id="377" r:id="rId7"/>
    <p:sldId id="383" r:id="rId8"/>
    <p:sldId id="384" r:id="rId9"/>
    <p:sldId id="347" r:id="rId10"/>
    <p:sldId id="308" r:id="rId11"/>
    <p:sldId id="382" r:id="rId12"/>
    <p:sldId id="310" r:id="rId13"/>
    <p:sldId id="381" r:id="rId14"/>
    <p:sldId id="355" r:id="rId15"/>
    <p:sldId id="357" r:id="rId16"/>
    <p:sldId id="339" r:id="rId17"/>
    <p:sldId id="349" r:id="rId18"/>
    <p:sldId id="350" r:id="rId19"/>
    <p:sldId id="327" r:id="rId20"/>
    <p:sldId id="366" r:id="rId21"/>
    <p:sldId id="337" r:id="rId22"/>
    <p:sldId id="338" r:id="rId23"/>
    <p:sldId id="385" r:id="rId24"/>
    <p:sldId id="343" r:id="rId25"/>
    <p:sldId id="335" r:id="rId26"/>
    <p:sldId id="330" r:id="rId27"/>
    <p:sldId id="326" r:id="rId28"/>
    <p:sldId id="299" r:id="rId29"/>
    <p:sldId id="329" r:id="rId30"/>
    <p:sldId id="354" r:id="rId31"/>
    <p:sldId id="373" r:id="rId32"/>
    <p:sldId id="351" r:id="rId33"/>
    <p:sldId id="306" r:id="rId34"/>
    <p:sldId id="307" r:id="rId35"/>
    <p:sldId id="313" r:id="rId36"/>
    <p:sldId id="316" r:id="rId37"/>
    <p:sldId id="279" r:id="rId38"/>
    <p:sldId id="281" r:id="rId39"/>
    <p:sldId id="282" r:id="rId40"/>
    <p:sldId id="319" r:id="rId41"/>
    <p:sldId id="318" r:id="rId42"/>
    <p:sldId id="321" r:id="rId43"/>
    <p:sldId id="324" r:id="rId44"/>
    <p:sldId id="345" r:id="rId45"/>
    <p:sldId id="375" r:id="rId46"/>
    <p:sldId id="376" r:id="rId47"/>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non, Mary" initials="CM"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80E"/>
    <a:srgbClr val="D7FA04"/>
    <a:srgbClr val="96A600"/>
    <a:srgbClr val="FAC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7207" autoAdjust="0"/>
  </p:normalViewPr>
  <p:slideViewPr>
    <p:cSldViewPr snapToGrid="0">
      <p:cViewPr varScale="1">
        <p:scale>
          <a:sx n="81" d="100"/>
          <a:sy n="81" d="100"/>
        </p:scale>
        <p:origin x="1456" y="184"/>
      </p:cViewPr>
      <p:guideLst>
        <p:guide orient="horz" pos="2160"/>
        <p:guide pos="3840"/>
      </p:guideLst>
    </p:cSldViewPr>
  </p:slideViewPr>
  <p:outlineViewPr>
    <p:cViewPr>
      <p:scale>
        <a:sx n="33" d="100"/>
        <a:sy n="33" d="100"/>
      </p:scale>
      <p:origin x="0" y="-5309"/>
    </p:cViewPr>
  </p:outlineViewPr>
  <p:notesTextViewPr>
    <p:cViewPr>
      <p:scale>
        <a:sx n="3" d="2"/>
        <a:sy n="3" d="2"/>
      </p:scale>
      <p:origin x="0" y="0"/>
    </p:cViewPr>
  </p:notesTextViewPr>
  <p:sorterViewPr>
    <p:cViewPr>
      <p:scale>
        <a:sx n="100" d="100"/>
        <a:sy n="100" d="100"/>
      </p:scale>
      <p:origin x="0" y="-331"/>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DA65A454-3D7C-4132-BC8D-EC0FAD6F0ECE}" type="datetimeFigureOut">
              <a:rPr lang="en-US" smtClean="0"/>
              <a:t>9/24/19</a:t>
            </a:fld>
            <a:endParaRPr lang="en-US" dirty="0"/>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ECC1678C-731A-4775-9FB7-C18B9332EC28}" type="slidenum">
              <a:rPr lang="en-US" smtClean="0"/>
              <a:t>‹#›</a:t>
            </a:fld>
            <a:endParaRPr lang="en-US" dirty="0"/>
          </a:p>
        </p:txBody>
      </p:sp>
    </p:spTree>
    <p:extLst>
      <p:ext uri="{BB962C8B-B14F-4D97-AF65-F5344CB8AC3E}">
        <p14:creationId xmlns:p14="http://schemas.microsoft.com/office/powerpoint/2010/main" val="224474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93C7962B-2394-49D8-8FD2-5F1AE2BD445A}" type="datetimeFigureOut">
              <a:rPr lang="en-US" smtClean="0"/>
              <a:t>9/24/19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1A337998-53FF-4963-8926-810F5AB3C722}" type="slidenum">
              <a:rPr lang="en-US" smtClean="0"/>
              <a:t>‹#›</a:t>
            </a:fld>
            <a:endParaRPr lang="en-US" dirty="0"/>
          </a:p>
        </p:txBody>
      </p:sp>
    </p:spTree>
    <p:extLst>
      <p:ext uri="{BB962C8B-B14F-4D97-AF65-F5344CB8AC3E}">
        <p14:creationId xmlns:p14="http://schemas.microsoft.com/office/powerpoint/2010/main" val="323821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A337998-53FF-4963-8926-810F5AB3C722}" type="slidenum">
              <a:rPr lang="en-US" smtClean="0"/>
              <a:t>1</a:t>
            </a:fld>
            <a:endParaRPr lang="en-US" dirty="0"/>
          </a:p>
        </p:txBody>
      </p:sp>
    </p:spTree>
    <p:extLst>
      <p:ext uri="{BB962C8B-B14F-4D97-AF65-F5344CB8AC3E}">
        <p14:creationId xmlns:p14="http://schemas.microsoft.com/office/powerpoint/2010/main" val="426199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12</a:t>
            </a:fld>
            <a:endParaRPr lang="en-US" dirty="0"/>
          </a:p>
        </p:txBody>
      </p:sp>
    </p:spTree>
    <p:extLst>
      <p:ext uri="{BB962C8B-B14F-4D97-AF65-F5344CB8AC3E}">
        <p14:creationId xmlns:p14="http://schemas.microsoft.com/office/powerpoint/2010/main" val="295045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r>
              <a:rPr lang="en-US" dirty="0"/>
              <a:t>.  </a:t>
            </a:r>
          </a:p>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951825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cs typeface="Arial" charset="0"/>
              </a:defRPr>
            </a:lvl1pPr>
            <a:lvl2pPr marL="757066" indent="-291179">
              <a:defRPr>
                <a:solidFill>
                  <a:schemeClr val="tx1"/>
                </a:solidFill>
                <a:latin typeface="Trebuchet MS" pitchFamily="34" charset="0"/>
                <a:cs typeface="Arial" charset="0"/>
              </a:defRPr>
            </a:lvl2pPr>
            <a:lvl3pPr marL="1164717" indent="-232943">
              <a:defRPr>
                <a:solidFill>
                  <a:schemeClr val="tx1"/>
                </a:solidFill>
                <a:latin typeface="Trebuchet MS" pitchFamily="34" charset="0"/>
                <a:cs typeface="Arial" charset="0"/>
              </a:defRPr>
            </a:lvl3pPr>
            <a:lvl4pPr marL="1630604" indent="-232943">
              <a:defRPr>
                <a:solidFill>
                  <a:schemeClr val="tx1"/>
                </a:solidFill>
                <a:latin typeface="Trebuchet MS" pitchFamily="34" charset="0"/>
                <a:cs typeface="Arial" charset="0"/>
              </a:defRPr>
            </a:lvl4pPr>
            <a:lvl5pPr marL="2096491" indent="-232943">
              <a:defRPr>
                <a:solidFill>
                  <a:schemeClr val="tx1"/>
                </a:solidFill>
                <a:latin typeface="Trebuchet MS" pitchFamily="34" charset="0"/>
                <a:cs typeface="Arial" charset="0"/>
              </a:defRPr>
            </a:lvl5pPr>
            <a:lvl6pPr marL="2562377" indent="-232943" defTabSz="465887" eaLnBrk="0" fontAlgn="base" hangingPunct="0">
              <a:spcBef>
                <a:spcPct val="0"/>
              </a:spcBef>
              <a:spcAft>
                <a:spcPct val="0"/>
              </a:spcAft>
              <a:defRPr>
                <a:solidFill>
                  <a:schemeClr val="tx1"/>
                </a:solidFill>
                <a:latin typeface="Trebuchet MS" pitchFamily="34" charset="0"/>
                <a:cs typeface="Arial" charset="0"/>
              </a:defRPr>
            </a:lvl6pPr>
            <a:lvl7pPr marL="3028264" indent="-232943" defTabSz="465887" eaLnBrk="0" fontAlgn="base" hangingPunct="0">
              <a:spcBef>
                <a:spcPct val="0"/>
              </a:spcBef>
              <a:spcAft>
                <a:spcPct val="0"/>
              </a:spcAft>
              <a:defRPr>
                <a:solidFill>
                  <a:schemeClr val="tx1"/>
                </a:solidFill>
                <a:latin typeface="Trebuchet MS" pitchFamily="34" charset="0"/>
                <a:cs typeface="Arial" charset="0"/>
              </a:defRPr>
            </a:lvl7pPr>
            <a:lvl8pPr marL="3494151" indent="-232943" defTabSz="465887" eaLnBrk="0" fontAlgn="base" hangingPunct="0">
              <a:spcBef>
                <a:spcPct val="0"/>
              </a:spcBef>
              <a:spcAft>
                <a:spcPct val="0"/>
              </a:spcAft>
              <a:defRPr>
                <a:solidFill>
                  <a:schemeClr val="tx1"/>
                </a:solidFill>
                <a:latin typeface="Trebuchet MS" pitchFamily="34" charset="0"/>
                <a:cs typeface="Arial" charset="0"/>
              </a:defRPr>
            </a:lvl8pPr>
            <a:lvl9pPr marL="3960038" indent="-232943" defTabSz="465887" eaLnBrk="0" fontAlgn="base" hangingPunct="0">
              <a:spcBef>
                <a:spcPct val="0"/>
              </a:spcBef>
              <a:spcAft>
                <a:spcPct val="0"/>
              </a:spcAft>
              <a:defRPr>
                <a:solidFill>
                  <a:schemeClr val="tx1"/>
                </a:solidFill>
                <a:latin typeface="Trebuchet MS" pitchFamily="34" charset="0"/>
                <a:cs typeface="Arial" charset="0"/>
              </a:defRPr>
            </a:lvl9pPr>
          </a:lstStyle>
          <a:p>
            <a:fld id="{64EBDC4C-44AF-4500-9925-B061AB0EA4C8}" type="slidenum">
              <a:rPr lang="en-US" altLang="en-US">
                <a:latin typeface="Calibri" pitchFamily="34" charset="0"/>
              </a:rPr>
              <a:pPr/>
              <a:t>14</a:t>
            </a:fld>
            <a:endParaRPr lang="en-US" altLang="en-US" dirty="0">
              <a:latin typeface="Calibri" pitchFamily="34" charset="0"/>
            </a:endParaRPr>
          </a:p>
        </p:txBody>
      </p:sp>
    </p:spTree>
    <p:extLst>
      <p:ext uri="{BB962C8B-B14F-4D97-AF65-F5344CB8AC3E}">
        <p14:creationId xmlns:p14="http://schemas.microsoft.com/office/powerpoint/2010/main" val="3999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Last</a:t>
            </a:r>
            <a:r>
              <a:rPr lang="en-US" altLang="en-US" baseline="0" dirty="0"/>
              <a:t> bullet point - </a:t>
            </a:r>
            <a:r>
              <a:rPr lang="en-US" altLang="en-US" dirty="0"/>
              <a:t>How to determine if FSA</a:t>
            </a:r>
            <a:r>
              <a:rPr lang="en-US" altLang="en-US" baseline="0" dirty="0"/>
              <a:t> ID exists?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Edit</a:t>
            </a:r>
            <a:r>
              <a:rPr lang="en-US" altLang="en-US" sz="1200" baseline="0" dirty="0"/>
              <a:t> my FSA ID – if </a:t>
            </a:r>
            <a:r>
              <a:rPr lang="en-US" altLang="en-US" sz="1200" dirty="0"/>
              <a:t>you are able to log in and see your FSA ID profile, then you have an FSA 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Create</a:t>
            </a:r>
            <a:r>
              <a:rPr lang="en-US" altLang="en-US" sz="1200" baseline="0" dirty="0"/>
              <a:t> an FSA ID – will be informed if account already associated w/info.  Then proceed w/process to look up password and or username.</a:t>
            </a:r>
            <a:endParaRPr lang="en-US" altLang="en-US" sz="1200" dirty="0"/>
          </a:p>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cs typeface="Arial" charset="0"/>
              </a:defRPr>
            </a:lvl1pPr>
            <a:lvl2pPr marL="757066" indent="-291179">
              <a:defRPr>
                <a:solidFill>
                  <a:schemeClr val="tx1"/>
                </a:solidFill>
                <a:latin typeface="Trebuchet MS" pitchFamily="34" charset="0"/>
                <a:cs typeface="Arial" charset="0"/>
              </a:defRPr>
            </a:lvl2pPr>
            <a:lvl3pPr marL="1164717" indent="-232943">
              <a:defRPr>
                <a:solidFill>
                  <a:schemeClr val="tx1"/>
                </a:solidFill>
                <a:latin typeface="Trebuchet MS" pitchFamily="34" charset="0"/>
                <a:cs typeface="Arial" charset="0"/>
              </a:defRPr>
            </a:lvl3pPr>
            <a:lvl4pPr marL="1630604" indent="-232943">
              <a:defRPr>
                <a:solidFill>
                  <a:schemeClr val="tx1"/>
                </a:solidFill>
                <a:latin typeface="Trebuchet MS" pitchFamily="34" charset="0"/>
                <a:cs typeface="Arial" charset="0"/>
              </a:defRPr>
            </a:lvl4pPr>
            <a:lvl5pPr marL="2096491" indent="-232943">
              <a:defRPr>
                <a:solidFill>
                  <a:schemeClr val="tx1"/>
                </a:solidFill>
                <a:latin typeface="Trebuchet MS" pitchFamily="34" charset="0"/>
                <a:cs typeface="Arial" charset="0"/>
              </a:defRPr>
            </a:lvl5pPr>
            <a:lvl6pPr marL="2562377" indent="-232943" defTabSz="465887" eaLnBrk="0" fontAlgn="base" hangingPunct="0">
              <a:spcBef>
                <a:spcPct val="0"/>
              </a:spcBef>
              <a:spcAft>
                <a:spcPct val="0"/>
              </a:spcAft>
              <a:defRPr>
                <a:solidFill>
                  <a:schemeClr val="tx1"/>
                </a:solidFill>
                <a:latin typeface="Trebuchet MS" pitchFamily="34" charset="0"/>
                <a:cs typeface="Arial" charset="0"/>
              </a:defRPr>
            </a:lvl6pPr>
            <a:lvl7pPr marL="3028264" indent="-232943" defTabSz="465887" eaLnBrk="0" fontAlgn="base" hangingPunct="0">
              <a:spcBef>
                <a:spcPct val="0"/>
              </a:spcBef>
              <a:spcAft>
                <a:spcPct val="0"/>
              </a:spcAft>
              <a:defRPr>
                <a:solidFill>
                  <a:schemeClr val="tx1"/>
                </a:solidFill>
                <a:latin typeface="Trebuchet MS" pitchFamily="34" charset="0"/>
                <a:cs typeface="Arial" charset="0"/>
              </a:defRPr>
            </a:lvl7pPr>
            <a:lvl8pPr marL="3494151" indent="-232943" defTabSz="465887" eaLnBrk="0" fontAlgn="base" hangingPunct="0">
              <a:spcBef>
                <a:spcPct val="0"/>
              </a:spcBef>
              <a:spcAft>
                <a:spcPct val="0"/>
              </a:spcAft>
              <a:defRPr>
                <a:solidFill>
                  <a:schemeClr val="tx1"/>
                </a:solidFill>
                <a:latin typeface="Trebuchet MS" pitchFamily="34" charset="0"/>
                <a:cs typeface="Arial" charset="0"/>
              </a:defRPr>
            </a:lvl8pPr>
            <a:lvl9pPr marL="3960038" indent="-232943" defTabSz="465887" eaLnBrk="0" fontAlgn="base" hangingPunct="0">
              <a:spcBef>
                <a:spcPct val="0"/>
              </a:spcBef>
              <a:spcAft>
                <a:spcPct val="0"/>
              </a:spcAft>
              <a:defRPr>
                <a:solidFill>
                  <a:schemeClr val="tx1"/>
                </a:solidFill>
                <a:latin typeface="Trebuchet MS" pitchFamily="34" charset="0"/>
                <a:cs typeface="Arial" charset="0"/>
              </a:defRPr>
            </a:lvl9pPr>
          </a:lstStyle>
          <a:p>
            <a:fld id="{DBABC05D-55A6-4B9E-B0E0-C9D969891CAD}" type="slidenum">
              <a:rPr lang="en-US" altLang="en-US">
                <a:latin typeface="Calibri" pitchFamily="34" charset="0"/>
              </a:rPr>
              <a:pPr/>
              <a:t>15</a:t>
            </a:fld>
            <a:endParaRPr lang="en-US" altLang="en-US" dirty="0">
              <a:latin typeface="Calibri" pitchFamily="34" charset="0"/>
            </a:endParaRPr>
          </a:p>
        </p:txBody>
      </p:sp>
    </p:spTree>
    <p:extLst>
      <p:ext uri="{BB962C8B-B14F-4D97-AF65-F5344CB8AC3E}">
        <p14:creationId xmlns:p14="http://schemas.microsoft.com/office/powerpoint/2010/main" val="59356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07250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Login has</a:t>
            </a:r>
            <a:r>
              <a:rPr lang="en-US" baseline="0" dirty="0"/>
              <a:t> changed to make it clearer for parents. The individual selects who they are “student” or “parent”.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397CDE4-AF5D-49B6-9754-1EB7FA1D7B07}" type="slidenum">
              <a:rPr lang="en-US" smtClean="0"/>
              <a:t>17</a:t>
            </a:fld>
            <a:endParaRPr lang="en-US" dirty="0"/>
          </a:p>
        </p:txBody>
      </p:sp>
    </p:spTree>
    <p:extLst>
      <p:ext uri="{BB962C8B-B14F-4D97-AF65-F5344CB8AC3E}">
        <p14:creationId xmlns:p14="http://schemas.microsoft.com/office/powerpoint/2010/main" val="105462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679138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r>
              <a:rPr lang="en-US" dirty="0"/>
              <a:t>All</a:t>
            </a:r>
            <a:r>
              <a:rPr lang="en-US" baseline="0" dirty="0"/>
              <a:t> signature requirements must be met and colleges added before submitting the FAFSA.</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502200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20</a:t>
            </a:fld>
            <a:endParaRPr lang="en-US" dirty="0"/>
          </a:p>
        </p:txBody>
      </p:sp>
    </p:spTree>
    <p:extLst>
      <p:ext uri="{BB962C8B-B14F-4D97-AF65-F5344CB8AC3E}">
        <p14:creationId xmlns:p14="http://schemas.microsoft.com/office/powerpoint/2010/main" val="858628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21230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a:t>
            </a:fld>
            <a:endParaRPr lang="en-US" dirty="0"/>
          </a:p>
        </p:txBody>
      </p:sp>
    </p:spTree>
    <p:extLst>
      <p:ext uri="{BB962C8B-B14F-4D97-AF65-F5344CB8AC3E}">
        <p14:creationId xmlns:p14="http://schemas.microsoft.com/office/powerpoint/2010/main" val="172340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954920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01737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314139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28</a:t>
            </a:fld>
            <a:endParaRPr lang="en-US" dirty="0"/>
          </a:p>
        </p:txBody>
      </p:sp>
    </p:spTree>
    <p:extLst>
      <p:ext uri="{BB962C8B-B14F-4D97-AF65-F5344CB8AC3E}">
        <p14:creationId xmlns:p14="http://schemas.microsoft.com/office/powerpoint/2010/main" val="3614668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30</a:t>
            </a:fld>
            <a:endParaRPr lang="en-US" dirty="0"/>
          </a:p>
        </p:txBody>
      </p:sp>
    </p:spTree>
    <p:extLst>
      <p:ext uri="{BB962C8B-B14F-4D97-AF65-F5344CB8AC3E}">
        <p14:creationId xmlns:p14="http://schemas.microsoft.com/office/powerpoint/2010/main" val="3543778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31</a:t>
            </a:fld>
            <a:endParaRPr lang="en-US" dirty="0"/>
          </a:p>
        </p:txBody>
      </p:sp>
    </p:spTree>
    <p:extLst>
      <p:ext uri="{BB962C8B-B14F-4D97-AF65-F5344CB8AC3E}">
        <p14:creationId xmlns:p14="http://schemas.microsoft.com/office/powerpoint/2010/main" val="2154825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32</a:t>
            </a:fld>
            <a:endParaRPr lang="en-US" dirty="0"/>
          </a:p>
        </p:txBody>
      </p:sp>
    </p:spTree>
    <p:extLst>
      <p:ext uri="{BB962C8B-B14F-4D97-AF65-F5344CB8AC3E}">
        <p14:creationId xmlns:p14="http://schemas.microsoft.com/office/powerpoint/2010/main" val="1052999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College &amp; Universities bullet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 they may also be aware of external scholarships (as well as institutional scholarships)</a:t>
            </a:r>
          </a:p>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33</a:t>
            </a:fld>
            <a:endParaRPr lang="en-US" dirty="0"/>
          </a:p>
        </p:txBody>
      </p:sp>
    </p:spTree>
    <p:extLst>
      <p:ext uri="{BB962C8B-B14F-4D97-AF65-F5344CB8AC3E}">
        <p14:creationId xmlns:p14="http://schemas.microsoft.com/office/powerpoint/2010/main" val="2343417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330200" y="696913"/>
            <a:ext cx="6197600" cy="3486150"/>
          </a:xfrm>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i="1"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FE1097-FE4E-405D-A552-35E616C6D94A}" type="slidenum">
              <a:rPr lang="en-US">
                <a:solidFill>
                  <a:prstClr val="black"/>
                </a:solidFill>
              </a:rPr>
              <a:pPr fontAlgn="base">
                <a:spcBef>
                  <a:spcPct val="0"/>
                </a:spcBef>
                <a:spcAft>
                  <a:spcPct val="0"/>
                </a:spcAft>
              </a:pPr>
              <a:t>34</a:t>
            </a:fld>
            <a:endParaRPr lang="en-US" dirty="0">
              <a:solidFill>
                <a:prstClr val="black"/>
              </a:solidFill>
            </a:endParaRPr>
          </a:p>
        </p:txBody>
      </p:sp>
    </p:spTree>
    <p:extLst>
      <p:ext uri="{BB962C8B-B14F-4D97-AF65-F5344CB8AC3E}">
        <p14:creationId xmlns:p14="http://schemas.microsoft.com/office/powerpoint/2010/main" val="33332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5</a:t>
            </a:fld>
            <a:endParaRPr lang="en-US" dirty="0"/>
          </a:p>
        </p:txBody>
      </p:sp>
    </p:spTree>
    <p:extLst>
      <p:ext uri="{BB962C8B-B14F-4D97-AF65-F5344CB8AC3E}">
        <p14:creationId xmlns:p14="http://schemas.microsoft.com/office/powerpoint/2010/main" val="1381695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i="1" baseline="0" dirty="0"/>
          </a:p>
          <a:p>
            <a:pPr defTabSz="931653" fontAlgn="base">
              <a:spcBef>
                <a:spcPct val="30000"/>
              </a:spcBef>
              <a:spcAft>
                <a:spcPct val="0"/>
              </a:spcAft>
              <a:defRPr/>
            </a:pPr>
            <a:r>
              <a:rPr lang="en-US" baseline="0" dirty="0"/>
              <a:t>FAFSA deadline for OCOG  is October 1 of each year.</a:t>
            </a:r>
          </a:p>
          <a:p>
            <a:r>
              <a:rPr lang="en-US" dirty="0">
                <a:solidFill>
                  <a:srgbClr val="FF0000"/>
                </a:solidFill>
              </a:rPr>
              <a:t>Assists/awarded to 10s of 1000s of students</a:t>
            </a:r>
            <a:r>
              <a:rPr lang="en-US" baseline="0" dirty="0">
                <a:solidFill>
                  <a:srgbClr val="FF0000"/>
                </a:solidFill>
              </a:rPr>
              <a:t> annually.</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cs typeface="Helvetica" pitchFamily="34" charset="0"/>
            </a:endParaRPr>
          </a:p>
          <a:p>
            <a:pPr marL="171450" indent="-171450">
              <a:buFont typeface="Arial" panose="020B0604020202020204" pitchFamily="34" charset="0"/>
              <a:buChar char="•"/>
            </a:pPr>
            <a:endParaRPr lang="en-US" dirty="0"/>
          </a:p>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039021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Mention</a:t>
            </a:r>
            <a:r>
              <a:rPr lang="en-US" i="1" baseline="0" dirty="0"/>
              <a:t> that ETV is the Ohio Education and Voucher Training Program.</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Eligible foster youth at community colleges may qualify for OCOG using main campus maximum award amounts.</a:t>
            </a:r>
            <a:endParaRPr lang="en-US" dirty="0"/>
          </a:p>
          <a:p>
            <a:endParaRPr lang="en-US" i="1" dirty="0"/>
          </a:p>
          <a:p>
            <a:r>
              <a:rPr lang="en-US" i="1" dirty="0"/>
              <a:t>*The fixed Pell/EFC combo of $6,195 continues to exceed the average tuition and general charges at community colleges and therefore no OCOG awards will be available to students attending these institutions.  However, if a student in this sector attends an eligible institution year-round, a main campus term award may be distributed once Pell grants have been exhausted.</a:t>
            </a:r>
            <a:endParaRPr lang="en-US" dirty="0"/>
          </a:p>
          <a:p>
            <a:r>
              <a:rPr lang="en-US" i="1" dirty="0"/>
              <a:t>*The average tuition and general charges at university regional campuses slightly exceeds the fixed Pell/EFC combo of $6,195.  Therefore, a modified maximum OCOG award amount will be available to students attending these institutions.  However, if a student in this sector attends an eligible institution year-round, a main campus term award may be distributed once Pell grants have been exhausted.</a:t>
            </a:r>
            <a:endParaRPr lang="en-US" dirty="0"/>
          </a:p>
          <a:p>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023706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r>
              <a:rPr lang="en-US" dirty="0"/>
              <a:t>2019</a:t>
            </a:r>
            <a:r>
              <a:rPr lang="en-US" baseline="0" dirty="0"/>
              <a:t> Ohio minimum wage updated to $8.55 from 2018 $8.30</a:t>
            </a:r>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390811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Pell #s updated</a:t>
            </a:r>
          </a:p>
          <a:p>
            <a:r>
              <a:rPr lang="en-US" dirty="0"/>
              <a:t>FSEOG stayed</a:t>
            </a:r>
            <a:r>
              <a:rPr lang="en-US" baseline="0" dirty="0"/>
              <a:t> the same </a:t>
            </a:r>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797644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914046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4107407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2021079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OASFAA website</a:t>
            </a:r>
            <a:r>
              <a:rPr lang="en-US" baseline="0" dirty="0"/>
              <a:t> go to Resources, counselors, High School Financial Aid Night Presenters, Request a Financial Aid Night Presenter.</a:t>
            </a:r>
            <a:endParaRPr lang="en-US" dirty="0"/>
          </a:p>
        </p:txBody>
      </p:sp>
      <p:sp>
        <p:nvSpPr>
          <p:cNvPr id="4" name="Slide Number Placeholder 3"/>
          <p:cNvSpPr>
            <a:spLocks noGrp="1"/>
          </p:cNvSpPr>
          <p:nvPr>
            <p:ph type="sldNum" sz="quarter" idx="10"/>
          </p:nvPr>
        </p:nvSpPr>
        <p:spPr/>
        <p:txBody>
          <a:bodyPr/>
          <a:lstStyle/>
          <a:p>
            <a:fld id="{3397CDE4-AF5D-49B6-9754-1EB7FA1D7B07}" type="slidenum">
              <a:rPr lang="en-US" smtClean="0"/>
              <a:t>42</a:t>
            </a:fld>
            <a:endParaRPr lang="en-US" dirty="0"/>
          </a:p>
        </p:txBody>
      </p:sp>
    </p:spTree>
    <p:extLst>
      <p:ext uri="{BB962C8B-B14F-4D97-AF65-F5344CB8AC3E}">
        <p14:creationId xmlns:p14="http://schemas.microsoft.com/office/powerpoint/2010/main" val="3277232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quickly review this slide and leave it up during remaining Q&amp;A.</a:t>
            </a:r>
          </a:p>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43</a:t>
            </a:fld>
            <a:endParaRPr lang="en-US" dirty="0"/>
          </a:p>
        </p:txBody>
      </p:sp>
    </p:spTree>
    <p:extLst>
      <p:ext uri="{BB962C8B-B14F-4D97-AF65-F5344CB8AC3E}">
        <p14:creationId xmlns:p14="http://schemas.microsoft.com/office/powerpoint/2010/main" val="232258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FAFS</a:t>
            </a:r>
            <a:r>
              <a:rPr lang="en-US" baseline="0" dirty="0"/>
              <a:t>A filing deadlines can be found on the FAFSA Priority Deadline Survey which is posted under Resources section, for counselors.</a:t>
            </a:r>
          </a:p>
          <a:p>
            <a:endParaRPr lang="en-US" i="1" baseline="0" dirty="0"/>
          </a:p>
        </p:txBody>
      </p:sp>
      <p:sp>
        <p:nvSpPr>
          <p:cNvPr id="4" name="Slide Number Placeholder 3"/>
          <p:cNvSpPr>
            <a:spLocks noGrp="1"/>
          </p:cNvSpPr>
          <p:nvPr>
            <p:ph type="sldNum" sz="quarter" idx="10"/>
          </p:nvPr>
        </p:nvSpPr>
        <p:spPr/>
        <p:txBody>
          <a:bodyPr/>
          <a:lstStyle/>
          <a:p>
            <a:fld id="{1A337998-53FF-4963-8926-810F5AB3C722}" type="slidenum">
              <a:rPr lang="en-US" smtClean="0"/>
              <a:t>6</a:t>
            </a:fld>
            <a:endParaRPr lang="en-US" dirty="0"/>
          </a:p>
        </p:txBody>
      </p:sp>
    </p:spTree>
    <p:extLst>
      <p:ext uri="{BB962C8B-B14F-4D97-AF65-F5344CB8AC3E}">
        <p14:creationId xmlns:p14="http://schemas.microsoft.com/office/powerpoint/2010/main" val="26829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7</a:t>
            </a:fld>
            <a:endParaRPr lang="en-US" dirty="0"/>
          </a:p>
        </p:txBody>
      </p:sp>
    </p:spTree>
    <p:extLst>
      <p:ext uri="{BB962C8B-B14F-4D97-AF65-F5344CB8AC3E}">
        <p14:creationId xmlns:p14="http://schemas.microsoft.com/office/powerpoint/2010/main" val="221664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65547"/>
            <a:fld id="{A72B96A3-81AC-4BDE-A6AB-D3BBDC6DB625}" type="slidenum">
              <a:rPr lang="en-US" smtClean="0"/>
              <a:pPr defTabSz="965547"/>
              <a:t>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5433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9</a:t>
            </a:fld>
            <a:endParaRPr lang="en-US" dirty="0"/>
          </a:p>
        </p:txBody>
      </p:sp>
    </p:spTree>
    <p:extLst>
      <p:ext uri="{BB962C8B-B14F-4D97-AF65-F5344CB8AC3E}">
        <p14:creationId xmlns:p14="http://schemas.microsoft.com/office/powerpoint/2010/main" val="195142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65547"/>
            <a:fld id="{03F72CD9-0A9E-44DC-88CE-B96D7D2D8529}" type="slidenum">
              <a:rPr lang="en-US" smtClean="0"/>
              <a:pPr defTabSz="965547"/>
              <a:t>10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dirty="0"/>
              <a:t>Direct and Indirect</a:t>
            </a:r>
            <a:r>
              <a:rPr lang="en-US" baseline="0" dirty="0"/>
              <a:t> costs combined = COA.  </a:t>
            </a:r>
            <a:r>
              <a:rPr lang="en-US" dirty="0"/>
              <a:t>Varies widely from College</a:t>
            </a:r>
            <a:r>
              <a:rPr lang="en-US" baseline="0" dirty="0"/>
              <a:t> to College.</a:t>
            </a:r>
            <a:endParaRPr lang="en-US" dirty="0"/>
          </a:p>
        </p:txBody>
      </p:sp>
    </p:spTree>
    <p:extLst>
      <p:ext uri="{BB962C8B-B14F-4D97-AF65-F5344CB8AC3E}">
        <p14:creationId xmlns:p14="http://schemas.microsoft.com/office/powerpoint/2010/main" val="170940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www.fafsa.gov</a:t>
            </a:r>
            <a:br>
              <a:rPr lang="en-US" dirty="0"/>
            </a:br>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11</a:t>
            </a:fld>
            <a:endParaRPr lang="en-US" dirty="0"/>
          </a:p>
        </p:txBody>
      </p:sp>
    </p:spTree>
    <p:extLst>
      <p:ext uri="{BB962C8B-B14F-4D97-AF65-F5344CB8AC3E}">
        <p14:creationId xmlns:p14="http://schemas.microsoft.com/office/powerpoint/2010/main" val="2654187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4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C1967-7BBC-4CBF-A332-BFBF2B135D8D}" type="datetimeFigureOut">
              <a:rPr kumimoji="0" lang="en-US" sz="900" b="0" i="0" u="none" strike="noStrike" kern="1200" cap="none" spc="0" normalizeH="0" baseline="0" noProof="0" smtClean="0">
                <a:ln>
                  <a:noFill/>
                </a:ln>
                <a:solidFill>
                  <a:srgbClr val="1CADE4">
                    <a:lumMod val="75000"/>
                    <a:lumOff val="2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9/24/19</a:t>
            </a:fld>
            <a:endParaRPr kumimoji="0" lang="en-US" sz="900" b="0" i="0" u="none" strike="noStrike" kern="1200" cap="none"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9E75BF-CE5C-46C3-A856-EFA8BE713870}" type="slidenum">
              <a:rPr kumimoji="0" lang="en-US" sz="900" b="0" i="0" u="none" strike="noStrike" kern="1200" cap="none" spc="0" normalizeH="0" baseline="0" noProof="0" smtClean="0">
                <a:ln>
                  <a:noFill/>
                </a:ln>
                <a:solidFill>
                  <a:srgbClr val="1CADE4">
                    <a:lumMod val="75000"/>
                    <a:lumOff val="2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987ACA6B-2B5B-43D0-91CD-6E1E8478239F}"/>
              </a:ext>
            </a:extLst>
          </p:cNvPr>
          <p:cNvPicPr>
            <a:picLocks noChangeAspect="1" noChangeArrowheads="1"/>
          </p:cNvPicPr>
          <p:nvPr userDrawn="1"/>
        </p:nvPicPr>
        <p:blipFill>
          <a:blip r:embed="rId2" cstate="print"/>
          <a:srcRect/>
          <a:stretch>
            <a:fillRect/>
          </a:stretch>
        </p:blipFill>
        <p:spPr bwMode="auto">
          <a:xfrm>
            <a:off x="8444190" y="3970338"/>
            <a:ext cx="3130550" cy="1770062"/>
          </a:xfrm>
          <a:prstGeom prst="rect">
            <a:avLst/>
          </a:prstGeom>
          <a:noFill/>
          <a:ln w="9525">
            <a:noFill/>
            <a:miter lim="800000"/>
            <a:headEnd/>
            <a:tailEnd/>
          </a:ln>
        </p:spPr>
      </p:pic>
    </p:spTree>
    <p:extLst>
      <p:ext uri="{BB962C8B-B14F-4D97-AF65-F5344CB8AC3E}">
        <p14:creationId xmlns:p14="http://schemas.microsoft.com/office/powerpoint/2010/main" val="345194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CC1967-7BBC-4CBF-A332-BFBF2B135D8D}" type="datetimeFigureOut">
              <a:rPr lang="en-US" smtClean="0"/>
              <a:t>9/24/19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39E75BF-CE5C-46C3-A856-EFA8BE713870}" type="slidenum">
              <a:rPr lang="en-US" smtClean="0"/>
              <a:t>‹#›</a:t>
            </a:fld>
            <a:endParaRPr lang="en-US" dirty="0"/>
          </a:p>
        </p:txBody>
      </p:sp>
      <p:pic>
        <p:nvPicPr>
          <p:cNvPr id="8"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02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cap="all">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8CC1967-7BBC-4CBF-A332-BFBF2B135D8D}" type="datetimeFigureOut">
              <a:rPr lang="en-US" smtClean="0"/>
              <a:t>9/24/19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495C2036-48B5-45CF-B5C1-246F00B6FC1A}"/>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5416823"/>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9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CC1967-7BBC-4CBF-A332-BFBF2B135D8D}" type="datetimeFigureOut">
              <a:rPr lang="en-US" smtClean="0"/>
              <a:t>9/24/19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E79A4134-A67A-4780-9554-F477EE154FDB}"/>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19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C1967-7BBC-4CBF-A332-BFBF2B135D8D}" type="datetimeFigureOut">
              <a:rPr lang="en-US" smtClean="0"/>
              <a:t>9/24/19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E75BF-CE5C-46C3-A856-EFA8BE713870}" type="slidenum">
              <a:rPr lang="en-US" smtClean="0"/>
              <a:t>‹#›</a:t>
            </a:fld>
            <a:endParaRPr lang="en-US" dirty="0"/>
          </a:p>
        </p:txBody>
      </p:sp>
    </p:spTree>
    <p:extLst>
      <p:ext uri="{BB962C8B-B14F-4D97-AF65-F5344CB8AC3E}">
        <p14:creationId xmlns:p14="http://schemas.microsoft.com/office/powerpoint/2010/main" val="217977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CC1967-7BBC-4CBF-A332-BFBF2B135D8D}" type="datetimeFigureOut">
              <a:rPr lang="en-US" smtClean="0"/>
              <a:t>9/24/19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CFF9ABC1-4E48-4857-B400-E686D2FBAE9B}"/>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53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12192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790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C1967-7BBC-4CBF-A332-BFBF2B135D8D}" type="datetimeFigureOut">
              <a:rPr kumimoji="0" lang="en-US" sz="900" b="0" i="0" u="none" strike="noStrike" kern="1200" cap="none" spc="0" normalizeH="0" baseline="0" noProof="0" smtClean="0">
                <a:ln>
                  <a:noFill/>
                </a:ln>
                <a:solidFill>
                  <a:srgbClr val="2683C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9/24/19</a:t>
            </a:fld>
            <a:endParaRPr kumimoji="0" lang="en-US" sz="900" b="0" i="0" u="none" strike="noStrike" kern="1200" cap="none" spc="0" normalizeH="0" baseline="0" noProof="0" dirty="0">
              <a:ln>
                <a:noFill/>
              </a:ln>
              <a:solidFill>
                <a:srgbClr val="2683C6"/>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2683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9E75BF-CE5C-46C3-A856-EFA8BE713870}" type="slidenum">
              <a:rPr kumimoji="0" lang="en-US" sz="900" b="0" i="0" u="none" strike="noStrike" kern="1200" cap="none" spc="0" normalizeH="0" baseline="0" noProof="0" smtClean="0">
                <a:ln>
                  <a:noFill/>
                </a:ln>
                <a:solidFill>
                  <a:srgbClr val="2683C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2683C6"/>
              </a:solidFill>
              <a:effectLst/>
              <a:uLnTx/>
              <a:uFillTx/>
              <a:latin typeface="Calibri" panose="020F0502020204030204"/>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19969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said.ed.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outreach@oasfaa.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tc.gov/scholarshipscam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hiohighered.org/oco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studentloans.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fsaid.ed.gov/npas/pub/faq.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asfaa.org/assets/FAFSA_PriorityDeadline_OASFAA_20-21%20v.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6466" y="367048"/>
            <a:ext cx="9581643" cy="1503544"/>
          </a:xfrm>
        </p:spPr>
        <p:txBody>
          <a:bodyPr>
            <a:normAutofit fontScale="90000"/>
          </a:bodyPr>
          <a:lstStyle/>
          <a:p>
            <a:pPr algn="ctr"/>
            <a:r>
              <a:rPr lang="en-US" sz="4800" dirty="0"/>
              <a:t>Financial Aid 101 </a:t>
            </a:r>
            <a:br>
              <a:rPr lang="en-US" sz="4800" dirty="0"/>
            </a:br>
            <a:r>
              <a:rPr lang="en-US" sz="4800" dirty="0"/>
              <a:t>2020-2021</a:t>
            </a:r>
            <a:r>
              <a:rPr lang="en-US" dirty="0"/>
              <a:t> </a:t>
            </a:r>
            <a:r>
              <a:rPr lang="en-US" sz="4000" dirty="0"/>
              <a:t>For New Counselors</a:t>
            </a:r>
          </a:p>
        </p:txBody>
      </p:sp>
      <p:sp>
        <p:nvSpPr>
          <p:cNvPr id="3" name="Subtitle 2"/>
          <p:cNvSpPr>
            <a:spLocks noGrp="1"/>
          </p:cNvSpPr>
          <p:nvPr>
            <p:ph type="subTitle" idx="1"/>
          </p:nvPr>
        </p:nvSpPr>
        <p:spPr>
          <a:xfrm>
            <a:off x="412125" y="2195848"/>
            <a:ext cx="11301210" cy="387223"/>
          </a:xfrm>
          <a:solidFill>
            <a:schemeClr val="accent1"/>
          </a:solidFill>
        </p:spPr>
        <p:txBody>
          <a:bodyPr>
            <a:noAutofit/>
          </a:bodyPr>
          <a:lstStyle/>
          <a:p>
            <a:pPr algn="ctr"/>
            <a:r>
              <a:rPr lang="en-US" sz="2000" dirty="0">
                <a:solidFill>
                  <a:schemeClr val="bg1"/>
                </a:solidFill>
              </a:rPr>
              <a:t>These slides will be posted on www.oasfaa.org (Resources/Counselors)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25" y="5056038"/>
            <a:ext cx="2402308" cy="135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Rectangle 4"/>
          <p:cNvSpPr>
            <a:spLocks noChangeArrowheads="1"/>
          </p:cNvSpPr>
          <p:nvPr/>
        </p:nvSpPr>
        <p:spPr bwMode="auto">
          <a:xfrm>
            <a:off x="2950030" y="3429000"/>
            <a:ext cx="5364054" cy="2229121"/>
          </a:xfrm>
          <a:prstGeom prst="rect">
            <a:avLst/>
          </a:prstGeom>
          <a:noFill/>
          <a:ln w="254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rgbClr val="0000FF"/>
              </a:buClr>
              <a:buSzPct val="75000"/>
              <a:buFont typeface="Monotype Sorts" pitchFamily="2" charset="2"/>
              <a:buChar char="u"/>
              <a:defRPr sz="2800">
                <a:solidFill>
                  <a:srgbClr val="000000"/>
                </a:solidFill>
                <a:latin typeface="Helvetica" panose="020B0604020202020204" pitchFamily="34" charset="0"/>
              </a:defRPr>
            </a:lvl1pPr>
            <a:lvl2pPr marL="742950" indent="-285750">
              <a:spcBef>
                <a:spcPct val="20000"/>
              </a:spcBef>
              <a:buClr>
                <a:srgbClr val="0000FF"/>
              </a:buClr>
              <a:buChar char="•"/>
              <a:defRPr sz="2800">
                <a:solidFill>
                  <a:srgbClr val="000000"/>
                </a:solidFill>
                <a:latin typeface="Helvetica" panose="020B0604020202020204" pitchFamily="34" charset="0"/>
              </a:defRPr>
            </a:lvl2pPr>
            <a:lvl3pPr marL="1143000" indent="-228600">
              <a:spcBef>
                <a:spcPct val="20000"/>
              </a:spcBef>
              <a:buClr>
                <a:srgbClr val="0000FF"/>
              </a:buClr>
              <a:buChar char="–"/>
              <a:defRPr sz="2800">
                <a:solidFill>
                  <a:srgbClr val="000000"/>
                </a:solidFill>
                <a:latin typeface="Helvetica" panose="020B0604020202020204" pitchFamily="34" charset="0"/>
              </a:defRPr>
            </a:lvl3pPr>
            <a:lvl4pPr marL="1600200" indent="-228600">
              <a:spcBef>
                <a:spcPct val="20000"/>
              </a:spcBef>
              <a:buChar char="–"/>
              <a:defRPr sz="2000">
                <a:solidFill>
                  <a:srgbClr val="003399"/>
                </a:solidFill>
                <a:latin typeface="Helvetica" panose="020B0604020202020204" pitchFamily="34" charset="0"/>
              </a:defRPr>
            </a:lvl4pPr>
            <a:lvl5pPr marL="2057400" indent="-228600">
              <a:spcBef>
                <a:spcPct val="20000"/>
              </a:spcBef>
              <a:buChar char="»"/>
              <a:defRPr sz="2000">
                <a:solidFill>
                  <a:srgbClr val="003399"/>
                </a:solidFill>
                <a:latin typeface="Helvetica" panose="020B0604020202020204" pitchFamily="34" charset="0"/>
              </a:defRPr>
            </a:lvl5pPr>
            <a:lvl6pPr marL="2514600" indent="-228600" eaLnBrk="0" fontAlgn="base" hangingPunct="0">
              <a:spcBef>
                <a:spcPct val="20000"/>
              </a:spcBef>
              <a:spcAft>
                <a:spcPct val="0"/>
              </a:spcAft>
              <a:buChar char="»"/>
              <a:defRPr sz="2000">
                <a:solidFill>
                  <a:srgbClr val="003399"/>
                </a:solidFill>
                <a:latin typeface="Helvetica" panose="020B0604020202020204" pitchFamily="34" charset="0"/>
              </a:defRPr>
            </a:lvl6pPr>
            <a:lvl7pPr marL="2971800" indent="-228600" eaLnBrk="0" fontAlgn="base" hangingPunct="0">
              <a:spcBef>
                <a:spcPct val="20000"/>
              </a:spcBef>
              <a:spcAft>
                <a:spcPct val="0"/>
              </a:spcAft>
              <a:buChar char="»"/>
              <a:defRPr sz="2000">
                <a:solidFill>
                  <a:srgbClr val="003399"/>
                </a:solidFill>
                <a:latin typeface="Helvetica" panose="020B0604020202020204" pitchFamily="34" charset="0"/>
              </a:defRPr>
            </a:lvl7pPr>
            <a:lvl8pPr marL="3429000" indent="-228600" eaLnBrk="0" fontAlgn="base" hangingPunct="0">
              <a:spcBef>
                <a:spcPct val="20000"/>
              </a:spcBef>
              <a:spcAft>
                <a:spcPct val="0"/>
              </a:spcAft>
              <a:buChar char="»"/>
              <a:defRPr sz="2000">
                <a:solidFill>
                  <a:srgbClr val="003399"/>
                </a:solidFill>
                <a:latin typeface="Helvetica" panose="020B0604020202020204" pitchFamily="34" charset="0"/>
              </a:defRPr>
            </a:lvl8pPr>
            <a:lvl9pPr marL="3886200" indent="-228600" eaLnBrk="0" fontAlgn="base" hangingPunct="0">
              <a:spcBef>
                <a:spcPct val="20000"/>
              </a:spcBef>
              <a:spcAft>
                <a:spcPct val="0"/>
              </a:spcAft>
              <a:buChar char="»"/>
              <a:defRPr sz="2000">
                <a:solidFill>
                  <a:srgbClr val="003399"/>
                </a:solidFill>
                <a:latin typeface="Helvetica" panose="020B0604020202020204" pitchFamily="34" charset="0"/>
              </a:defRPr>
            </a:lvl9pPr>
          </a:lstStyle>
          <a:p>
            <a:pPr>
              <a:buFont typeface="Monotype Sorts" pitchFamily="2" charset="2"/>
              <a:buNone/>
            </a:pPr>
            <a:r>
              <a:rPr lang="en-US" altLang="en-US" sz="2200" dirty="0">
                <a:latin typeface="+mn-lt"/>
              </a:rPr>
              <a:t>Presenter: Faith Phillips</a:t>
            </a:r>
          </a:p>
          <a:p>
            <a:pPr>
              <a:buFont typeface="Monotype Sorts" pitchFamily="2" charset="2"/>
              <a:buNone/>
            </a:pPr>
            <a:r>
              <a:rPr lang="en-US" altLang="en-US" sz="2200" dirty="0">
                <a:latin typeface="+mn-lt"/>
              </a:rPr>
              <a:t>Title: Director, Financial Aid</a:t>
            </a:r>
          </a:p>
          <a:p>
            <a:pPr>
              <a:buFont typeface="Monotype Sorts" pitchFamily="2" charset="2"/>
              <a:buNone/>
            </a:pPr>
            <a:r>
              <a:rPr lang="en-US" altLang="en-US" sz="2200" dirty="0">
                <a:latin typeface="+mn-lt"/>
              </a:rPr>
              <a:t>College: Central Ohio Technical College/ Ohio State Newark</a:t>
            </a:r>
          </a:p>
          <a:p>
            <a:pPr>
              <a:buFont typeface="Monotype Sorts" pitchFamily="2" charset="2"/>
              <a:buNone/>
            </a:pPr>
            <a:r>
              <a:rPr lang="en-US" altLang="en-US" sz="2200" dirty="0">
                <a:latin typeface="+mn-lt"/>
              </a:rPr>
              <a:t>Email: </a:t>
            </a:r>
            <a:r>
              <a:rPr lang="en-US" altLang="en-US" sz="2200" b="1" dirty="0">
                <a:latin typeface="+mn-lt"/>
              </a:rPr>
              <a:t>Phillips.495@osu.edu</a:t>
            </a:r>
          </a:p>
        </p:txBody>
      </p:sp>
      <p:sp>
        <p:nvSpPr>
          <p:cNvPr id="7" name="Rectangle 6"/>
          <p:cNvSpPr/>
          <p:nvPr/>
        </p:nvSpPr>
        <p:spPr>
          <a:xfrm>
            <a:off x="3415592" y="5658121"/>
            <a:ext cx="5123390" cy="461665"/>
          </a:xfrm>
          <a:prstGeom prst="rect">
            <a:avLst/>
          </a:prstGeom>
        </p:spPr>
        <p:txBody>
          <a:bodyPr wrap="none">
            <a:spAutoFit/>
          </a:bodyPr>
          <a:lstStyle/>
          <a:p>
            <a:r>
              <a:rPr lang="en-US" sz="2400" b="1" dirty="0"/>
              <a:t>The webinar will begin at 2:00 pm EDT.</a:t>
            </a:r>
          </a:p>
        </p:txBody>
      </p:sp>
    </p:spTree>
    <p:extLst>
      <p:ext uri="{BB962C8B-B14F-4D97-AF65-F5344CB8AC3E}">
        <p14:creationId xmlns:p14="http://schemas.microsoft.com/office/powerpoint/2010/main" val="179473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dirty="0"/>
              <a:t>What is Cost of Attendance (COA)?</a:t>
            </a:r>
          </a:p>
        </p:txBody>
      </p:sp>
      <p:sp>
        <p:nvSpPr>
          <p:cNvPr id="5" name="Rectangle 4"/>
          <p:cNvSpPr/>
          <p:nvPr/>
        </p:nvSpPr>
        <p:spPr>
          <a:xfrm>
            <a:off x="4755023" y="4529610"/>
            <a:ext cx="648789" cy="643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762643" y="3431913"/>
            <a:ext cx="648789" cy="643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62643" y="5716074"/>
            <a:ext cx="648789" cy="643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56107" y="4462821"/>
            <a:ext cx="648789" cy="643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7602" y="3450436"/>
            <a:ext cx="648789" cy="643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7932" y="2628254"/>
            <a:ext cx="4038600" cy="542502"/>
          </a:xfrm>
          <a:prstGeom prst="rect">
            <a:avLst/>
          </a:prstGeom>
          <a:solidFill>
            <a:srgbClr val="005B99"/>
          </a:solidFill>
          <a:ln>
            <a:solidFill>
              <a:srgbClr val="6B9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Direct Costs</a:t>
            </a:r>
          </a:p>
        </p:txBody>
      </p:sp>
      <p:sp>
        <p:nvSpPr>
          <p:cNvPr id="11" name="Rectangle 10"/>
          <p:cNvSpPr/>
          <p:nvPr/>
        </p:nvSpPr>
        <p:spPr>
          <a:xfrm>
            <a:off x="4506533" y="2628254"/>
            <a:ext cx="4114799" cy="542502"/>
          </a:xfrm>
          <a:prstGeom prst="rect">
            <a:avLst/>
          </a:prstGeom>
          <a:solidFill>
            <a:srgbClr val="005B99"/>
          </a:solidFill>
          <a:ln>
            <a:solidFill>
              <a:srgbClr val="6B9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Indirect Costs</a:t>
            </a:r>
          </a:p>
        </p:txBody>
      </p:sp>
      <p:sp>
        <p:nvSpPr>
          <p:cNvPr id="12" name="Rectangle 11"/>
          <p:cNvSpPr/>
          <p:nvPr/>
        </p:nvSpPr>
        <p:spPr>
          <a:xfrm>
            <a:off x="467933" y="1903039"/>
            <a:ext cx="8153399" cy="722416"/>
          </a:xfrm>
          <a:prstGeom prst="rect">
            <a:avLst/>
          </a:prstGeom>
          <a:solidFill>
            <a:srgbClr val="005B99"/>
          </a:solidFill>
          <a:ln>
            <a:solidFill>
              <a:srgbClr val="6B9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Estimation of expected costs</a:t>
            </a:r>
            <a:endParaRPr lang="en-US" sz="2400" dirty="0"/>
          </a:p>
        </p:txBody>
      </p:sp>
      <p:sp>
        <p:nvSpPr>
          <p:cNvPr id="13" name="TextBox 12"/>
          <p:cNvSpPr txBox="1"/>
          <p:nvPr/>
        </p:nvSpPr>
        <p:spPr>
          <a:xfrm>
            <a:off x="1288716" y="3527051"/>
            <a:ext cx="273132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Tuition and fees</a:t>
            </a:r>
          </a:p>
        </p:txBody>
      </p:sp>
      <p:sp>
        <p:nvSpPr>
          <p:cNvPr id="14" name="TextBox 13"/>
          <p:cNvSpPr txBox="1"/>
          <p:nvPr/>
        </p:nvSpPr>
        <p:spPr>
          <a:xfrm>
            <a:off x="1419343" y="4499164"/>
            <a:ext cx="286649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Room and board</a:t>
            </a:r>
          </a:p>
        </p:txBody>
      </p:sp>
      <p:sp>
        <p:nvSpPr>
          <p:cNvPr id="15" name="TextBox 14"/>
          <p:cNvSpPr txBox="1"/>
          <p:nvPr/>
        </p:nvSpPr>
        <p:spPr>
          <a:xfrm>
            <a:off x="5690632" y="5781138"/>
            <a:ext cx="330411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Books and supplies</a:t>
            </a:r>
          </a:p>
        </p:txBody>
      </p:sp>
      <p:sp>
        <p:nvSpPr>
          <p:cNvPr id="16" name="TextBox 15"/>
          <p:cNvSpPr txBox="1"/>
          <p:nvPr/>
        </p:nvSpPr>
        <p:spPr>
          <a:xfrm>
            <a:off x="5649533" y="3450435"/>
            <a:ext cx="249247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Transportation</a:t>
            </a:r>
          </a:p>
        </p:txBody>
      </p:sp>
      <p:sp>
        <p:nvSpPr>
          <p:cNvPr id="17" name="TextBox 16"/>
          <p:cNvSpPr txBox="1"/>
          <p:nvPr/>
        </p:nvSpPr>
        <p:spPr>
          <a:xfrm>
            <a:off x="5690633" y="4417173"/>
            <a:ext cx="3244799"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Miscellaneous</a:t>
            </a:r>
          </a:p>
          <a:p>
            <a:r>
              <a:rPr lang="en-US" sz="2800" dirty="0">
                <a:latin typeface="Arial" panose="020B0604020202020204" pitchFamily="34" charset="0"/>
                <a:cs typeface="Arial" panose="020B0604020202020204" pitchFamily="34" charset="0"/>
              </a:rPr>
              <a:t>personal expenses</a:t>
            </a:r>
          </a:p>
        </p:txBody>
      </p:sp>
      <p:pic>
        <p:nvPicPr>
          <p:cNvPr id="18" name="Picture 17"/>
          <p:cNvPicPr>
            <a:picLocks noChangeAspect="1"/>
          </p:cNvPicPr>
          <p:nvPr/>
        </p:nvPicPr>
        <p:blipFill>
          <a:blip r:embed="rId3"/>
          <a:stretch>
            <a:fillRect/>
          </a:stretch>
        </p:blipFill>
        <p:spPr>
          <a:xfrm>
            <a:off x="4783870" y="5763397"/>
            <a:ext cx="548640" cy="54864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32" y="3410839"/>
            <a:ext cx="685800" cy="68580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601" y="4417874"/>
            <a:ext cx="685800" cy="68580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3453" y="3399834"/>
            <a:ext cx="685800" cy="68580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6516" y="4487462"/>
            <a:ext cx="685800" cy="685800"/>
          </a:xfrm>
          <a:prstGeom prst="rect">
            <a:avLst/>
          </a:prstGeom>
        </p:spPr>
      </p:pic>
    </p:spTree>
    <p:extLst>
      <p:ext uri="{BB962C8B-B14F-4D97-AF65-F5344CB8AC3E}">
        <p14:creationId xmlns:p14="http://schemas.microsoft.com/office/powerpoint/2010/main" val="203334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Multiple Ways to Complete FAFSA</a:t>
            </a:r>
            <a:br>
              <a:rPr lang="en-US" altLang="en-US" sz="3200" dirty="0">
                <a:latin typeface="Helvetica" panose="020B0604020202020204" pitchFamily="34" charset="0"/>
              </a:rPr>
            </a:br>
            <a:endParaRPr lang="en-US" dirty="0"/>
          </a:p>
        </p:txBody>
      </p:sp>
      <p:grpSp>
        <p:nvGrpSpPr>
          <p:cNvPr id="5" name="Group 4"/>
          <p:cNvGrpSpPr/>
          <p:nvPr/>
        </p:nvGrpSpPr>
        <p:grpSpPr>
          <a:xfrm>
            <a:off x="4063893" y="2340679"/>
            <a:ext cx="3268147" cy="2994221"/>
            <a:chOff x="4042271" y="807324"/>
            <a:chExt cx="3268147" cy="2994221"/>
          </a:xfrm>
        </p:grpSpPr>
        <p:sp>
          <p:nvSpPr>
            <p:cNvPr id="6" name="Oval 5"/>
            <p:cNvSpPr/>
            <p:nvPr/>
          </p:nvSpPr>
          <p:spPr>
            <a:xfrm>
              <a:off x="4042271" y="807324"/>
              <a:ext cx="3268147" cy="2994221"/>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p:cNvSpPr txBox="1"/>
            <p:nvPr/>
          </p:nvSpPr>
          <p:spPr>
            <a:xfrm>
              <a:off x="4520880" y="1245818"/>
              <a:ext cx="2310929" cy="211723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a:t>FAFSA</a:t>
              </a:r>
            </a:p>
          </p:txBody>
        </p:sp>
      </p:grpSp>
      <p:grpSp>
        <p:nvGrpSpPr>
          <p:cNvPr id="8" name="Group 7"/>
          <p:cNvGrpSpPr/>
          <p:nvPr/>
        </p:nvGrpSpPr>
        <p:grpSpPr>
          <a:xfrm>
            <a:off x="6900432" y="2712082"/>
            <a:ext cx="1341826" cy="67091"/>
            <a:chOff x="7191823" y="1585875"/>
            <a:chExt cx="1341826" cy="67091"/>
          </a:xfrm>
        </p:grpSpPr>
        <p:sp>
          <p:nvSpPr>
            <p:cNvPr id="9" name="Straight Connector 3"/>
            <p:cNvSpPr/>
            <p:nvPr/>
          </p:nvSpPr>
          <p:spPr>
            <a:xfrm rot="20556228">
              <a:off x="7191823" y="1608913"/>
              <a:ext cx="1341826" cy="21016"/>
            </a:xfrm>
            <a:custGeom>
              <a:avLst/>
              <a:gdLst/>
              <a:ahLst/>
              <a:cxnLst/>
              <a:rect l="0" t="0" r="0" b="0"/>
              <a:pathLst>
                <a:path>
                  <a:moveTo>
                    <a:pt x="0" y="10508"/>
                  </a:moveTo>
                  <a:lnTo>
                    <a:pt x="1341826" y="10508"/>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4"/>
            <p:cNvSpPr txBox="1"/>
            <p:nvPr/>
          </p:nvSpPr>
          <p:spPr>
            <a:xfrm rot="20556228">
              <a:off x="7829191" y="1585875"/>
              <a:ext cx="67091" cy="670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grpSp>
      <p:grpSp>
        <p:nvGrpSpPr>
          <p:cNvPr id="14" name="Group 13"/>
          <p:cNvGrpSpPr/>
          <p:nvPr/>
        </p:nvGrpSpPr>
        <p:grpSpPr>
          <a:xfrm>
            <a:off x="6787942" y="5059137"/>
            <a:ext cx="1130303" cy="56515"/>
            <a:chOff x="7192055" y="2942312"/>
            <a:chExt cx="1130303" cy="56515"/>
          </a:xfrm>
        </p:grpSpPr>
        <p:sp>
          <p:nvSpPr>
            <p:cNvPr id="15" name="Straight Connector 3"/>
            <p:cNvSpPr/>
            <p:nvPr/>
          </p:nvSpPr>
          <p:spPr>
            <a:xfrm rot="1065069">
              <a:off x="7192055" y="2960062"/>
              <a:ext cx="1130303" cy="21016"/>
            </a:xfrm>
            <a:custGeom>
              <a:avLst/>
              <a:gdLst/>
              <a:ahLst/>
              <a:cxnLst/>
              <a:rect l="0" t="0" r="0" b="0"/>
              <a:pathLst>
                <a:path>
                  <a:moveTo>
                    <a:pt x="0" y="10508"/>
                  </a:moveTo>
                  <a:lnTo>
                    <a:pt x="1130303" y="10508"/>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4"/>
            <p:cNvSpPr txBox="1"/>
            <p:nvPr/>
          </p:nvSpPr>
          <p:spPr>
            <a:xfrm rot="1065069">
              <a:off x="7728950" y="2942312"/>
              <a:ext cx="56515" cy="565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grpSp>
      <p:grpSp>
        <p:nvGrpSpPr>
          <p:cNvPr id="17" name="Group 16"/>
          <p:cNvGrpSpPr/>
          <p:nvPr/>
        </p:nvGrpSpPr>
        <p:grpSpPr>
          <a:xfrm>
            <a:off x="3105879" y="2754286"/>
            <a:ext cx="1335270" cy="66763"/>
            <a:chOff x="2824487" y="1589728"/>
            <a:chExt cx="1335270" cy="66763"/>
          </a:xfrm>
        </p:grpSpPr>
        <p:sp>
          <p:nvSpPr>
            <p:cNvPr id="18" name="Straight Connector 3"/>
            <p:cNvSpPr/>
            <p:nvPr/>
          </p:nvSpPr>
          <p:spPr>
            <a:xfrm rot="11839457">
              <a:off x="2824487" y="1612601"/>
              <a:ext cx="1335270" cy="21016"/>
            </a:xfrm>
            <a:custGeom>
              <a:avLst/>
              <a:gdLst/>
              <a:ahLst/>
              <a:cxnLst/>
              <a:rect l="0" t="0" r="0" b="0"/>
              <a:pathLst>
                <a:path>
                  <a:moveTo>
                    <a:pt x="0" y="10508"/>
                  </a:moveTo>
                  <a:lnTo>
                    <a:pt x="1335270" y="10508"/>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4"/>
            <p:cNvSpPr txBox="1"/>
            <p:nvPr/>
          </p:nvSpPr>
          <p:spPr>
            <a:xfrm rot="22639457">
              <a:off x="3458740" y="1589728"/>
              <a:ext cx="66763" cy="667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grpSp>
      <p:grpSp>
        <p:nvGrpSpPr>
          <p:cNvPr id="20" name="Group 19"/>
          <p:cNvGrpSpPr/>
          <p:nvPr/>
        </p:nvGrpSpPr>
        <p:grpSpPr>
          <a:xfrm>
            <a:off x="3501391" y="5020601"/>
            <a:ext cx="1250635" cy="62531"/>
            <a:chOff x="2905549" y="2937219"/>
            <a:chExt cx="1250635" cy="62531"/>
          </a:xfrm>
        </p:grpSpPr>
        <p:sp>
          <p:nvSpPr>
            <p:cNvPr id="21" name="Straight Connector 3"/>
            <p:cNvSpPr/>
            <p:nvPr/>
          </p:nvSpPr>
          <p:spPr>
            <a:xfrm rot="9768126">
              <a:off x="2905549" y="2957977"/>
              <a:ext cx="1250635" cy="21016"/>
            </a:xfrm>
            <a:custGeom>
              <a:avLst/>
              <a:gdLst/>
              <a:ahLst/>
              <a:cxnLst/>
              <a:rect l="0" t="0" r="0" b="0"/>
              <a:pathLst>
                <a:path>
                  <a:moveTo>
                    <a:pt x="0" y="10508"/>
                  </a:moveTo>
                  <a:lnTo>
                    <a:pt x="1250635" y="10508"/>
                  </a:lnTo>
                </a:path>
              </a:pathLst>
            </a:custGeom>
            <a:noFill/>
            <a:ln w="28575">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4"/>
            <p:cNvSpPr txBox="1"/>
            <p:nvPr/>
          </p:nvSpPr>
          <p:spPr>
            <a:xfrm rot="20568126">
              <a:off x="3499601" y="2937219"/>
              <a:ext cx="62531" cy="625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grpSp>
      <p:grpSp>
        <p:nvGrpSpPr>
          <p:cNvPr id="23" name="Group 22"/>
          <p:cNvGrpSpPr/>
          <p:nvPr/>
        </p:nvGrpSpPr>
        <p:grpSpPr>
          <a:xfrm>
            <a:off x="7991745" y="1384678"/>
            <a:ext cx="2959044" cy="1912002"/>
            <a:chOff x="8354718" y="45731"/>
            <a:chExt cx="2959044" cy="1912002"/>
          </a:xfrm>
          <a:solidFill>
            <a:schemeClr val="accent1"/>
          </a:solidFill>
        </p:grpSpPr>
        <p:sp>
          <p:nvSpPr>
            <p:cNvPr id="24" name="Oval 23"/>
            <p:cNvSpPr/>
            <p:nvPr/>
          </p:nvSpPr>
          <p:spPr>
            <a:xfrm>
              <a:off x="8354718" y="45731"/>
              <a:ext cx="2959044" cy="191200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Oval 4"/>
            <p:cNvSpPr txBox="1"/>
            <p:nvPr/>
          </p:nvSpPr>
          <p:spPr>
            <a:xfrm>
              <a:off x="8788060" y="325737"/>
              <a:ext cx="2092360" cy="1351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Paper</a:t>
              </a:r>
            </a:p>
          </p:txBody>
        </p:sp>
      </p:grpSp>
      <p:grpSp>
        <p:nvGrpSpPr>
          <p:cNvPr id="26" name="Group 25"/>
          <p:cNvGrpSpPr/>
          <p:nvPr/>
        </p:nvGrpSpPr>
        <p:grpSpPr>
          <a:xfrm>
            <a:off x="7609006" y="4160479"/>
            <a:ext cx="3068828" cy="2348842"/>
            <a:chOff x="8176622" y="2421618"/>
            <a:chExt cx="3068828" cy="2348842"/>
          </a:xfrm>
          <a:solidFill>
            <a:schemeClr val="accent1"/>
          </a:solidFill>
        </p:grpSpPr>
        <p:sp>
          <p:nvSpPr>
            <p:cNvPr id="27" name="Oval 26"/>
            <p:cNvSpPr/>
            <p:nvPr/>
          </p:nvSpPr>
          <p:spPr>
            <a:xfrm>
              <a:off x="8176622" y="2421618"/>
              <a:ext cx="3068828" cy="234884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Oval 4"/>
            <p:cNvSpPr txBox="1"/>
            <p:nvPr/>
          </p:nvSpPr>
          <p:spPr>
            <a:xfrm>
              <a:off x="8626041" y="2765598"/>
              <a:ext cx="2169990" cy="16608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FOTW</a:t>
              </a:r>
            </a:p>
            <a:p>
              <a:pPr lvl="0" algn="ctr" defTabSz="1422400">
                <a:lnSpc>
                  <a:spcPct val="90000"/>
                </a:lnSpc>
                <a:spcBef>
                  <a:spcPct val="0"/>
                </a:spcBef>
                <a:spcAft>
                  <a:spcPct val="35000"/>
                </a:spcAft>
              </a:pPr>
              <a:r>
                <a:rPr lang="en-US" sz="3200" kern="1200" dirty="0"/>
                <a:t>(Mobile)*</a:t>
              </a:r>
            </a:p>
          </p:txBody>
        </p:sp>
      </p:grpSp>
      <p:grpSp>
        <p:nvGrpSpPr>
          <p:cNvPr id="29" name="Group 28"/>
          <p:cNvGrpSpPr/>
          <p:nvPr/>
        </p:nvGrpSpPr>
        <p:grpSpPr>
          <a:xfrm>
            <a:off x="829727" y="4201401"/>
            <a:ext cx="3036901" cy="2415141"/>
            <a:chOff x="0" y="2383781"/>
            <a:chExt cx="3036901" cy="2415141"/>
          </a:xfrm>
          <a:solidFill>
            <a:schemeClr val="accent1"/>
          </a:solidFill>
        </p:grpSpPr>
        <p:sp>
          <p:nvSpPr>
            <p:cNvPr id="30" name="Oval 29"/>
            <p:cNvSpPr/>
            <p:nvPr/>
          </p:nvSpPr>
          <p:spPr>
            <a:xfrm>
              <a:off x="0" y="2383781"/>
              <a:ext cx="3036901" cy="2415141"/>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4"/>
            <p:cNvSpPr txBox="1"/>
            <p:nvPr/>
          </p:nvSpPr>
          <p:spPr>
            <a:xfrm>
              <a:off x="444744" y="2737470"/>
              <a:ext cx="2147413" cy="1707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My Student Aid App*</a:t>
              </a:r>
            </a:p>
          </p:txBody>
        </p:sp>
      </p:grpSp>
      <p:grpSp>
        <p:nvGrpSpPr>
          <p:cNvPr id="32" name="Group 31"/>
          <p:cNvGrpSpPr/>
          <p:nvPr/>
        </p:nvGrpSpPr>
        <p:grpSpPr>
          <a:xfrm>
            <a:off x="847189" y="1432889"/>
            <a:ext cx="3000033" cy="1968737"/>
            <a:chOff x="-3748794" y="-994399"/>
            <a:chExt cx="3000033" cy="1968737"/>
          </a:xfrm>
          <a:solidFill>
            <a:schemeClr val="accent1"/>
          </a:solidFill>
        </p:grpSpPr>
        <p:sp>
          <p:nvSpPr>
            <p:cNvPr id="33" name="Oval 32"/>
            <p:cNvSpPr/>
            <p:nvPr/>
          </p:nvSpPr>
          <p:spPr>
            <a:xfrm>
              <a:off x="-3748794" y="-994399"/>
              <a:ext cx="3000033" cy="1968737"/>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Oval 4"/>
            <p:cNvSpPr txBox="1"/>
            <p:nvPr/>
          </p:nvSpPr>
          <p:spPr>
            <a:xfrm>
              <a:off x="-3391124" y="-593710"/>
              <a:ext cx="2263877" cy="11634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FOTW (Desktop)*</a:t>
              </a:r>
            </a:p>
          </p:txBody>
        </p:sp>
      </p:grpSp>
      <p:sp>
        <p:nvSpPr>
          <p:cNvPr id="35" name="TextBox 34">
            <a:extLst>
              <a:ext uri="{FF2B5EF4-FFF2-40B4-BE49-F238E27FC236}">
                <a16:creationId xmlns:a16="http://schemas.microsoft.com/office/drawing/2014/main" id="{15381BE3-D3DB-4FC9-88CF-F42F83AF3499}"/>
              </a:ext>
            </a:extLst>
          </p:cNvPr>
          <p:cNvSpPr txBox="1"/>
          <p:nvPr/>
        </p:nvSpPr>
        <p:spPr>
          <a:xfrm>
            <a:off x="3815321" y="6031767"/>
            <a:ext cx="4339359" cy="584775"/>
          </a:xfrm>
          <a:prstGeom prst="rect">
            <a:avLst/>
          </a:prstGeom>
          <a:noFill/>
        </p:spPr>
        <p:txBody>
          <a:bodyPr wrap="square" rtlCol="0">
            <a:spAutoFit/>
          </a:bodyPr>
          <a:lstStyle/>
          <a:p>
            <a:r>
              <a:rPr lang="en-US" sz="3200" dirty="0">
                <a:solidFill>
                  <a:schemeClr val="tx2"/>
                </a:solidFill>
              </a:rPr>
              <a:t>*IRS DRT Can Be Used</a:t>
            </a:r>
          </a:p>
        </p:txBody>
      </p:sp>
      <p:sp>
        <p:nvSpPr>
          <p:cNvPr id="36" name="Text Box 12">
            <a:hlinkClick r:id="rId3"/>
          </p:cNvPr>
          <p:cNvSpPr txBox="1">
            <a:spLocks noChangeArrowheads="1"/>
          </p:cNvSpPr>
          <p:nvPr/>
        </p:nvSpPr>
        <p:spPr bwMode="auto">
          <a:xfrm>
            <a:off x="4053203" y="1524157"/>
            <a:ext cx="3505200" cy="553998"/>
          </a:xfrm>
          <a:prstGeom prst="rect">
            <a:avLst/>
          </a:prstGeom>
          <a:solidFill>
            <a:schemeClr val="accent1"/>
          </a:solidFill>
          <a:ln w="9525">
            <a:solidFill>
              <a:schemeClr val="bg1"/>
            </a:solidFill>
            <a:miter lim="800000"/>
            <a:headEnd/>
            <a:tailEnd/>
          </a:ln>
        </p:spPr>
        <p:txBody>
          <a:bodyPr>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pPr>
            <a:r>
              <a:rPr lang="en-US" altLang="en-US" sz="3000" b="1" dirty="0">
                <a:solidFill>
                  <a:schemeClr val="bg1"/>
                </a:solidFill>
                <a:latin typeface="+mj-lt"/>
              </a:rPr>
              <a:t>www.FAFSA.gov</a:t>
            </a:r>
            <a:endParaRPr lang="en-US" altLang="en-US" sz="3000" dirty="0">
              <a:solidFill>
                <a:schemeClr val="bg1"/>
              </a:solidFill>
              <a:latin typeface="+mj-lt"/>
            </a:endParaRPr>
          </a:p>
        </p:txBody>
      </p:sp>
    </p:spTree>
    <p:extLst>
      <p:ext uri="{BB962C8B-B14F-4D97-AF65-F5344CB8AC3E}">
        <p14:creationId xmlns:p14="http://schemas.microsoft.com/office/powerpoint/2010/main" val="178813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339" y="2201105"/>
            <a:ext cx="2116769" cy="3046988"/>
          </a:xfrm>
          <a:prstGeom prst="rect">
            <a:avLst/>
          </a:prstGeom>
          <a:noFill/>
        </p:spPr>
        <p:txBody>
          <a:bodyPr wrap="square" rtlCol="0">
            <a:spAutoFit/>
          </a:bodyPr>
          <a:lstStyle/>
          <a:p>
            <a:pPr algn="ctr" defTabSz="609585"/>
            <a:r>
              <a:rPr lang="en-US" sz="2400" dirty="0">
                <a:solidFill>
                  <a:schemeClr val="tx2"/>
                </a:solidFill>
                <a:latin typeface="Arial" panose="020B0604020202020204" pitchFamily="34" charset="0"/>
                <a:cs typeface="Arial" panose="020B0604020202020204" pitchFamily="34" charset="0"/>
              </a:rPr>
              <a:t>MyStudentAid provides mobile ability to begin, complete, save and submit the FAFSA!</a:t>
            </a:r>
          </a:p>
        </p:txBody>
      </p:sp>
      <p:grpSp>
        <p:nvGrpSpPr>
          <p:cNvPr id="5" name="Group 4"/>
          <p:cNvGrpSpPr/>
          <p:nvPr/>
        </p:nvGrpSpPr>
        <p:grpSpPr>
          <a:xfrm>
            <a:off x="2073384" y="170832"/>
            <a:ext cx="4389120" cy="6892925"/>
            <a:chOff x="575966" y="-95250"/>
            <a:chExt cx="3291840" cy="5169694"/>
          </a:xfrm>
        </p:grpSpPr>
        <p:pic>
          <p:nvPicPr>
            <p:cNvPr id="6" name="Picture 5"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75966" y="-95250"/>
              <a:ext cx="3291840" cy="5169694"/>
            </a:xfrm>
            <a:prstGeom prst="rect">
              <a:avLst/>
            </a:prstGeom>
          </p:spPr>
        </p:pic>
        <p:pic>
          <p:nvPicPr>
            <p:cNvPr id="7" name="Picture 2" descr="C:\Users\Kaegy.Pabulos\Documents\attachments\IMG_203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088" y="726018"/>
              <a:ext cx="1981200" cy="35221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683291" y="167481"/>
            <a:ext cx="4389120" cy="6892925"/>
            <a:chOff x="1008995" y="-95250"/>
            <a:chExt cx="3291840" cy="5169694"/>
          </a:xfrm>
        </p:grpSpPr>
        <p:pic>
          <p:nvPicPr>
            <p:cNvPr id="9" name="Picture 8" descr="iPhone6_mockup_front_whit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08995" y="-95250"/>
              <a:ext cx="3291840" cy="5169694"/>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5118" y="726018"/>
              <a:ext cx="1981199" cy="35221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579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035" y="434243"/>
            <a:ext cx="11029616" cy="1013800"/>
          </a:xfrm>
        </p:spPr>
        <p:txBody>
          <a:bodyPr/>
          <a:lstStyle/>
          <a:p>
            <a:r>
              <a:rPr lang="en-US" dirty="0"/>
              <a:t>FAFSA ON THE WEB (FOTW)</a:t>
            </a:r>
          </a:p>
        </p:txBody>
      </p:sp>
      <p:sp>
        <p:nvSpPr>
          <p:cNvPr id="5" name="TextBox 4"/>
          <p:cNvSpPr txBox="1"/>
          <p:nvPr/>
        </p:nvSpPr>
        <p:spPr>
          <a:xfrm>
            <a:off x="426195" y="1921768"/>
            <a:ext cx="9477487" cy="4462760"/>
          </a:xfrm>
          <a:prstGeom prst="rect">
            <a:avLst/>
          </a:prstGeom>
          <a:noFill/>
        </p:spPr>
        <p:txBody>
          <a:bodyPr wrap="square" rtlCol="0">
            <a:spAutoFit/>
          </a:bodyPr>
          <a:lstStyle/>
          <a:p>
            <a:pPr marL="457200" indent="-457200">
              <a:spcBef>
                <a:spcPct val="50000"/>
              </a:spcBef>
              <a:buFont typeface="Arial" panose="020B0604020202020204" pitchFamily="34" charset="0"/>
              <a:buChar char="•"/>
              <a:defRPr/>
            </a:pPr>
            <a:r>
              <a:rPr lang="en-US" sz="2800" dirty="0"/>
              <a:t>Built-in edits to prevent costly errors</a:t>
            </a:r>
          </a:p>
          <a:p>
            <a:pPr marL="457200" indent="-457200">
              <a:spcBef>
                <a:spcPct val="50000"/>
              </a:spcBef>
              <a:buFont typeface="Arial" panose="020B0604020202020204" pitchFamily="34" charset="0"/>
              <a:buChar char="•"/>
              <a:defRPr/>
            </a:pPr>
            <a:r>
              <a:rPr lang="en-US" sz="2800" dirty="0"/>
              <a:t>Skip logic allows student and/or parent to skip unnecessary questions</a:t>
            </a:r>
          </a:p>
          <a:p>
            <a:pPr marL="457200" indent="-457200">
              <a:spcBef>
                <a:spcPct val="50000"/>
              </a:spcBef>
              <a:buFont typeface="Arial" panose="020B0604020202020204" pitchFamily="34" charset="0"/>
              <a:buChar char="•"/>
              <a:defRPr/>
            </a:pPr>
            <a:r>
              <a:rPr lang="en-US" sz="2800" dirty="0"/>
              <a:t> Option for IRS Data Retrieval Tool</a:t>
            </a:r>
          </a:p>
          <a:p>
            <a:pPr marL="457200" indent="-457200">
              <a:spcBef>
                <a:spcPct val="50000"/>
              </a:spcBef>
              <a:buFont typeface="Arial" panose="020B0604020202020204" pitchFamily="34" charset="0"/>
              <a:buChar char="•"/>
              <a:defRPr/>
            </a:pPr>
            <a:r>
              <a:rPr lang="en-US" sz="2800" dirty="0"/>
              <a:t> More timely submission</a:t>
            </a:r>
          </a:p>
          <a:p>
            <a:pPr marL="457200" indent="-457200">
              <a:spcBef>
                <a:spcPct val="50000"/>
              </a:spcBef>
              <a:buFont typeface="Arial" panose="020B0604020202020204" pitchFamily="34" charset="0"/>
              <a:buChar char="•"/>
              <a:defRPr/>
            </a:pPr>
            <a:r>
              <a:rPr lang="en-US" sz="2800" dirty="0"/>
              <a:t> More detailed instructions and “help”</a:t>
            </a:r>
          </a:p>
          <a:p>
            <a:pPr marL="457200" indent="-457200">
              <a:spcBef>
                <a:spcPct val="50000"/>
              </a:spcBef>
              <a:buFont typeface="Arial" panose="020B0604020202020204" pitchFamily="34" charset="0"/>
              <a:buChar char="•"/>
              <a:defRPr/>
            </a:pPr>
            <a:r>
              <a:rPr lang="en-US" sz="2800" dirty="0"/>
              <a:t> Simplified Process for future years</a:t>
            </a:r>
          </a:p>
          <a:p>
            <a:endParaRPr lang="en-US" dirty="0"/>
          </a:p>
        </p:txBody>
      </p:sp>
    </p:spTree>
    <p:extLst>
      <p:ext uri="{BB962C8B-B14F-4D97-AF65-F5344CB8AC3E}">
        <p14:creationId xmlns:p14="http://schemas.microsoft.com/office/powerpoint/2010/main" val="171084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657" y="618739"/>
            <a:ext cx="11029616" cy="1013800"/>
          </a:xfrm>
        </p:spPr>
        <p:txBody>
          <a:bodyPr>
            <a:normAutofit/>
          </a:bodyPr>
          <a:lstStyle/>
          <a:p>
            <a:pPr algn="ctr"/>
            <a:r>
              <a:rPr lang="en-US" altLang="en-US" sz="4800" dirty="0"/>
              <a:t>First Step - Request an FSA ID</a:t>
            </a:r>
          </a:p>
        </p:txBody>
      </p:sp>
      <p:sp>
        <p:nvSpPr>
          <p:cNvPr id="3" name="Content Placeholder 2"/>
          <p:cNvSpPr>
            <a:spLocks noGrp="1"/>
          </p:cNvSpPr>
          <p:nvPr>
            <p:ph idx="1"/>
          </p:nvPr>
        </p:nvSpPr>
        <p:spPr>
          <a:xfrm>
            <a:off x="383169" y="2406527"/>
            <a:ext cx="8950363" cy="4550485"/>
          </a:xfrm>
        </p:spPr>
        <p:txBody>
          <a:bodyPr>
            <a:normAutofit/>
          </a:bodyPr>
          <a:lstStyle/>
          <a:p>
            <a:pPr marL="0" indent="0">
              <a:buNone/>
              <a:defRPr/>
            </a:pPr>
            <a:r>
              <a:rPr lang="en-US" sz="2000" dirty="0"/>
              <a:t>Process to obtain has 3 main steps</a:t>
            </a:r>
          </a:p>
          <a:p>
            <a:pPr marL="0" indent="0">
              <a:buNone/>
              <a:defRPr/>
            </a:pPr>
            <a:r>
              <a:rPr lang="en-US" sz="2000" dirty="0"/>
              <a:t>Student and parent will </a:t>
            </a:r>
            <a:r>
              <a:rPr lang="en-US" sz="2000" b="1" dirty="0"/>
              <a:t>each</a:t>
            </a:r>
            <a:r>
              <a:rPr lang="en-US" sz="2000" dirty="0"/>
              <a:t> need individual FSA IDs</a:t>
            </a:r>
          </a:p>
          <a:p>
            <a:pPr>
              <a:defRPr/>
            </a:pPr>
            <a:r>
              <a:rPr lang="en-US" sz="2000" dirty="0"/>
              <a:t>Step 1: Enter Log-in Information</a:t>
            </a:r>
          </a:p>
          <a:p>
            <a:pPr>
              <a:defRPr/>
            </a:pPr>
            <a:r>
              <a:rPr lang="en-US" sz="2000" dirty="0"/>
              <a:t>Step 2: Enter Personal Information</a:t>
            </a:r>
          </a:p>
          <a:p>
            <a:pPr>
              <a:defRPr/>
            </a:pPr>
            <a:r>
              <a:rPr lang="en-US" sz="2000" dirty="0"/>
              <a:t>Step 3: Enter Mailing Address, Email, Phone and </a:t>
            </a:r>
            <a:br>
              <a:rPr lang="en-US" sz="2000" dirty="0"/>
            </a:br>
            <a:r>
              <a:rPr lang="en-US" sz="2000" dirty="0"/>
              <a:t>language preference, Challenge Questions</a:t>
            </a:r>
          </a:p>
          <a:p>
            <a:pPr>
              <a:defRPr/>
            </a:pPr>
            <a:r>
              <a:rPr lang="en-US" sz="2000" dirty="0"/>
              <a:t>Don’t forget to Submit!</a:t>
            </a:r>
          </a:p>
          <a:p>
            <a:pPr marL="0" indent="0">
              <a:buNone/>
              <a:defRPr/>
            </a:pPr>
            <a:endParaRPr lang="en-US" sz="2800" dirty="0"/>
          </a:p>
          <a:p>
            <a:pPr>
              <a:defRPr/>
            </a:pPr>
            <a:endParaRPr lang="en-US" dirty="0"/>
          </a:p>
        </p:txBody>
      </p:sp>
      <p:pic>
        <p:nvPicPr>
          <p:cNvPr id="2" name="Picture 1"/>
          <p:cNvPicPr>
            <a:picLocks noChangeAspect="1"/>
          </p:cNvPicPr>
          <p:nvPr/>
        </p:nvPicPr>
        <p:blipFill>
          <a:blip r:embed="rId3"/>
          <a:stretch>
            <a:fillRect/>
          </a:stretch>
        </p:blipFill>
        <p:spPr>
          <a:xfrm>
            <a:off x="6463743" y="3668631"/>
            <a:ext cx="5241317" cy="2565195"/>
          </a:xfrm>
          <a:prstGeom prst="rect">
            <a:avLst/>
          </a:prstGeom>
        </p:spPr>
      </p:pic>
      <p:sp>
        <p:nvSpPr>
          <p:cNvPr id="6" name="Rectangle 5"/>
          <p:cNvSpPr/>
          <p:nvPr/>
        </p:nvSpPr>
        <p:spPr>
          <a:xfrm>
            <a:off x="7746192" y="2611234"/>
            <a:ext cx="3558588" cy="523220"/>
          </a:xfrm>
          <a:prstGeom prst="rect">
            <a:avLst/>
          </a:prstGeom>
        </p:spPr>
        <p:txBody>
          <a:bodyPr wrap="square">
            <a:spAutoFit/>
          </a:bodyPr>
          <a:lstStyle/>
          <a:p>
            <a:r>
              <a:rPr lang="en-US" sz="2800" dirty="0">
                <a:hlinkClick r:id="rId4"/>
              </a:rPr>
              <a:t>https://fsaid.ed.gov</a:t>
            </a:r>
            <a:r>
              <a:rPr lang="en-US" sz="2800" dirty="0"/>
              <a:t> </a:t>
            </a:r>
          </a:p>
        </p:txBody>
      </p:sp>
    </p:spTree>
    <p:extLst>
      <p:ext uri="{BB962C8B-B14F-4D97-AF65-F5344CB8AC3E}">
        <p14:creationId xmlns:p14="http://schemas.microsoft.com/office/powerpoint/2010/main" val="382088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5445" y="551358"/>
            <a:ext cx="8805862" cy="1320800"/>
          </a:xfrm>
        </p:spPr>
        <p:txBody>
          <a:bodyPr>
            <a:normAutofit fontScale="90000"/>
          </a:bodyPr>
          <a:lstStyle/>
          <a:p>
            <a:pPr>
              <a:defRPr/>
            </a:pPr>
            <a:r>
              <a:rPr lang="en-US" altLang="en-US" sz="4400" dirty="0"/>
              <a:t>Parents and students Must create their own FSA ID </a:t>
            </a:r>
            <a:r>
              <a:rPr lang="en-US" altLang="en-US" sz="4400" dirty="0">
                <a:sym typeface="Wingdings" panose="05000000000000000000" pitchFamily="2" charset="2"/>
              </a:rPr>
              <a:t></a:t>
            </a:r>
            <a:endParaRPr lang="en-US" altLang="en-US" sz="4400" dirty="0"/>
          </a:p>
        </p:txBody>
      </p:sp>
      <p:sp>
        <p:nvSpPr>
          <p:cNvPr id="19459" name="Content Placeholder 2"/>
          <p:cNvSpPr>
            <a:spLocks noGrp="1"/>
          </p:cNvSpPr>
          <p:nvPr>
            <p:ph idx="1"/>
          </p:nvPr>
        </p:nvSpPr>
        <p:spPr>
          <a:xfrm>
            <a:off x="625445" y="2231054"/>
            <a:ext cx="11076698" cy="4483100"/>
          </a:xfrm>
        </p:spPr>
        <p:txBody>
          <a:bodyPr>
            <a:normAutofit lnSpcReduction="10000"/>
          </a:bodyPr>
          <a:lstStyle/>
          <a:p>
            <a:r>
              <a:rPr lang="en-US" altLang="en-US" dirty="0"/>
              <a:t>Parent and student </a:t>
            </a:r>
            <a:r>
              <a:rPr lang="en-US" altLang="en-US" b="1" u="sng" dirty="0"/>
              <a:t>MAY NOT use the same email address</a:t>
            </a:r>
          </a:p>
          <a:p>
            <a:pPr lvl="1"/>
            <a:r>
              <a:rPr lang="en-US" altLang="en-US" dirty="0"/>
              <a:t>Do not use High School email accounts</a:t>
            </a:r>
          </a:p>
          <a:p>
            <a:r>
              <a:rPr lang="en-US" altLang="en-US" dirty="0"/>
              <a:t>Parent only needs one FSA ID for multiple children</a:t>
            </a:r>
          </a:p>
          <a:p>
            <a:r>
              <a:rPr lang="en-US" altLang="en-US" dirty="0"/>
              <a:t>Each student must have their own FSA ID and FAFSA</a:t>
            </a:r>
          </a:p>
          <a:p>
            <a:r>
              <a:rPr lang="en-US" altLang="en-US" dirty="0"/>
              <a:t>Used for FAFSA completion and allows access to certain U.S. Department of Education websites</a:t>
            </a:r>
          </a:p>
          <a:p>
            <a:r>
              <a:rPr lang="en-US" altLang="en-US" dirty="0"/>
              <a:t>Only the owner should create the FSA ID</a:t>
            </a:r>
          </a:p>
          <a:p>
            <a:r>
              <a:rPr lang="en-US" altLang="en-US" dirty="0"/>
              <a:t>When possible verity email and mobile phone # using secure code provided</a:t>
            </a:r>
          </a:p>
        </p:txBody>
      </p:sp>
    </p:spTree>
    <p:extLst>
      <p:ext uri="{BB962C8B-B14F-4D97-AF65-F5344CB8AC3E}">
        <p14:creationId xmlns:p14="http://schemas.microsoft.com/office/powerpoint/2010/main" val="270582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hlinkClick r:id="rId3"/>
          </p:cNvPr>
          <p:cNvSpPr txBox="1">
            <a:spLocks noChangeArrowheads="1"/>
          </p:cNvSpPr>
          <p:nvPr/>
        </p:nvSpPr>
        <p:spPr bwMode="auto">
          <a:xfrm>
            <a:off x="4163097" y="6197917"/>
            <a:ext cx="3505200" cy="553998"/>
          </a:xfrm>
          <a:prstGeom prst="rect">
            <a:avLst/>
          </a:prstGeom>
          <a:solidFill>
            <a:schemeClr val="accent1"/>
          </a:solidFill>
          <a:ln w="9525">
            <a:solidFill>
              <a:schemeClr val="bg1"/>
            </a:solidFill>
            <a:miter lim="800000"/>
            <a:headEnd/>
            <a:tailEnd/>
          </a:ln>
        </p:spPr>
        <p:txBody>
          <a:bodyPr>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pPr>
            <a:r>
              <a:rPr lang="en-US" altLang="en-US" sz="3000" b="1" dirty="0">
                <a:solidFill>
                  <a:schemeClr val="bg1"/>
                </a:solidFill>
                <a:latin typeface="+mj-lt"/>
              </a:rPr>
              <a:t>www.FAFSA.gov</a:t>
            </a:r>
            <a:endParaRPr lang="en-US" altLang="en-US" sz="3000" dirty="0">
              <a:solidFill>
                <a:schemeClr val="bg1"/>
              </a:solidFill>
              <a:latin typeface="+mj-lt"/>
            </a:endParaRPr>
          </a:p>
        </p:txBody>
      </p:sp>
      <p:pic>
        <p:nvPicPr>
          <p:cNvPr id="2" name="Picture 1"/>
          <p:cNvPicPr>
            <a:picLocks noChangeAspect="1"/>
          </p:cNvPicPr>
          <p:nvPr/>
        </p:nvPicPr>
        <p:blipFill>
          <a:blip r:embed="rId4"/>
          <a:stretch>
            <a:fillRect/>
          </a:stretch>
        </p:blipFill>
        <p:spPr>
          <a:xfrm>
            <a:off x="1776383" y="1842496"/>
            <a:ext cx="8827642" cy="4169869"/>
          </a:xfrm>
          <a:prstGeom prst="rect">
            <a:avLst/>
          </a:prstGeom>
        </p:spPr>
      </p:pic>
      <p:sp>
        <p:nvSpPr>
          <p:cNvPr id="12" name="Title 2"/>
          <p:cNvSpPr>
            <a:spLocks noGrp="1"/>
          </p:cNvSpPr>
          <p:nvPr>
            <p:ph type="title"/>
          </p:nvPr>
        </p:nvSpPr>
        <p:spPr>
          <a:xfrm>
            <a:off x="-193427" y="492484"/>
            <a:ext cx="11029616" cy="1013800"/>
          </a:xfrm>
        </p:spPr>
        <p:txBody>
          <a:bodyPr>
            <a:normAutofit fontScale="90000"/>
          </a:bodyPr>
          <a:lstStyle/>
          <a:p>
            <a:pPr algn="ctr"/>
            <a:r>
              <a:rPr lang="en-US" sz="3300" dirty="0">
                <a:latin typeface="Helvetica" panose="020B0604020202020204" pitchFamily="34" charset="0"/>
              </a:rPr>
              <a:t>FOTW – Homepage</a:t>
            </a:r>
            <a:br>
              <a:rPr lang="en-US" sz="3300" dirty="0">
                <a:latin typeface="Helvetica" panose="020B0604020202020204" pitchFamily="34" charset="0"/>
              </a:rPr>
            </a:br>
            <a:r>
              <a:rPr lang="en-US" sz="3300" dirty="0">
                <a:latin typeface="Helvetica" panose="020B0604020202020204" pitchFamily="34" charset="0"/>
              </a:rPr>
              <a:t>www.fafsa.</a:t>
            </a:r>
            <a:r>
              <a:rPr lang="en-US" sz="3300" u="sng" dirty="0">
                <a:solidFill>
                  <a:srgbClr val="FF0000"/>
                </a:solidFill>
                <a:latin typeface="Helvetica" panose="020B0604020202020204" pitchFamily="34" charset="0"/>
              </a:rPr>
              <a:t>gov</a:t>
            </a:r>
            <a:endParaRPr lang="en-US" sz="3300" u="sng" dirty="0">
              <a:solidFill>
                <a:srgbClr val="FF0000"/>
              </a:solidFill>
            </a:endParaRPr>
          </a:p>
        </p:txBody>
      </p:sp>
    </p:spTree>
    <p:extLst>
      <p:ext uri="{BB962C8B-B14F-4D97-AF65-F5344CB8AC3E}">
        <p14:creationId xmlns:p14="http://schemas.microsoft.com/office/powerpoint/2010/main" val="82295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79" y="2941150"/>
            <a:ext cx="2695683" cy="2052856"/>
          </a:xfrm>
        </p:spPr>
        <p:txBody>
          <a:bodyPr tIns="0" anchor="ctr" anchorCtr="0">
            <a:normAutofit/>
          </a:bodyPr>
          <a:lstStyle/>
          <a:p>
            <a:pPr algn="ctr"/>
            <a:r>
              <a:rPr lang="en-US" b="1" cap="none" dirty="0">
                <a:latin typeface="+mn-lt"/>
              </a:rPr>
              <a:t>FOTW</a:t>
            </a:r>
            <a:br>
              <a:rPr lang="en-US" cap="none" dirty="0">
                <a:latin typeface="+mn-lt"/>
              </a:rPr>
            </a:br>
            <a:r>
              <a:rPr lang="en-US" cap="none" dirty="0">
                <a:latin typeface="+mn-lt"/>
              </a:rPr>
              <a:t> FAFSA On The Web</a:t>
            </a:r>
          </a:p>
        </p:txBody>
      </p:sp>
      <p:sp>
        <p:nvSpPr>
          <p:cNvPr id="4" name="Rectangle 3"/>
          <p:cNvSpPr/>
          <p:nvPr/>
        </p:nvSpPr>
        <p:spPr>
          <a:xfrm>
            <a:off x="2510232" y="911565"/>
            <a:ext cx="5380640" cy="646331"/>
          </a:xfrm>
          <a:prstGeom prst="rect">
            <a:avLst/>
          </a:prstGeom>
        </p:spPr>
        <p:txBody>
          <a:bodyPr wrap="none">
            <a:spAutoFit/>
          </a:bodyPr>
          <a:lstStyle/>
          <a:p>
            <a:r>
              <a:rPr lang="en-US" sz="3600" dirty="0">
                <a:solidFill>
                  <a:schemeClr val="bg1"/>
                </a:solidFill>
              </a:rPr>
              <a:t>FAFSA ON THE WEB (FOTW)</a:t>
            </a:r>
          </a:p>
        </p:txBody>
      </p:sp>
      <p:pic>
        <p:nvPicPr>
          <p:cNvPr id="5" name="Picture 4">
            <a:extLst>
              <a:ext uri="{FF2B5EF4-FFF2-40B4-BE49-F238E27FC236}">
                <a16:creationId xmlns:a16="http://schemas.microsoft.com/office/drawing/2014/main" id="{7BFD937F-566F-4E13-8F30-12DD51E401B9}"/>
              </a:ext>
            </a:extLst>
          </p:cNvPr>
          <p:cNvPicPr>
            <a:picLocks noChangeAspect="1"/>
          </p:cNvPicPr>
          <p:nvPr/>
        </p:nvPicPr>
        <p:blipFill>
          <a:blip r:embed="rId3"/>
          <a:stretch>
            <a:fillRect/>
          </a:stretch>
        </p:blipFill>
        <p:spPr>
          <a:xfrm>
            <a:off x="393538" y="1729178"/>
            <a:ext cx="11470513" cy="4900222"/>
          </a:xfrm>
          <a:prstGeom prst="rect">
            <a:avLst/>
          </a:prstGeom>
        </p:spPr>
      </p:pic>
    </p:spTree>
    <p:extLst>
      <p:ext uri="{BB962C8B-B14F-4D97-AF65-F5344CB8AC3E}">
        <p14:creationId xmlns:p14="http://schemas.microsoft.com/office/powerpoint/2010/main" val="205746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07443" y="772677"/>
            <a:ext cx="8596668" cy="713591"/>
          </a:xfrm>
        </p:spPr>
        <p:txBody>
          <a:bodyPr>
            <a:normAutofit/>
          </a:bodyPr>
          <a:lstStyle/>
          <a:p>
            <a:pPr algn="ctr"/>
            <a:r>
              <a:rPr lang="en-US" dirty="0">
                <a:latin typeface="Calibri" panose="020F0502020204030204" pitchFamily="34" charset="0"/>
              </a:rPr>
              <a:t>Frequent FAFSA Errors</a:t>
            </a:r>
          </a:p>
        </p:txBody>
      </p:sp>
      <p:sp>
        <p:nvSpPr>
          <p:cNvPr id="9" name="Rectangle 3"/>
          <p:cNvSpPr>
            <a:spLocks noGrp="1" noChangeArrowheads="1"/>
          </p:cNvSpPr>
          <p:nvPr>
            <p:ph idx="1"/>
          </p:nvPr>
        </p:nvSpPr>
        <p:spPr>
          <a:xfrm>
            <a:off x="777523" y="1698598"/>
            <a:ext cx="9738077" cy="5159402"/>
          </a:xfrm>
        </p:spPr>
        <p:txBody>
          <a:bodyPr>
            <a:normAutofit fontScale="25000" lnSpcReduction="20000"/>
          </a:bodyPr>
          <a:lstStyle/>
          <a:p>
            <a:pPr>
              <a:spcBef>
                <a:spcPct val="20000"/>
              </a:spcBef>
              <a:buClr>
                <a:srgbClr val="0000FF"/>
              </a:buClr>
              <a:buSzPct val="75000"/>
              <a:defRPr/>
            </a:pPr>
            <a:endParaRPr lang="en-US" sz="2800" kern="0" dirty="0">
              <a:solidFill>
                <a:srgbClr val="000000"/>
              </a:solidFill>
            </a:endParaRPr>
          </a:p>
          <a:p>
            <a:pPr>
              <a:lnSpc>
                <a:spcPct val="90000"/>
              </a:lnSpc>
              <a:spcBef>
                <a:spcPts val="900"/>
              </a:spcBef>
            </a:pPr>
            <a:r>
              <a:rPr lang="en-US" altLang="en-US" sz="11200" dirty="0">
                <a:solidFill>
                  <a:schemeClr val="tx1"/>
                </a:solidFill>
              </a:rPr>
              <a:t> </a:t>
            </a:r>
            <a:r>
              <a:rPr lang="en-US" sz="11200" dirty="0">
                <a:cs typeface="Arial" panose="020B0604020202020204" pitchFamily="34" charset="0"/>
              </a:rPr>
              <a:t>Filing the Wrong FASFA year</a:t>
            </a:r>
          </a:p>
          <a:p>
            <a:pPr>
              <a:lnSpc>
                <a:spcPct val="90000"/>
              </a:lnSpc>
              <a:spcBef>
                <a:spcPts val="900"/>
              </a:spcBef>
            </a:pPr>
            <a:r>
              <a:rPr lang="en-US" sz="11200" dirty="0">
                <a:cs typeface="Arial" panose="020B0604020202020204" pitchFamily="34" charset="0"/>
              </a:rPr>
              <a:t>Failing to use student’s legal name</a:t>
            </a:r>
          </a:p>
          <a:p>
            <a:pPr>
              <a:lnSpc>
                <a:spcPct val="90000"/>
              </a:lnSpc>
              <a:spcBef>
                <a:spcPts val="900"/>
              </a:spcBef>
            </a:pPr>
            <a:r>
              <a:rPr lang="en-US" sz="11200" dirty="0">
                <a:cs typeface="Arial" panose="020B0604020202020204" pitchFamily="34" charset="0"/>
              </a:rPr>
              <a:t>Missing financial aid deadlines</a:t>
            </a:r>
          </a:p>
          <a:p>
            <a:pPr>
              <a:lnSpc>
                <a:spcPct val="90000"/>
              </a:lnSpc>
              <a:spcBef>
                <a:spcPts val="900"/>
              </a:spcBef>
            </a:pPr>
            <a:r>
              <a:rPr lang="en-US" sz="11200" dirty="0">
                <a:cs typeface="Arial" panose="020B0604020202020204" pitchFamily="34" charset="0"/>
              </a:rPr>
              <a:t>Transposing digits or inserting extra digits</a:t>
            </a:r>
          </a:p>
          <a:p>
            <a:pPr>
              <a:lnSpc>
                <a:spcPct val="90000"/>
              </a:lnSpc>
              <a:spcBef>
                <a:spcPts val="900"/>
              </a:spcBef>
            </a:pPr>
            <a:r>
              <a:rPr lang="en-US" sz="11200" dirty="0">
                <a:cs typeface="Arial" panose="020B0604020202020204" pitchFamily="34" charset="0"/>
              </a:rPr>
              <a:t>Using incorrect Social Security Numbers/Date of Birth</a:t>
            </a:r>
          </a:p>
          <a:p>
            <a:pPr>
              <a:lnSpc>
                <a:spcPct val="90000"/>
              </a:lnSpc>
              <a:spcBef>
                <a:spcPts val="900"/>
              </a:spcBef>
            </a:pPr>
            <a:r>
              <a:rPr lang="en-US" sz="11200" dirty="0">
                <a:cs typeface="Arial" panose="020B0604020202020204" pitchFamily="34" charset="0"/>
              </a:rPr>
              <a:t>Submitting wrong parent’s financial information/not including step-parent</a:t>
            </a:r>
          </a:p>
          <a:p>
            <a:pPr>
              <a:lnSpc>
                <a:spcPct val="90000"/>
              </a:lnSpc>
              <a:spcBef>
                <a:spcPts val="900"/>
              </a:spcBef>
            </a:pPr>
            <a:r>
              <a:rPr lang="en-US" sz="11200" dirty="0">
                <a:cs typeface="Arial" panose="020B0604020202020204" pitchFamily="34" charset="0"/>
              </a:rPr>
              <a:t>What untaxed income to report</a:t>
            </a:r>
          </a:p>
          <a:p>
            <a:pPr>
              <a:lnSpc>
                <a:spcPct val="90000"/>
              </a:lnSpc>
              <a:spcBef>
                <a:spcPts val="900"/>
              </a:spcBef>
            </a:pPr>
            <a:r>
              <a:rPr lang="en-US" sz="11200" dirty="0">
                <a:cs typeface="Arial" panose="020B0604020202020204" pitchFamily="34" charset="0"/>
              </a:rPr>
              <a:t>Incorrectly reporting Household size/number of household members in college</a:t>
            </a:r>
          </a:p>
          <a:p>
            <a:pPr>
              <a:lnSpc>
                <a:spcPct val="90000"/>
              </a:lnSpc>
              <a:spcBef>
                <a:spcPts val="900"/>
              </a:spcBef>
            </a:pPr>
            <a:r>
              <a:rPr lang="en-US" sz="11200" dirty="0">
                <a:cs typeface="Arial" panose="020B0604020202020204" pitchFamily="34" charset="0"/>
              </a:rPr>
              <a:t>What to include for investment net worth</a:t>
            </a:r>
          </a:p>
          <a:p>
            <a:pPr marL="0" indent="0">
              <a:buNone/>
              <a:defRPr/>
            </a:pPr>
            <a:endParaRPr lang="en-US" altLang="en-US" sz="2200" dirty="0">
              <a:solidFill>
                <a:schemeClr val="tx1"/>
              </a:solidFill>
            </a:endParaRPr>
          </a:p>
        </p:txBody>
      </p:sp>
    </p:spTree>
    <p:extLst>
      <p:ext uri="{BB962C8B-B14F-4D97-AF65-F5344CB8AC3E}">
        <p14:creationId xmlns:p14="http://schemas.microsoft.com/office/powerpoint/2010/main" val="198225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266219" y="1888084"/>
            <a:ext cx="3865944" cy="830997"/>
          </a:xfrm>
          <a:prstGeom prst="rect">
            <a:avLst/>
          </a:prstGeom>
          <a:noFill/>
          <a:ln w="25400">
            <a:solidFill>
              <a:schemeClr val="accent2"/>
            </a:solidFill>
            <a:miter lim="800000"/>
            <a:headEnd/>
            <a:tailEnd/>
          </a:ln>
        </p:spPr>
        <p:txBody>
          <a:bodyPr wrap="square">
            <a:spAutoFit/>
          </a:bodyPr>
          <a:lstStyle/>
          <a:p>
            <a:pPr algn="ctr">
              <a:buFontTx/>
              <a:buNone/>
            </a:pPr>
            <a:r>
              <a:rPr lang="en-US" dirty="0">
                <a:latin typeface="Arial" pitchFamily="34" charset="0"/>
              </a:rPr>
              <a:t> </a:t>
            </a:r>
            <a:r>
              <a:rPr lang="en-US" sz="2400" dirty="0"/>
              <a:t>Students </a:t>
            </a:r>
            <a:r>
              <a:rPr lang="en-US" altLang="en-US" sz="2400" dirty="0"/>
              <a:t>can add up to</a:t>
            </a:r>
          </a:p>
          <a:p>
            <a:pPr algn="ctr">
              <a:buFontTx/>
              <a:buNone/>
            </a:pPr>
            <a:r>
              <a:rPr lang="en-US" altLang="en-US" sz="2400" dirty="0"/>
              <a:t> 10 colleges on FAFSA.</a:t>
            </a:r>
          </a:p>
        </p:txBody>
      </p:sp>
      <p:sp>
        <p:nvSpPr>
          <p:cNvPr id="13" name="Text Box 4"/>
          <p:cNvSpPr txBox="1">
            <a:spLocks noChangeArrowheads="1"/>
          </p:cNvSpPr>
          <p:nvPr/>
        </p:nvSpPr>
        <p:spPr bwMode="auto">
          <a:xfrm>
            <a:off x="408927" y="3044744"/>
            <a:ext cx="3723235" cy="2677656"/>
          </a:xfrm>
          <a:prstGeom prst="rect">
            <a:avLst/>
          </a:prstGeom>
          <a:noFill/>
          <a:ln w="25400">
            <a:solidFill>
              <a:schemeClr val="accent2"/>
            </a:solidFill>
            <a:miter lim="800000"/>
            <a:headEnd/>
            <a:tailEnd/>
          </a:ln>
        </p:spPr>
        <p:txBody>
          <a:bodyPr wrap="square">
            <a:spAutoFit/>
          </a:bodyPr>
          <a:lstStyle/>
          <a:p>
            <a:r>
              <a:rPr lang="en-US" altLang="en-US" sz="1400" dirty="0">
                <a:latin typeface="Verdana" panose="020B0604030504040204" pitchFamily="34" charset="0"/>
                <a:cs typeface="Arial" panose="020B0604020202020204" pitchFamily="34" charset="0"/>
              </a:rPr>
              <a:t>For more information and college comparisons, visit the College Navigator website. The following is just some of the information on the website:</a:t>
            </a:r>
          </a:p>
          <a:p>
            <a:pPr>
              <a:buFontTx/>
              <a:buChar char="•"/>
            </a:pPr>
            <a:r>
              <a:rPr lang="en-US" altLang="en-US" sz="1400" dirty="0">
                <a:latin typeface="Verdana" panose="020B0604030504040204" pitchFamily="34" charset="0"/>
                <a:cs typeface="Arial" panose="020B0604020202020204" pitchFamily="34" charset="0"/>
              </a:rPr>
              <a:t>College’s website</a:t>
            </a:r>
          </a:p>
          <a:p>
            <a:pPr>
              <a:buFontTx/>
              <a:buChar char="•"/>
            </a:pPr>
            <a:r>
              <a:rPr lang="en-US" altLang="en-US" sz="1400" dirty="0">
                <a:latin typeface="Verdana" panose="020B0604030504040204" pitchFamily="34" charset="0"/>
                <a:cs typeface="Arial" panose="020B0604020202020204" pitchFamily="34" charset="0"/>
              </a:rPr>
              <a:t>School type</a:t>
            </a:r>
          </a:p>
          <a:p>
            <a:pPr>
              <a:buFontTx/>
              <a:buChar char="•"/>
            </a:pPr>
            <a:r>
              <a:rPr lang="en-US" altLang="en-US" sz="1400" dirty="0">
                <a:latin typeface="Verdana" panose="020B0604030504040204" pitchFamily="34" charset="0"/>
                <a:cs typeface="Arial" panose="020B0604020202020204" pitchFamily="34" charset="0"/>
              </a:rPr>
              <a:t>Tuition and fees</a:t>
            </a:r>
          </a:p>
          <a:p>
            <a:pPr>
              <a:buFontTx/>
              <a:buChar char="•"/>
            </a:pPr>
            <a:r>
              <a:rPr lang="en-US" altLang="en-US" sz="1400" dirty="0">
                <a:latin typeface="Verdana" panose="020B0604030504040204" pitchFamily="34" charset="0"/>
                <a:cs typeface="Arial" panose="020B0604020202020204" pitchFamily="34" charset="0"/>
              </a:rPr>
              <a:t>Net price average</a:t>
            </a:r>
          </a:p>
          <a:p>
            <a:pPr>
              <a:buFontTx/>
              <a:buChar char="•"/>
            </a:pPr>
            <a:r>
              <a:rPr lang="en-US" altLang="en-US" sz="1400" dirty="0">
                <a:latin typeface="Verdana" panose="020B0604030504040204" pitchFamily="34" charset="0"/>
                <a:cs typeface="Arial" panose="020B0604020202020204" pitchFamily="34" charset="0"/>
              </a:rPr>
              <a:t>Graduation rates</a:t>
            </a:r>
          </a:p>
          <a:p>
            <a:pPr>
              <a:buFontTx/>
              <a:buChar char="•"/>
            </a:pPr>
            <a:r>
              <a:rPr lang="en-US" altLang="en-US" sz="1400" dirty="0">
                <a:latin typeface="Verdana" panose="020B0604030504040204" pitchFamily="34" charset="0"/>
                <a:cs typeface="Arial" panose="020B0604020202020204" pitchFamily="34" charset="0"/>
              </a:rPr>
              <a:t>Retention rates</a:t>
            </a:r>
          </a:p>
          <a:p>
            <a:pPr>
              <a:buFontTx/>
              <a:buChar char="•"/>
            </a:pPr>
            <a:r>
              <a:rPr lang="en-US" altLang="en-US" sz="1400" dirty="0">
                <a:latin typeface="Verdana" panose="020B0604030504040204" pitchFamily="34" charset="0"/>
                <a:cs typeface="Arial" panose="020B0604020202020204" pitchFamily="34" charset="0"/>
              </a:rPr>
              <a:t>Transfer rates</a:t>
            </a:r>
          </a:p>
        </p:txBody>
      </p:sp>
      <p:sp>
        <p:nvSpPr>
          <p:cNvPr id="7" name="Title 2"/>
          <p:cNvSpPr>
            <a:spLocks noGrp="1"/>
          </p:cNvSpPr>
          <p:nvPr>
            <p:ph type="title"/>
          </p:nvPr>
        </p:nvSpPr>
        <p:spPr>
          <a:xfrm>
            <a:off x="134116" y="161374"/>
            <a:ext cx="9834814" cy="1320800"/>
          </a:xfrm>
        </p:spPr>
        <p:txBody>
          <a:bodyPr>
            <a:normAutofit/>
          </a:bodyPr>
          <a:lstStyle/>
          <a:p>
            <a:pPr algn="ctr"/>
            <a:r>
              <a:rPr lang="en-US" b="1" dirty="0">
                <a:latin typeface="Calibri" panose="020F0502020204030204" pitchFamily="34" charset="0"/>
              </a:rPr>
              <a:t>College and Housing Information</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13477" y="1482174"/>
            <a:ext cx="5621337" cy="547454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513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ASFAA T">
            <a:extLst>
              <a:ext uri="{FF2B5EF4-FFF2-40B4-BE49-F238E27FC236}">
                <a16:creationId xmlns:a16="http://schemas.microsoft.com/office/drawing/2014/main" id="{04888777-D69C-43DB-B8E4-8D4EB1BC87BE}"/>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2222" y="476776"/>
            <a:ext cx="11029616" cy="1013800"/>
          </a:xfrm>
        </p:spPr>
        <p:txBody>
          <a:bodyPr/>
          <a:lstStyle/>
          <a:p>
            <a:pPr algn="ctr"/>
            <a:r>
              <a:rPr lang="en-US" b="1" dirty="0"/>
              <a:t>About OASFAA &amp; This Presentation</a:t>
            </a:r>
          </a:p>
        </p:txBody>
      </p:sp>
      <p:sp>
        <p:nvSpPr>
          <p:cNvPr id="9" name="Content Placeholder 2"/>
          <p:cNvSpPr>
            <a:spLocks noGrp="1"/>
          </p:cNvSpPr>
          <p:nvPr>
            <p:ph idx="1"/>
          </p:nvPr>
        </p:nvSpPr>
        <p:spPr>
          <a:xfrm>
            <a:off x="581192" y="2180496"/>
            <a:ext cx="11029615" cy="4278259"/>
          </a:xfrm>
        </p:spPr>
        <p:txBody>
          <a:bodyPr>
            <a:normAutofit fontScale="92500"/>
          </a:bodyPr>
          <a:lstStyle/>
          <a:p>
            <a:pPr>
              <a:buFont typeface="Wingdings" panose="05000000000000000000" pitchFamily="2" charset="2"/>
              <a:buChar char="§"/>
            </a:pPr>
            <a:r>
              <a:rPr lang="en-US" sz="2600" dirty="0">
                <a:solidFill>
                  <a:schemeClr val="tx1"/>
                </a:solidFill>
              </a:rPr>
              <a:t>This webinar is sponsored by the Ohio Association of Student Financial Aid Administrators (OASFAA)</a:t>
            </a:r>
          </a:p>
          <a:p>
            <a:pPr>
              <a:buFont typeface="Wingdings" panose="05000000000000000000" pitchFamily="2" charset="2"/>
              <a:buChar char="§"/>
            </a:pPr>
            <a:r>
              <a:rPr lang="en-US" sz="2600" dirty="0">
                <a:solidFill>
                  <a:schemeClr val="tx1"/>
                </a:solidFill>
              </a:rPr>
              <a:t>OASFAA is a non-profit organization comprised of volunteer financial aid professionals.</a:t>
            </a:r>
          </a:p>
          <a:p>
            <a:pPr>
              <a:buFont typeface="Wingdings" panose="05000000000000000000" pitchFamily="2" charset="2"/>
              <a:buChar char="§"/>
            </a:pPr>
            <a:r>
              <a:rPr lang="en-US" sz="2600" dirty="0">
                <a:solidFill>
                  <a:schemeClr val="tx1"/>
                </a:solidFill>
              </a:rPr>
              <a:t>OASFAA has provided the information today as a free service to counselors.</a:t>
            </a:r>
          </a:p>
          <a:p>
            <a:pPr>
              <a:buFont typeface="Wingdings" panose="05000000000000000000" pitchFamily="2" charset="2"/>
              <a:buChar char="§"/>
            </a:pPr>
            <a:r>
              <a:rPr lang="en-US" sz="2600" dirty="0">
                <a:solidFill>
                  <a:schemeClr val="tx1"/>
                </a:solidFill>
              </a:rPr>
              <a:t>You have permission to copy and distribute these materials to your students and families. Charges may not be assessed for the material or for the information presented.  Permission must be granted for other use of this information or these materials.  Contact the OASFAA Outreach Chairperson(s) listed on the OASFAA website, or e-mail the OASFAA Outreach Committee at </a:t>
            </a:r>
            <a:r>
              <a:rPr lang="en-US" sz="2600" dirty="0">
                <a:hlinkClick r:id="rId3"/>
              </a:rPr>
              <a:t>outreach@oasfaa.org</a:t>
            </a:r>
            <a:r>
              <a:rPr lang="en-US" sz="2600" dirty="0"/>
              <a:t>.  </a:t>
            </a:r>
          </a:p>
          <a:p>
            <a:endParaRPr lang="en-US" dirty="0">
              <a:latin typeface="+mj-lt"/>
            </a:endParaRPr>
          </a:p>
        </p:txBody>
      </p:sp>
    </p:spTree>
    <p:extLst>
      <p:ext uri="{BB962C8B-B14F-4D97-AF65-F5344CB8AC3E}">
        <p14:creationId xmlns:p14="http://schemas.microsoft.com/office/powerpoint/2010/main" val="376396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BB6D-D0B6-458B-B9D1-53EA1CB5CD74}"/>
              </a:ext>
            </a:extLst>
          </p:cNvPr>
          <p:cNvSpPr>
            <a:spLocks noGrp="1"/>
          </p:cNvSpPr>
          <p:nvPr>
            <p:ph type="title"/>
          </p:nvPr>
        </p:nvSpPr>
        <p:spPr/>
        <p:txBody>
          <a:bodyPr/>
          <a:lstStyle/>
          <a:p>
            <a:r>
              <a:rPr lang="en-US" dirty="0"/>
              <a:t>Submit the FAFSA</a:t>
            </a:r>
          </a:p>
        </p:txBody>
      </p:sp>
      <p:pic>
        <p:nvPicPr>
          <p:cNvPr id="4" name="Content Placeholder 7">
            <a:extLst>
              <a:ext uri="{FF2B5EF4-FFF2-40B4-BE49-F238E27FC236}">
                <a16:creationId xmlns:a16="http://schemas.microsoft.com/office/drawing/2014/main" id="{1A6269C3-AC95-4788-963A-01031841C02F}"/>
              </a:ext>
            </a:extLst>
          </p:cNvPr>
          <p:cNvPicPr>
            <a:picLocks noGrp="1" noChangeAspect="1"/>
          </p:cNvPicPr>
          <p:nvPr>
            <p:ph idx="1"/>
          </p:nvPr>
        </p:nvPicPr>
        <p:blipFill>
          <a:blip r:embed="rId3"/>
          <a:stretch>
            <a:fillRect/>
          </a:stretch>
        </p:blipFill>
        <p:spPr>
          <a:xfrm>
            <a:off x="1029041" y="1828802"/>
            <a:ext cx="7295880" cy="4648200"/>
          </a:xfrm>
          <a:prstGeom prst="rect">
            <a:avLst/>
          </a:prstGeom>
        </p:spPr>
      </p:pic>
      <p:sp>
        <p:nvSpPr>
          <p:cNvPr id="5" name="Oval 4">
            <a:extLst>
              <a:ext uri="{FF2B5EF4-FFF2-40B4-BE49-F238E27FC236}">
                <a16:creationId xmlns:a16="http://schemas.microsoft.com/office/drawing/2014/main" id="{5BF2C78B-69A3-40A0-B42F-2F9386F8F474}"/>
              </a:ext>
            </a:extLst>
          </p:cNvPr>
          <p:cNvSpPr/>
          <p:nvPr/>
        </p:nvSpPr>
        <p:spPr>
          <a:xfrm>
            <a:off x="5976257" y="5827848"/>
            <a:ext cx="1981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F380CDB-8769-4631-9BDE-F342FC387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8871">
            <a:off x="9170284" y="4923237"/>
            <a:ext cx="1407830" cy="1397001"/>
          </a:xfrm>
          <a:prstGeom prst="rect">
            <a:avLst/>
          </a:prstGeom>
        </p:spPr>
      </p:pic>
    </p:spTree>
    <p:extLst>
      <p:ext uri="{BB962C8B-B14F-4D97-AF65-F5344CB8AC3E}">
        <p14:creationId xmlns:p14="http://schemas.microsoft.com/office/powerpoint/2010/main" val="46388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74662" y="163010"/>
            <a:ext cx="8596668" cy="1320800"/>
          </a:xfrm>
        </p:spPr>
        <p:txBody>
          <a:bodyPr>
            <a:normAutofit/>
          </a:bodyPr>
          <a:lstStyle/>
          <a:p>
            <a:pPr algn="ctr"/>
            <a:br>
              <a:rPr lang="en-US" dirty="0">
                <a:latin typeface="Helvetica" panose="020B0604020202020204" pitchFamily="34" charset="0"/>
              </a:rPr>
            </a:br>
            <a:r>
              <a:rPr lang="en-US" dirty="0">
                <a:latin typeface="Helvetica" panose="020B0604020202020204" pitchFamily="34" charset="0"/>
              </a:rPr>
              <a:t>Making </a:t>
            </a:r>
            <a:r>
              <a:rPr lang="en-US" b="1" dirty="0">
                <a:latin typeface="Helvetica" panose="020B0604020202020204" pitchFamily="34" charset="0"/>
              </a:rPr>
              <a:t>FAFSA</a:t>
            </a:r>
            <a:r>
              <a:rPr lang="en-US" dirty="0">
                <a:latin typeface="Helvetica" panose="020B0604020202020204" pitchFamily="34" charset="0"/>
              </a:rPr>
              <a:t> </a:t>
            </a:r>
            <a:r>
              <a:rPr lang="en-US" b="1" dirty="0">
                <a:latin typeface="Helvetica" panose="020B0604020202020204" pitchFamily="34" charset="0"/>
              </a:rPr>
              <a:t>Corrections</a:t>
            </a:r>
            <a:endParaRPr lang="en-US" b="1" dirty="0"/>
          </a:p>
        </p:txBody>
      </p:sp>
      <p:sp>
        <p:nvSpPr>
          <p:cNvPr id="2" name="Content Placeholder 1"/>
          <p:cNvSpPr>
            <a:spLocks noGrp="1"/>
          </p:cNvSpPr>
          <p:nvPr>
            <p:ph idx="1"/>
          </p:nvPr>
        </p:nvSpPr>
        <p:spPr/>
        <p:txBody>
          <a:bodyPr/>
          <a:lstStyle/>
          <a:p>
            <a:pPr>
              <a:lnSpc>
                <a:spcPct val="90000"/>
              </a:lnSpc>
              <a:tabLst>
                <a:tab pos="347663" algn="l"/>
              </a:tabLst>
            </a:pPr>
            <a:r>
              <a:rPr lang="en-US" dirty="0">
                <a:latin typeface="Arial" panose="020B0604020202020204" pitchFamily="34" charset="0"/>
                <a:cs typeface="Arial" panose="020B0604020202020204" pitchFamily="34" charset="0"/>
              </a:rPr>
              <a:t>Corrections to FAFSA data may be made on FAFSA on the Web</a:t>
            </a:r>
          </a:p>
          <a:p>
            <a:pPr lvl="1">
              <a:lnSpc>
                <a:spcPct val="90000"/>
              </a:lnSpc>
              <a:tabLst>
                <a:tab pos="347663" algn="l"/>
              </a:tabLst>
            </a:pPr>
            <a:r>
              <a:rPr lang="en-US" dirty="0">
                <a:latin typeface="Arial" panose="020B0604020202020204" pitchFamily="34" charset="0"/>
                <a:cs typeface="Arial" panose="020B0604020202020204" pitchFamily="34" charset="0"/>
              </a:rPr>
              <a:t>Add more schools</a:t>
            </a:r>
          </a:p>
          <a:p>
            <a:pPr lvl="1">
              <a:lnSpc>
                <a:spcPct val="90000"/>
              </a:lnSpc>
              <a:tabLst>
                <a:tab pos="347663" algn="l"/>
              </a:tabLst>
            </a:pPr>
            <a:r>
              <a:rPr lang="en-US" dirty="0">
                <a:latin typeface="Arial" panose="020B0604020202020204" pitchFamily="34" charset="0"/>
                <a:cs typeface="Arial" panose="020B0604020202020204" pitchFamily="34" charset="0"/>
              </a:rPr>
              <a:t>Correct any mistakes (school may ask you to document)</a:t>
            </a:r>
          </a:p>
          <a:p>
            <a:pPr lvl="1">
              <a:lnSpc>
                <a:spcPct val="90000"/>
              </a:lnSpc>
              <a:tabLst>
                <a:tab pos="347663" algn="l"/>
              </a:tabLst>
            </a:pPr>
            <a:r>
              <a:rPr lang="en-US" dirty="0">
                <a:latin typeface="Arial" panose="020B0604020202020204" pitchFamily="34" charset="0"/>
                <a:cs typeface="Arial" panose="020B0604020202020204" pitchFamily="34" charset="0"/>
              </a:rPr>
              <a:t>Do not UPDATE data such as assets/savings</a:t>
            </a:r>
          </a:p>
          <a:p>
            <a:pPr>
              <a:lnSpc>
                <a:spcPct val="90000"/>
              </a:lnSpc>
              <a:tabLst>
                <a:tab pos="347663" algn="l"/>
              </a:tabLst>
            </a:pPr>
            <a:r>
              <a:rPr lang="en-US" dirty="0">
                <a:latin typeface="Arial" panose="020B0604020202020204" pitchFamily="34" charset="0"/>
                <a:cs typeface="Arial" panose="020B0604020202020204" pitchFamily="34" charset="0"/>
              </a:rPr>
              <a:t>Corrections may be made by submitting documentation to the financial aid office</a:t>
            </a:r>
          </a:p>
          <a:p>
            <a:pPr marL="0" indent="0">
              <a:buNone/>
            </a:pPr>
            <a:endParaRPr lang="en-US" dirty="0"/>
          </a:p>
        </p:txBody>
      </p:sp>
    </p:spTree>
    <p:extLst>
      <p:ext uri="{BB962C8B-B14F-4D97-AF65-F5344CB8AC3E}">
        <p14:creationId xmlns:p14="http://schemas.microsoft.com/office/powerpoint/2010/main" val="314308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636192" y="2335820"/>
            <a:ext cx="3733800" cy="3429000"/>
          </a:xfrm>
          <a:prstGeom prst="rect">
            <a:avLst/>
          </a:prstGeom>
          <a:noFill/>
          <a:ln w="9525">
            <a:noFill/>
            <a:miter lim="800000"/>
            <a:headEnd/>
            <a:tailEnd/>
          </a:ln>
        </p:spPr>
        <p:txBody>
          <a:bodyPr lIns="90488" tIns="44450" rIns="90488" bIns="44450"/>
          <a:lstStyle/>
          <a:p>
            <a:r>
              <a:rPr lang="en-US" altLang="en-US" sz="2000" dirty="0"/>
              <a:t>Customer service options include Live Chat Help, a toll-free number, and e-mail.</a:t>
            </a:r>
          </a:p>
          <a:p>
            <a:endParaRPr lang="en-US" altLang="en-US" sz="2000" dirty="0"/>
          </a:p>
          <a:p>
            <a:r>
              <a:rPr lang="en-US" altLang="en-US" sz="2000" dirty="0"/>
              <a:t>Completing the FAFSA </a:t>
            </a:r>
          </a:p>
          <a:p>
            <a:r>
              <a:rPr lang="en-US" altLang="en-US" sz="2000" dirty="0"/>
              <a:t>Electronically is the best</a:t>
            </a:r>
          </a:p>
          <a:p>
            <a:r>
              <a:rPr lang="en-US" altLang="en-US" sz="2000" dirty="0"/>
              <a:t>Option!</a:t>
            </a:r>
          </a:p>
        </p:txBody>
      </p:sp>
      <p:sp>
        <p:nvSpPr>
          <p:cNvPr id="4" name="Title 3"/>
          <p:cNvSpPr>
            <a:spLocks noGrp="1"/>
          </p:cNvSpPr>
          <p:nvPr>
            <p:ph type="title"/>
          </p:nvPr>
        </p:nvSpPr>
        <p:spPr>
          <a:xfrm>
            <a:off x="1503959" y="158679"/>
            <a:ext cx="8596668" cy="1320800"/>
          </a:xfrm>
        </p:spPr>
        <p:txBody>
          <a:bodyPr>
            <a:normAutofit/>
          </a:bodyPr>
          <a:lstStyle/>
          <a:p>
            <a:r>
              <a:rPr lang="en-US" b="1" dirty="0"/>
              <a:t>Need Help?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406" y="1388961"/>
            <a:ext cx="7331313"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81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337655" y="610147"/>
            <a:ext cx="5508171" cy="677226"/>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1655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Secondary school tuition</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7741113" y="2333545"/>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247824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4024"/>
            <a:ext cx="9873916" cy="132111"/>
          </a:xfrm>
        </p:spPr>
        <p:txBody>
          <a:bodyPr>
            <a:normAutofit fontScale="90000"/>
          </a:bodyPr>
          <a:lstStyle/>
          <a:p>
            <a:pPr algn="ctr"/>
            <a:br>
              <a:rPr lang="en-US" sz="3300" dirty="0">
                <a:latin typeface="Helvetica" panose="020B0604020202020204" pitchFamily="34" charset="0"/>
              </a:rPr>
            </a:br>
            <a:endParaRPr lang="en-US" sz="3300" dirty="0"/>
          </a:p>
        </p:txBody>
      </p:sp>
      <p:sp>
        <p:nvSpPr>
          <p:cNvPr id="6" name="Rectangle 3"/>
          <p:cNvSpPr>
            <a:spLocks noGrp="1" noChangeArrowheads="1"/>
          </p:cNvSpPr>
          <p:nvPr>
            <p:ph idx="1"/>
          </p:nvPr>
        </p:nvSpPr>
        <p:spPr>
          <a:xfrm>
            <a:off x="474957" y="1981194"/>
            <a:ext cx="11107737" cy="1502641"/>
          </a:xfrm>
        </p:spPr>
        <p:txBody>
          <a:bodyPr>
            <a:normAutofit lnSpcReduction="10000"/>
          </a:bodyPr>
          <a:lstStyle/>
          <a:p>
            <a:pPr>
              <a:spcBef>
                <a:spcPct val="50000"/>
              </a:spcBef>
            </a:pPr>
            <a:r>
              <a:rPr lang="en-US" altLang="en-US" sz="2200" dirty="0">
                <a:solidFill>
                  <a:schemeClr val="tx1"/>
                </a:solidFill>
              </a:rPr>
              <a:t>If household experiencing significant changes to financial situation</a:t>
            </a:r>
          </a:p>
          <a:p>
            <a:pPr lvl="1">
              <a:spcBef>
                <a:spcPct val="50000"/>
              </a:spcBef>
            </a:pPr>
            <a:r>
              <a:rPr lang="en-US" altLang="en-US" sz="2000" dirty="0">
                <a:solidFill>
                  <a:schemeClr val="tx1"/>
                </a:solidFill>
              </a:rPr>
              <a:t>Complete the FAFSA to the extent are able and submit as instructed</a:t>
            </a:r>
          </a:p>
          <a:p>
            <a:pPr lvl="1">
              <a:spcBef>
                <a:spcPct val="50000"/>
              </a:spcBef>
            </a:pPr>
            <a:r>
              <a:rPr lang="en-US" altLang="en-US" sz="2000" dirty="0">
                <a:solidFill>
                  <a:schemeClr val="tx1"/>
                </a:solidFill>
              </a:rPr>
              <a:t>Consult with the financial aid office at each college </a:t>
            </a:r>
          </a:p>
          <a:p>
            <a:pPr marL="0" indent="0">
              <a:buNone/>
              <a:defRPr/>
            </a:pPr>
            <a:endParaRPr lang="en-US" altLang="en-US" sz="2200" dirty="0">
              <a:solidFill>
                <a:schemeClr val="tx1"/>
              </a:solidFill>
            </a:endParaRPr>
          </a:p>
        </p:txBody>
      </p:sp>
      <p:sp>
        <p:nvSpPr>
          <p:cNvPr id="5" name="Rectangle 3"/>
          <p:cNvSpPr txBox="1">
            <a:spLocks noChangeArrowheads="1"/>
          </p:cNvSpPr>
          <p:nvPr/>
        </p:nvSpPr>
        <p:spPr bwMode="auto">
          <a:xfrm>
            <a:off x="474957" y="3675141"/>
            <a:ext cx="8924001" cy="286693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numCol="1"/>
          <a:lstStyle>
            <a:lvl1pPr marL="342900" indent="-342900" algn="l" rtl="0" eaLnBrk="0" fontAlgn="base" hangingPunct="0">
              <a:spcBef>
                <a:spcPct val="20000"/>
              </a:spcBef>
              <a:spcAft>
                <a:spcPct val="0"/>
              </a:spcAft>
              <a:buClr>
                <a:srgbClr val="0000FF"/>
              </a:buClr>
              <a:buSzPct val="75000"/>
              <a:buFont typeface="Monotype Sorts" pitchFamily="2" charset="2"/>
              <a:buChar char="u"/>
              <a:defRPr sz="2800">
                <a:solidFill>
                  <a:srgbClr val="000000"/>
                </a:solidFill>
                <a:latin typeface="+mn-lt"/>
                <a:ea typeface="+mn-ea"/>
                <a:cs typeface="+mn-cs"/>
              </a:defRPr>
            </a:lvl1pPr>
            <a:lvl2pPr marL="793750" indent="-336550" algn="l" rtl="0" eaLnBrk="0" fontAlgn="base" hangingPunct="0">
              <a:spcBef>
                <a:spcPct val="20000"/>
              </a:spcBef>
              <a:spcAft>
                <a:spcPct val="0"/>
              </a:spcAft>
              <a:buClr>
                <a:srgbClr val="0000FF"/>
              </a:buClr>
              <a:buChar char="•"/>
              <a:defRPr sz="2800">
                <a:solidFill>
                  <a:srgbClr val="000000"/>
                </a:solidFill>
                <a:latin typeface="+mn-lt"/>
              </a:defRPr>
            </a:lvl2pPr>
            <a:lvl3pPr marL="1255713" indent="-341313" algn="l" rtl="0" eaLnBrk="0" fontAlgn="base" hangingPunct="0">
              <a:spcBef>
                <a:spcPct val="20000"/>
              </a:spcBef>
              <a:spcAft>
                <a:spcPct val="0"/>
              </a:spcAft>
              <a:buClr>
                <a:srgbClr val="0000FF"/>
              </a:buClr>
              <a:buChar char="–"/>
              <a:defRPr sz="2800">
                <a:solidFill>
                  <a:srgbClr val="000000"/>
                </a:solidFill>
                <a:latin typeface="+mn-lt"/>
              </a:defRPr>
            </a:lvl3pPr>
            <a:lvl4pPr marL="1600200" indent="-228600" algn="l" rtl="0" eaLnBrk="0" fontAlgn="base" hangingPunct="0">
              <a:spcBef>
                <a:spcPct val="20000"/>
              </a:spcBef>
              <a:spcAft>
                <a:spcPct val="0"/>
              </a:spcAft>
              <a:buChar char="–"/>
              <a:defRPr sz="2000">
                <a:solidFill>
                  <a:srgbClr val="003399"/>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003399"/>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har char="»"/>
              <a:defRPr sz="2000">
                <a:solidFill>
                  <a:srgbClr val="003399"/>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2000">
                <a:solidFill>
                  <a:srgbClr val="003399"/>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2000">
                <a:solidFill>
                  <a:srgbClr val="003399"/>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2000">
                <a:solidFill>
                  <a:srgbClr val="003399"/>
                </a:solidFill>
                <a:effectLst>
                  <a:outerShdw blurRad="38100" dist="38100" dir="2700000" algn="tl">
                    <a:srgbClr val="C0C0C0"/>
                  </a:outerShdw>
                </a:effectLst>
                <a:latin typeface="+mn-lt"/>
              </a:defRPr>
            </a:lvl9pPr>
          </a:lstStyle>
          <a:p>
            <a:pPr>
              <a:buClr>
                <a:schemeClr val="accent1"/>
              </a:buClr>
              <a:buFont typeface="Arial" panose="020B0604020202020204" pitchFamily="34" charset="0"/>
              <a:buChar char="•"/>
              <a:defRPr/>
            </a:pPr>
            <a:r>
              <a:rPr lang="en-US" altLang="en-US" sz="1800" kern="0" dirty="0">
                <a:solidFill>
                  <a:srgbClr val="002060"/>
                </a:solidFill>
              </a:rPr>
              <a:t>Parent loss of job/income</a:t>
            </a:r>
          </a:p>
          <a:p>
            <a:pPr>
              <a:buClr>
                <a:schemeClr val="accent1"/>
              </a:buClr>
              <a:buFont typeface="Arial" panose="020B0604020202020204" pitchFamily="34" charset="0"/>
              <a:buChar char="•"/>
              <a:defRPr/>
            </a:pPr>
            <a:r>
              <a:rPr lang="en-US" altLang="en-US" sz="1800" kern="0" dirty="0">
                <a:solidFill>
                  <a:srgbClr val="002060"/>
                </a:solidFill>
              </a:rPr>
              <a:t>Retirement</a:t>
            </a:r>
          </a:p>
          <a:p>
            <a:pPr>
              <a:buClr>
                <a:schemeClr val="accent1"/>
              </a:buClr>
              <a:buFont typeface="Arial" panose="020B0604020202020204" pitchFamily="34" charset="0"/>
              <a:buChar char="•"/>
              <a:defRPr/>
            </a:pPr>
            <a:r>
              <a:rPr lang="en-US" altLang="en-US" sz="1800" kern="0" dirty="0">
                <a:solidFill>
                  <a:srgbClr val="002060"/>
                </a:solidFill>
              </a:rPr>
              <a:t>Separation or divorce</a:t>
            </a:r>
          </a:p>
          <a:p>
            <a:pPr>
              <a:buClr>
                <a:schemeClr val="accent1"/>
              </a:buClr>
              <a:buFont typeface="Arial" panose="020B0604020202020204" pitchFamily="34" charset="0"/>
              <a:buChar char="•"/>
              <a:defRPr/>
            </a:pPr>
            <a:r>
              <a:rPr lang="en-US" altLang="en-US" sz="1800" kern="0" dirty="0">
                <a:solidFill>
                  <a:srgbClr val="002060"/>
                </a:solidFill>
              </a:rPr>
              <a:t>Parent death</a:t>
            </a:r>
          </a:p>
          <a:p>
            <a:pPr>
              <a:buClr>
                <a:schemeClr val="accent1"/>
              </a:buClr>
              <a:buFont typeface="Arial" panose="020B0604020202020204" pitchFamily="34" charset="0"/>
              <a:buChar char="•"/>
              <a:defRPr/>
            </a:pPr>
            <a:r>
              <a:rPr lang="en-US" altLang="en-US" sz="1800" kern="0" dirty="0">
                <a:solidFill>
                  <a:srgbClr val="002060"/>
                </a:solidFill>
              </a:rPr>
              <a:t>Child support ending</a:t>
            </a:r>
          </a:p>
          <a:p>
            <a:pPr>
              <a:buClr>
                <a:schemeClr val="accent1"/>
              </a:buClr>
              <a:buFont typeface="Arial" panose="020B0604020202020204" pitchFamily="34" charset="0"/>
              <a:buChar char="•"/>
              <a:defRPr/>
            </a:pPr>
            <a:r>
              <a:rPr lang="en-US" altLang="en-US" sz="1800" kern="0" dirty="0">
                <a:solidFill>
                  <a:srgbClr val="002060"/>
                </a:solidFill>
              </a:rPr>
              <a:t>One-time income or unusual debt</a:t>
            </a:r>
          </a:p>
          <a:p>
            <a:pPr>
              <a:buClr>
                <a:schemeClr val="accent1"/>
              </a:buClr>
              <a:buFont typeface="Arial" panose="020B0604020202020204" pitchFamily="34" charset="0"/>
              <a:buChar char="•"/>
              <a:defRPr/>
            </a:pPr>
            <a:r>
              <a:rPr lang="en-US" altLang="en-US" sz="1800" kern="0" dirty="0">
                <a:solidFill>
                  <a:srgbClr val="002060"/>
                </a:solidFill>
              </a:rPr>
              <a:t>Medical expenses not covered by insurance	</a:t>
            </a:r>
          </a:p>
          <a:p>
            <a:pPr>
              <a:buClr>
                <a:schemeClr val="accent1"/>
              </a:buClr>
              <a:buFont typeface="Arial" panose="020B0604020202020204" pitchFamily="34" charset="0"/>
              <a:buChar char="•"/>
              <a:defRPr/>
            </a:pPr>
            <a:r>
              <a:rPr lang="en-US" altLang="en-US" sz="1800" kern="0" dirty="0">
                <a:solidFill>
                  <a:srgbClr val="002060"/>
                </a:solidFill>
              </a:rPr>
              <a:t>Property loss not covered by insurance</a:t>
            </a:r>
          </a:p>
        </p:txBody>
      </p:sp>
      <p:pic>
        <p:nvPicPr>
          <p:cNvPr id="4" name="Picture 3"/>
          <p:cNvPicPr>
            <a:picLocks noChangeAspect="1"/>
          </p:cNvPicPr>
          <p:nvPr/>
        </p:nvPicPr>
        <p:blipFill>
          <a:blip r:embed="rId3"/>
          <a:stretch>
            <a:fillRect/>
          </a:stretch>
        </p:blipFill>
        <p:spPr>
          <a:xfrm>
            <a:off x="-251171" y="800359"/>
            <a:ext cx="11028620" cy="1085182"/>
          </a:xfrm>
          <a:prstGeom prst="rect">
            <a:avLst/>
          </a:prstGeom>
        </p:spPr>
      </p:pic>
    </p:spTree>
    <p:extLst>
      <p:ext uri="{BB962C8B-B14F-4D97-AF65-F5344CB8AC3E}">
        <p14:creationId xmlns:p14="http://schemas.microsoft.com/office/powerpoint/2010/main" val="640936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p:txBody>
          <a:bodyPr>
            <a:normAutofit/>
          </a:bodyPr>
          <a:lstStyle/>
          <a:p>
            <a:pPr>
              <a:spcBef>
                <a:spcPts val="1800"/>
              </a:spcBef>
              <a:spcAft>
                <a:spcPts val="0"/>
              </a:spcAft>
            </a:pPr>
            <a:r>
              <a:rPr lang="en-US" dirty="0">
                <a:latin typeface="Arial" panose="020B0604020202020204" pitchFamily="34" charset="0"/>
                <a:cs typeface="Arial" panose="020B0604020202020204" pitchFamily="34" charset="0"/>
              </a:rPr>
              <a:t>Conditions exist that cannot be documented with the FAFSA</a:t>
            </a:r>
          </a:p>
          <a:p>
            <a:pPr>
              <a:spcBef>
                <a:spcPts val="1800"/>
              </a:spcBef>
              <a:spcAft>
                <a:spcPts val="0"/>
              </a:spcAft>
            </a:pPr>
            <a:r>
              <a:rPr lang="en-US" dirty="0">
                <a:latin typeface="Arial" panose="020B0604020202020204" pitchFamily="34" charset="0"/>
                <a:cs typeface="Arial" panose="020B0604020202020204" pitchFamily="34" charset="0"/>
              </a:rPr>
              <a:t>Send written explanation and documentation to your college’s financial aid office</a:t>
            </a:r>
          </a:p>
          <a:p>
            <a:pPr>
              <a:spcBef>
                <a:spcPts val="1800"/>
              </a:spcBef>
              <a:spcAft>
                <a:spcPts val="0"/>
              </a:spcAft>
            </a:pPr>
            <a:r>
              <a:rPr lang="en-US" dirty="0">
                <a:latin typeface="Arial" panose="020B0604020202020204" pitchFamily="34" charset="0"/>
                <a:cs typeface="Arial" panose="020B0604020202020204" pitchFamily="34" charset="0"/>
              </a:rPr>
              <a:t>College will review and request additional information if necessary</a:t>
            </a:r>
          </a:p>
          <a:p>
            <a:pPr>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9452" y="1833711"/>
            <a:ext cx="9873916" cy="132111"/>
          </a:xfrm>
        </p:spPr>
        <p:txBody>
          <a:bodyPr>
            <a:normAutofit fontScale="90000"/>
          </a:bodyPr>
          <a:lstStyle/>
          <a:p>
            <a:pPr algn="ctr"/>
            <a:br>
              <a:rPr lang="en-US" sz="3300" dirty="0">
                <a:latin typeface="Helvetica" panose="020B0604020202020204" pitchFamily="34" charset="0"/>
              </a:rPr>
            </a:br>
            <a:r>
              <a:rPr lang="en-US" sz="3300" dirty="0">
                <a:latin typeface="Helvetica" panose="020B0604020202020204" pitchFamily="34" charset="0"/>
              </a:rPr>
              <a:t>Verification</a:t>
            </a:r>
            <a:br>
              <a:rPr lang="en-US" altLang="en-US" sz="3300" dirty="0">
                <a:latin typeface="Helvetica" panose="020B0604020202020204" pitchFamily="34" charset="0"/>
              </a:rPr>
            </a:br>
            <a:endParaRPr lang="en-US" sz="3300" dirty="0"/>
          </a:p>
        </p:txBody>
      </p:sp>
      <p:sp>
        <p:nvSpPr>
          <p:cNvPr id="9" name="Rectangle 5"/>
          <p:cNvSpPr>
            <a:spLocks noChangeArrowheads="1"/>
          </p:cNvSpPr>
          <p:nvPr/>
        </p:nvSpPr>
        <p:spPr bwMode="auto">
          <a:xfrm>
            <a:off x="621882" y="1965822"/>
            <a:ext cx="9547178" cy="3240741"/>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spcBef>
                <a:spcPct val="20000"/>
              </a:spcBef>
              <a:buClr>
                <a:srgbClr val="0000FF"/>
              </a:buClr>
              <a:buSzPct val="75000"/>
              <a:buFont typeface="Monotype Sorts" pitchFamily="2" charset="2"/>
              <a:buChar char="u"/>
              <a:defRPr sz="2800">
                <a:solidFill>
                  <a:srgbClr val="000000"/>
                </a:solidFill>
                <a:latin typeface="Helvetica" panose="020B0604020202020204" pitchFamily="34" charset="0"/>
              </a:defRPr>
            </a:lvl1pPr>
            <a:lvl2pPr marL="742950" indent="-285750">
              <a:spcBef>
                <a:spcPct val="20000"/>
              </a:spcBef>
              <a:buClr>
                <a:srgbClr val="0000FF"/>
              </a:buClr>
              <a:buChar char="•"/>
              <a:defRPr sz="2800">
                <a:solidFill>
                  <a:srgbClr val="000000"/>
                </a:solidFill>
                <a:latin typeface="Helvetica" panose="020B0604020202020204" pitchFamily="34" charset="0"/>
              </a:defRPr>
            </a:lvl2pPr>
            <a:lvl3pPr marL="1143000" indent="-228600">
              <a:spcBef>
                <a:spcPct val="20000"/>
              </a:spcBef>
              <a:buClr>
                <a:srgbClr val="0000FF"/>
              </a:buClr>
              <a:buChar char="–"/>
              <a:defRPr sz="2800">
                <a:solidFill>
                  <a:srgbClr val="000000"/>
                </a:solidFill>
                <a:latin typeface="Helvetica" panose="020B0604020202020204" pitchFamily="34" charset="0"/>
              </a:defRPr>
            </a:lvl3pPr>
            <a:lvl4pPr marL="1600200" indent="-228600">
              <a:spcBef>
                <a:spcPct val="20000"/>
              </a:spcBef>
              <a:buChar char="–"/>
              <a:defRPr sz="2000">
                <a:solidFill>
                  <a:srgbClr val="003399"/>
                </a:solidFill>
                <a:latin typeface="Helvetica" panose="020B0604020202020204" pitchFamily="34" charset="0"/>
              </a:defRPr>
            </a:lvl4pPr>
            <a:lvl5pPr marL="2057400" indent="-228600">
              <a:spcBef>
                <a:spcPct val="20000"/>
              </a:spcBef>
              <a:buChar char="»"/>
              <a:defRPr sz="2000">
                <a:solidFill>
                  <a:srgbClr val="003399"/>
                </a:solidFill>
                <a:latin typeface="Helvetica" panose="020B0604020202020204" pitchFamily="34" charset="0"/>
              </a:defRPr>
            </a:lvl5pPr>
            <a:lvl6pPr marL="2514600" indent="-228600" eaLnBrk="0" fontAlgn="base" hangingPunct="0">
              <a:spcBef>
                <a:spcPct val="20000"/>
              </a:spcBef>
              <a:spcAft>
                <a:spcPct val="0"/>
              </a:spcAft>
              <a:buChar char="»"/>
              <a:defRPr sz="2000">
                <a:solidFill>
                  <a:srgbClr val="003399"/>
                </a:solidFill>
                <a:latin typeface="Helvetica" panose="020B0604020202020204" pitchFamily="34" charset="0"/>
              </a:defRPr>
            </a:lvl6pPr>
            <a:lvl7pPr marL="2971800" indent="-228600" eaLnBrk="0" fontAlgn="base" hangingPunct="0">
              <a:spcBef>
                <a:spcPct val="20000"/>
              </a:spcBef>
              <a:spcAft>
                <a:spcPct val="0"/>
              </a:spcAft>
              <a:buChar char="»"/>
              <a:defRPr sz="2000">
                <a:solidFill>
                  <a:srgbClr val="003399"/>
                </a:solidFill>
                <a:latin typeface="Helvetica" panose="020B0604020202020204" pitchFamily="34" charset="0"/>
              </a:defRPr>
            </a:lvl7pPr>
            <a:lvl8pPr marL="3429000" indent="-228600" eaLnBrk="0" fontAlgn="base" hangingPunct="0">
              <a:spcBef>
                <a:spcPct val="20000"/>
              </a:spcBef>
              <a:spcAft>
                <a:spcPct val="0"/>
              </a:spcAft>
              <a:buChar char="»"/>
              <a:defRPr sz="2000">
                <a:solidFill>
                  <a:srgbClr val="003399"/>
                </a:solidFill>
                <a:latin typeface="Helvetica" panose="020B0604020202020204" pitchFamily="34" charset="0"/>
              </a:defRPr>
            </a:lvl8pPr>
            <a:lvl9pPr marL="3886200" indent="-228600" eaLnBrk="0" fontAlgn="base" hangingPunct="0">
              <a:spcBef>
                <a:spcPct val="20000"/>
              </a:spcBef>
              <a:spcAft>
                <a:spcPct val="0"/>
              </a:spcAft>
              <a:buChar char="»"/>
              <a:defRPr sz="2000">
                <a:solidFill>
                  <a:srgbClr val="003399"/>
                </a:solidFill>
                <a:latin typeface="Helvetica" panose="020B0604020202020204" pitchFamily="34" charset="0"/>
              </a:defRPr>
            </a:lvl9pPr>
          </a:lstStyle>
          <a:p>
            <a:r>
              <a:rPr lang="en-US" altLang="en-US" i="1" dirty="0"/>
              <a:t>Process of documenting information provided on FAFSA </a:t>
            </a:r>
          </a:p>
          <a:p>
            <a:r>
              <a:rPr lang="en-US" altLang="en-US" i="1" dirty="0"/>
              <a:t>If selected and do not provide documents,</a:t>
            </a:r>
          </a:p>
          <a:p>
            <a:pPr lvl="1"/>
            <a:r>
              <a:rPr lang="en-US" altLang="en-US" i="1" dirty="0"/>
              <a:t>Will not receive federal student aid</a:t>
            </a:r>
          </a:p>
          <a:p>
            <a:pPr lvl="1"/>
            <a:r>
              <a:rPr lang="en-US" altLang="en-US" i="1" dirty="0"/>
              <a:t>Might not receive aid from other nonfederal sources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097" y="5495740"/>
            <a:ext cx="736122" cy="7361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182" y="5583065"/>
            <a:ext cx="622583" cy="64879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960" y="5495740"/>
            <a:ext cx="736122" cy="73612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813" y="5583064"/>
            <a:ext cx="622583" cy="64879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400" y="5539400"/>
            <a:ext cx="736122" cy="73612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485" y="5573438"/>
            <a:ext cx="622583" cy="648797"/>
          </a:xfrm>
          <a:prstGeom prst="rect">
            <a:avLst/>
          </a:prstGeom>
        </p:spPr>
      </p:pic>
    </p:spTree>
    <p:extLst>
      <p:ext uri="{BB962C8B-B14F-4D97-AF65-F5344CB8AC3E}">
        <p14:creationId xmlns:p14="http://schemas.microsoft.com/office/powerpoint/2010/main" val="1587265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6504" y="519987"/>
            <a:ext cx="11029616" cy="988332"/>
          </a:xfrm>
        </p:spPr>
        <p:txBody>
          <a:bodyPr>
            <a:normAutofit/>
          </a:bodyPr>
          <a:lstStyle/>
          <a:p>
            <a:pPr algn="ctr"/>
            <a:br>
              <a:rPr lang="en-US" dirty="0">
                <a:latin typeface="Helvetica" panose="020B0604020202020204" pitchFamily="34" charset="0"/>
              </a:rPr>
            </a:br>
            <a:r>
              <a:rPr lang="en-US" dirty="0">
                <a:latin typeface="Helvetica" panose="020B0604020202020204" pitchFamily="34" charset="0"/>
              </a:rPr>
              <a:t>Verification and the IRS Data Retrieval Tool</a:t>
            </a:r>
            <a:endParaRPr lang="en-US" dirty="0"/>
          </a:p>
        </p:txBody>
      </p:sp>
      <p:sp>
        <p:nvSpPr>
          <p:cNvPr id="4" name="Rectangle 3"/>
          <p:cNvSpPr txBox="1">
            <a:spLocks noGrp="1" noChangeArrowheads="1"/>
          </p:cNvSpPr>
          <p:nvPr>
            <p:ph sz="half" idx="1"/>
          </p:nvPr>
        </p:nvSpPr>
        <p:spPr>
          <a:prstGeom prst="rect">
            <a:avLst/>
          </a:prstGeom>
          <a:ln w="25400">
            <a:solidFill>
              <a:schemeClr val="accent2"/>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Monotype Sorts" pitchFamily="2" charset="2"/>
              <a:buNone/>
              <a:defRPr/>
            </a:pPr>
            <a:r>
              <a:rPr lang="en-US" sz="2000" b="1" u="sng" dirty="0"/>
              <a:t>IRS DATA RETRIEVAL TOOL</a:t>
            </a:r>
          </a:p>
          <a:p>
            <a:pPr>
              <a:buFont typeface="Arial" panose="020B0604020202020204" pitchFamily="34" charset="0"/>
              <a:buChar char="•"/>
              <a:defRPr/>
            </a:pPr>
            <a:r>
              <a:rPr lang="en-US" sz="1900" dirty="0">
                <a:solidFill>
                  <a:schemeClr val="tx1"/>
                </a:solidFill>
                <a:latin typeface="Helvetica" panose="020B0604020202020204" pitchFamily="34" charset="0"/>
                <a:cs typeface="Helvetica" panose="020B0604020202020204" pitchFamily="34" charset="0"/>
              </a:rPr>
              <a:t>Intended to make FAFSA completion easier</a:t>
            </a:r>
          </a:p>
          <a:p>
            <a:pPr lvl="1">
              <a:buFont typeface="Arial" panose="020B0604020202020204" pitchFamily="34" charset="0"/>
              <a:buChar char="•"/>
              <a:defRPr/>
            </a:pPr>
            <a:r>
              <a:rPr lang="en-US" sz="1700" dirty="0">
                <a:solidFill>
                  <a:schemeClr val="tx1"/>
                </a:solidFill>
                <a:latin typeface="Helvetica" panose="020B0604020202020204" pitchFamily="34" charset="0"/>
                <a:cs typeface="Helvetica" panose="020B0604020202020204" pitchFamily="34" charset="0"/>
              </a:rPr>
              <a:t>Tax info securely transferred from IRS to FAFSA form</a:t>
            </a:r>
          </a:p>
          <a:p>
            <a:pPr>
              <a:buFont typeface="Arial" panose="020B0604020202020204" pitchFamily="34" charset="0"/>
              <a:buChar char="•"/>
              <a:defRPr/>
            </a:pPr>
            <a:r>
              <a:rPr lang="en-US" sz="1900" dirty="0">
                <a:solidFill>
                  <a:schemeClr val="tx1"/>
                </a:solidFill>
                <a:latin typeface="Helvetica" panose="020B0604020202020204" pitchFamily="34" charset="0"/>
                <a:cs typeface="Helvetica" panose="020B0604020202020204" pitchFamily="34" charset="0"/>
              </a:rPr>
              <a:t>Voluntary participation</a:t>
            </a:r>
          </a:p>
          <a:p>
            <a:pPr>
              <a:buFont typeface="Arial" panose="020B0604020202020204" pitchFamily="34" charset="0"/>
              <a:buChar char="•"/>
              <a:defRPr/>
            </a:pPr>
            <a:r>
              <a:rPr lang="en-US" sz="1900" dirty="0">
                <a:solidFill>
                  <a:schemeClr val="tx1"/>
                </a:solidFill>
                <a:latin typeface="Helvetica" panose="020B0604020202020204" pitchFamily="34" charset="0"/>
                <a:cs typeface="Helvetica" panose="020B0604020202020204" pitchFamily="34" charset="0"/>
              </a:rPr>
              <a:t>Typically reduces number of documents requested for verification process</a:t>
            </a:r>
          </a:p>
        </p:txBody>
      </p:sp>
      <p:sp>
        <p:nvSpPr>
          <p:cNvPr id="7" name="Rectangle 5"/>
          <p:cNvSpPr>
            <a:spLocks noGrp="1" noChangeArrowheads="1"/>
          </p:cNvSpPr>
          <p:nvPr>
            <p:ph sz="half" idx="2"/>
          </p:nvPr>
        </p:nvSpPr>
        <p:spPr bwMode="auto">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spcBef>
                <a:spcPct val="20000"/>
              </a:spcBef>
              <a:buClr>
                <a:srgbClr val="0000FF"/>
              </a:buClr>
              <a:buSzPct val="75000"/>
              <a:buFont typeface="Monotype Sorts" pitchFamily="2" charset="2"/>
              <a:buChar char="u"/>
              <a:defRPr sz="2800">
                <a:solidFill>
                  <a:srgbClr val="000000"/>
                </a:solidFill>
                <a:latin typeface="Helvetica" panose="020B0604020202020204" pitchFamily="34" charset="0"/>
              </a:defRPr>
            </a:lvl1pPr>
            <a:lvl2pPr marL="742950" indent="-285750">
              <a:spcBef>
                <a:spcPct val="20000"/>
              </a:spcBef>
              <a:buClr>
                <a:srgbClr val="0000FF"/>
              </a:buClr>
              <a:buChar char="•"/>
              <a:defRPr sz="2800">
                <a:solidFill>
                  <a:srgbClr val="000000"/>
                </a:solidFill>
                <a:latin typeface="Helvetica" panose="020B0604020202020204" pitchFamily="34" charset="0"/>
              </a:defRPr>
            </a:lvl2pPr>
            <a:lvl3pPr marL="1143000" indent="-228600">
              <a:spcBef>
                <a:spcPct val="20000"/>
              </a:spcBef>
              <a:buClr>
                <a:srgbClr val="0000FF"/>
              </a:buClr>
              <a:buChar char="–"/>
              <a:defRPr sz="2800">
                <a:solidFill>
                  <a:srgbClr val="000000"/>
                </a:solidFill>
                <a:latin typeface="Helvetica" panose="020B0604020202020204" pitchFamily="34" charset="0"/>
              </a:defRPr>
            </a:lvl3pPr>
            <a:lvl4pPr marL="1600200" indent="-228600">
              <a:spcBef>
                <a:spcPct val="20000"/>
              </a:spcBef>
              <a:buChar char="–"/>
              <a:defRPr sz="2000">
                <a:solidFill>
                  <a:srgbClr val="003399"/>
                </a:solidFill>
                <a:latin typeface="Helvetica" panose="020B0604020202020204" pitchFamily="34" charset="0"/>
              </a:defRPr>
            </a:lvl4pPr>
            <a:lvl5pPr marL="2057400" indent="-228600">
              <a:spcBef>
                <a:spcPct val="20000"/>
              </a:spcBef>
              <a:buChar char="»"/>
              <a:defRPr sz="2000">
                <a:solidFill>
                  <a:srgbClr val="003399"/>
                </a:solidFill>
                <a:latin typeface="Helvetica" panose="020B0604020202020204" pitchFamily="34" charset="0"/>
              </a:defRPr>
            </a:lvl5pPr>
            <a:lvl6pPr marL="2514600" indent="-228600" eaLnBrk="0" fontAlgn="base" hangingPunct="0">
              <a:spcBef>
                <a:spcPct val="20000"/>
              </a:spcBef>
              <a:spcAft>
                <a:spcPct val="0"/>
              </a:spcAft>
              <a:buChar char="»"/>
              <a:defRPr sz="2000">
                <a:solidFill>
                  <a:srgbClr val="003399"/>
                </a:solidFill>
                <a:latin typeface="Helvetica" panose="020B0604020202020204" pitchFamily="34" charset="0"/>
              </a:defRPr>
            </a:lvl6pPr>
            <a:lvl7pPr marL="2971800" indent="-228600" eaLnBrk="0" fontAlgn="base" hangingPunct="0">
              <a:spcBef>
                <a:spcPct val="20000"/>
              </a:spcBef>
              <a:spcAft>
                <a:spcPct val="0"/>
              </a:spcAft>
              <a:buChar char="»"/>
              <a:defRPr sz="2000">
                <a:solidFill>
                  <a:srgbClr val="003399"/>
                </a:solidFill>
                <a:latin typeface="Helvetica" panose="020B0604020202020204" pitchFamily="34" charset="0"/>
              </a:defRPr>
            </a:lvl7pPr>
            <a:lvl8pPr marL="3429000" indent="-228600" eaLnBrk="0" fontAlgn="base" hangingPunct="0">
              <a:spcBef>
                <a:spcPct val="20000"/>
              </a:spcBef>
              <a:spcAft>
                <a:spcPct val="0"/>
              </a:spcAft>
              <a:buChar char="»"/>
              <a:defRPr sz="2000">
                <a:solidFill>
                  <a:srgbClr val="003399"/>
                </a:solidFill>
                <a:latin typeface="Helvetica" panose="020B0604020202020204" pitchFamily="34" charset="0"/>
              </a:defRPr>
            </a:lvl8pPr>
            <a:lvl9pPr marL="3886200" indent="-228600" eaLnBrk="0" fontAlgn="base" hangingPunct="0">
              <a:spcBef>
                <a:spcPct val="20000"/>
              </a:spcBef>
              <a:spcAft>
                <a:spcPct val="0"/>
              </a:spcAft>
              <a:buChar char="»"/>
              <a:defRPr sz="2000">
                <a:solidFill>
                  <a:srgbClr val="003399"/>
                </a:solidFill>
                <a:latin typeface="Helvetica" panose="020B0604020202020204" pitchFamily="34" charset="0"/>
              </a:defRPr>
            </a:lvl9pPr>
          </a:lstStyle>
          <a:p>
            <a:pPr>
              <a:buClr>
                <a:schemeClr val="accent1"/>
              </a:buClr>
              <a:buFont typeface="Arial" panose="020B0604020202020204" pitchFamily="34" charset="0"/>
              <a:buChar char="•"/>
              <a:defRPr/>
            </a:pPr>
            <a:r>
              <a:rPr lang="en-US" sz="1800" b="1" u="sng" kern="0" dirty="0"/>
              <a:t>VERIFICATION</a:t>
            </a:r>
          </a:p>
          <a:p>
            <a:pPr>
              <a:buClr>
                <a:schemeClr val="accent1"/>
              </a:buClr>
              <a:buFont typeface="Arial" panose="020B0604020202020204" pitchFamily="34" charset="0"/>
              <a:buChar char="•"/>
              <a:defRPr/>
            </a:pPr>
            <a:r>
              <a:rPr lang="en-US" sz="1800" kern="0" dirty="0"/>
              <a:t>Selected by the Federal Gov’t </a:t>
            </a:r>
            <a:r>
              <a:rPr lang="en-US" sz="1800" b="1" u="sng" kern="0" dirty="0"/>
              <a:t>or</a:t>
            </a:r>
            <a:r>
              <a:rPr lang="en-US" sz="1800" kern="0" dirty="0"/>
              <a:t> college/university</a:t>
            </a:r>
          </a:p>
          <a:p>
            <a:pPr>
              <a:buClr>
                <a:schemeClr val="accent1"/>
              </a:buClr>
              <a:buFont typeface="Arial" panose="020B0604020202020204" pitchFamily="34" charset="0"/>
              <a:buChar char="•"/>
              <a:defRPr/>
            </a:pPr>
            <a:r>
              <a:rPr lang="en-US" sz="1800" kern="0" dirty="0"/>
              <a:t>Tax return transcript or Tax Return required if didn’t use IRS DRT</a:t>
            </a:r>
          </a:p>
          <a:p>
            <a:pPr>
              <a:buClr>
                <a:schemeClr val="accent1"/>
              </a:buClr>
              <a:buFont typeface="Arial" panose="020B0604020202020204" pitchFamily="34" charset="0"/>
              <a:buChar char="•"/>
              <a:defRPr/>
            </a:pPr>
            <a:r>
              <a:rPr lang="en-US" sz="1800" kern="0" dirty="0"/>
              <a:t>Non-tax filing status documentation required</a:t>
            </a:r>
          </a:p>
          <a:p>
            <a:pPr>
              <a:buClr>
                <a:schemeClr val="accent1"/>
              </a:buClr>
              <a:buFont typeface="Arial" panose="020B0604020202020204" pitchFamily="34" charset="0"/>
              <a:buChar char="•"/>
              <a:defRPr/>
            </a:pPr>
            <a:r>
              <a:rPr lang="en-US" sz="1800" kern="0" dirty="0"/>
              <a:t>Aid cannot be disbursed without completion</a:t>
            </a:r>
          </a:p>
          <a:p>
            <a:pPr>
              <a:buClr>
                <a:schemeClr val="accent1"/>
              </a:buClr>
              <a:buFont typeface="Arial" panose="020B0604020202020204" pitchFamily="34" charset="0"/>
              <a:buChar char="•"/>
              <a:defRPr/>
            </a:pPr>
            <a:r>
              <a:rPr lang="en-US" sz="1800" kern="0" dirty="0"/>
              <a:t>Required documentation sent to financial aid offices, not Federal Gov’t</a:t>
            </a:r>
          </a:p>
          <a:p>
            <a:pPr algn="ctr">
              <a:buClr>
                <a:schemeClr val="accent1"/>
              </a:buClr>
              <a:buFont typeface="Arial" panose="020B0604020202020204" pitchFamily="34" charset="0"/>
              <a:buChar char="•"/>
            </a:pPr>
            <a:endParaRPr lang="en-US" altLang="en-US" sz="1800" dirty="0">
              <a:latin typeface="+mj-lt"/>
            </a:endParaRPr>
          </a:p>
        </p:txBody>
      </p:sp>
    </p:spTree>
    <p:extLst>
      <p:ext uri="{BB962C8B-B14F-4D97-AF65-F5344CB8AC3E}">
        <p14:creationId xmlns:p14="http://schemas.microsoft.com/office/powerpoint/2010/main" val="2398025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Office reviews FAFSA</a:t>
            </a:r>
          </a:p>
        </p:txBody>
      </p:sp>
      <p:sp>
        <p:nvSpPr>
          <p:cNvPr id="3" name="Content Placeholder 2"/>
          <p:cNvSpPr>
            <a:spLocks noGrp="1"/>
          </p:cNvSpPr>
          <p:nvPr>
            <p:ph idx="1"/>
          </p:nvPr>
        </p:nvSpPr>
        <p:spPr>
          <a:xfrm>
            <a:off x="261258" y="2180496"/>
            <a:ext cx="11349550" cy="4111447"/>
          </a:xfrm>
        </p:spPr>
        <p:txBody>
          <a:bodyPr>
            <a:normAutofit/>
          </a:bodyPr>
          <a:lstStyle/>
          <a:p>
            <a:r>
              <a:rPr lang="en-US" sz="4000" dirty="0"/>
              <a:t>Determines Financial Aid Award Offer</a:t>
            </a:r>
          </a:p>
          <a:p>
            <a:pPr lvl="1"/>
            <a:r>
              <a:rPr lang="en-US" sz="4000" dirty="0"/>
              <a:t>Usually emailed</a:t>
            </a:r>
          </a:p>
          <a:p>
            <a:pPr lvl="1"/>
            <a:r>
              <a:rPr lang="en-US" sz="4000" dirty="0"/>
              <a:t>Amount of Aid awarded from each program</a:t>
            </a:r>
          </a:p>
          <a:p>
            <a:pPr lvl="1"/>
            <a:r>
              <a:rPr lang="en-US" sz="4000" dirty="0"/>
              <a:t>How and When aid is disbursed</a:t>
            </a:r>
          </a:p>
          <a:p>
            <a:pPr lvl="1"/>
            <a:r>
              <a:rPr lang="en-US" sz="4000" dirty="0"/>
              <a:t>Terms and Conditions of student’s award</a:t>
            </a:r>
          </a:p>
          <a:p>
            <a:pPr marL="0" indent="0">
              <a:buNone/>
            </a:pPr>
            <a:endParaRPr lang="en-US" dirty="0"/>
          </a:p>
        </p:txBody>
      </p:sp>
    </p:spTree>
    <p:extLst>
      <p:ext uri="{BB962C8B-B14F-4D97-AF65-F5344CB8AC3E}">
        <p14:creationId xmlns:p14="http://schemas.microsoft.com/office/powerpoint/2010/main" val="3540561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4180114" y="22860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4947702" y="2137955"/>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7391400" y="3429000"/>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7151914" y="5262155"/>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3341914" y="5281749"/>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2797628" y="3584721"/>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45319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50760" y="1975930"/>
            <a:ext cx="11404243" cy="4767464"/>
          </a:xfrm>
          <a:prstGeom prst="rect">
            <a:avLst/>
          </a:prstGeom>
          <a:noFill/>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ltLang="en-US" sz="2800" dirty="0">
                <a:solidFill>
                  <a:schemeClr val="tx1"/>
                </a:solidFill>
              </a:rPr>
              <a:t>This presentation draws on information from OASFAA, the National Association of Student Financial Aid Administrators (NASFAA) and Federal Student Aid (FSA).</a:t>
            </a:r>
          </a:p>
          <a:p>
            <a:r>
              <a:rPr lang="en-US" altLang="en-US" sz="2800" dirty="0">
                <a:solidFill>
                  <a:schemeClr val="tx1"/>
                </a:solidFill>
              </a:rPr>
              <a:t>Today’s webinar in an introduction to financial aid. For a more in-depth presentation and discussion you are encouraged to attend an OASFAA counselor workshop </a:t>
            </a:r>
            <a:r>
              <a:rPr lang="en-US" altLang="en-US" sz="2800" b="1" u="sng" dirty="0">
                <a:solidFill>
                  <a:schemeClr val="tx1"/>
                </a:solidFill>
              </a:rPr>
              <a:t>October 7 - 18 or December 2  - 13.</a:t>
            </a:r>
            <a:r>
              <a:rPr lang="en-US" altLang="en-US" sz="2800" b="1" dirty="0">
                <a:solidFill>
                  <a:schemeClr val="tx1"/>
                </a:solidFill>
              </a:rPr>
              <a:t>  These are offered around the state of Ohio at 12 locations. </a:t>
            </a:r>
            <a:endParaRPr lang="en-US" altLang="en-US" sz="2000" dirty="0">
              <a:solidFill>
                <a:schemeClr val="tx1"/>
              </a:solidFill>
            </a:endParaRPr>
          </a:p>
          <a:p>
            <a:r>
              <a:rPr lang="en-US" altLang="en-US" sz="2800" dirty="0">
                <a:solidFill>
                  <a:schemeClr val="tx1"/>
                </a:solidFill>
              </a:rPr>
              <a:t>Registration is now open.  Go to:  </a:t>
            </a:r>
            <a:r>
              <a:rPr lang="en-US" altLang="en-US" sz="2800" dirty="0">
                <a:solidFill>
                  <a:schemeClr val="tx1"/>
                </a:solidFill>
                <a:hlinkClick r:id="rId3"/>
              </a:rPr>
              <a:t>www.oasfaa.org</a:t>
            </a:r>
            <a:r>
              <a:rPr lang="en-US" altLang="en-US" sz="2800" dirty="0">
                <a:solidFill>
                  <a:schemeClr val="tx1"/>
                </a:solidFill>
              </a:rPr>
              <a:t> (Resources&gt;Counselors).</a:t>
            </a:r>
          </a:p>
          <a:p>
            <a:endParaRPr lang="en-US" altLang="en-US" sz="2000" dirty="0">
              <a:solidFill>
                <a:schemeClr val="tx1"/>
              </a:solidFill>
            </a:endParaRPr>
          </a:p>
          <a:p>
            <a:pPr marL="0" indent="0">
              <a:buNone/>
            </a:pPr>
            <a:endParaRPr lang="en-US" sz="2000" dirty="0">
              <a:solidFill>
                <a:schemeClr val="tx1"/>
              </a:solidFill>
            </a:endParaRPr>
          </a:p>
        </p:txBody>
      </p:sp>
      <p:sp>
        <p:nvSpPr>
          <p:cNvPr id="4" name="Title 1"/>
          <p:cNvSpPr>
            <a:spLocks noGrp="1"/>
          </p:cNvSpPr>
          <p:nvPr>
            <p:ph type="title"/>
          </p:nvPr>
        </p:nvSpPr>
        <p:spPr>
          <a:xfrm>
            <a:off x="450760" y="742537"/>
            <a:ext cx="9240258" cy="988332"/>
          </a:xfrm>
        </p:spPr>
        <p:txBody>
          <a:bodyPr>
            <a:normAutofit fontScale="90000"/>
          </a:bodyPr>
          <a:lstStyle/>
          <a:p>
            <a:pPr algn="ctr"/>
            <a:r>
              <a:rPr lang="en-US" dirty="0"/>
              <a:t>Financial Aid 101</a:t>
            </a:r>
            <a:br>
              <a:rPr lang="en-US" dirty="0"/>
            </a:br>
            <a:r>
              <a:rPr lang="en-US" sz="4000" dirty="0"/>
              <a:t>Financial Aid Information for 2020-2021</a:t>
            </a:r>
          </a:p>
        </p:txBody>
      </p:sp>
      <p:pic>
        <p:nvPicPr>
          <p:cNvPr id="2" name="Picture 1">
            <a:extLst>
              <a:ext uri="{FF2B5EF4-FFF2-40B4-BE49-F238E27FC236}">
                <a16:creationId xmlns:a16="http://schemas.microsoft.com/office/drawing/2014/main" id="{BE9E75D6-4856-4886-BEBB-1110C1055948}"/>
              </a:ext>
            </a:extLst>
          </p:cNvPr>
          <p:cNvPicPr>
            <a:picLocks noChangeAspect="1"/>
          </p:cNvPicPr>
          <p:nvPr/>
        </p:nvPicPr>
        <p:blipFill>
          <a:blip r:embed="rId4"/>
          <a:stretch>
            <a:fillRect/>
          </a:stretch>
        </p:blipFill>
        <p:spPr>
          <a:xfrm rot="21196548">
            <a:off x="827315" y="5848699"/>
            <a:ext cx="2971800" cy="838200"/>
          </a:xfrm>
          <a:prstGeom prst="rect">
            <a:avLst/>
          </a:prstGeom>
        </p:spPr>
      </p:pic>
    </p:spTree>
    <p:extLst>
      <p:ext uri="{BB962C8B-B14F-4D97-AF65-F5344CB8AC3E}">
        <p14:creationId xmlns:p14="http://schemas.microsoft.com/office/powerpoint/2010/main" val="2433053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34" y="450649"/>
            <a:ext cx="11029616" cy="1013800"/>
          </a:xfrm>
        </p:spPr>
        <p:txBody>
          <a:bodyPr>
            <a:normAutofit fontScale="90000"/>
          </a:bodyPr>
          <a:lstStyle/>
          <a:p>
            <a:pPr algn="ctr"/>
            <a:br>
              <a:rPr lang="en-US" dirty="0"/>
            </a:br>
            <a:r>
              <a:rPr lang="en-US" sz="4000" dirty="0"/>
              <a:t>Types of FINANCIAL Aid </a:t>
            </a:r>
          </a:p>
        </p:txBody>
      </p:sp>
      <p:sp>
        <p:nvSpPr>
          <p:cNvPr id="6" name="Rectangle 3"/>
          <p:cNvSpPr txBox="1">
            <a:spLocks noChangeArrowheads="1"/>
          </p:cNvSpPr>
          <p:nvPr/>
        </p:nvSpPr>
        <p:spPr>
          <a:xfrm>
            <a:off x="948397" y="2129142"/>
            <a:ext cx="8382000"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spcBef>
                <a:spcPct val="100000"/>
              </a:spcBef>
              <a:buFont typeface="Arial" panose="020B0604020202020204" pitchFamily="34" charset="0"/>
              <a:buChar char="•"/>
            </a:pPr>
            <a:r>
              <a:rPr lang="en-US" altLang="en-US" sz="2400" dirty="0">
                <a:solidFill>
                  <a:schemeClr val="tx1"/>
                </a:solidFill>
              </a:rPr>
              <a:t>Scholarships</a:t>
            </a:r>
          </a:p>
          <a:p>
            <a:pPr marL="285750" indent="-285750" algn="l">
              <a:spcBef>
                <a:spcPct val="100000"/>
              </a:spcBef>
              <a:buFont typeface="Arial" panose="020B0604020202020204" pitchFamily="34" charset="0"/>
              <a:buChar char="•"/>
            </a:pPr>
            <a:r>
              <a:rPr lang="en-US" altLang="en-US" sz="2400" dirty="0">
                <a:solidFill>
                  <a:schemeClr val="tx1"/>
                </a:solidFill>
              </a:rPr>
              <a:t>Grants</a:t>
            </a:r>
          </a:p>
          <a:p>
            <a:pPr marL="285750" indent="-285750" algn="l">
              <a:spcBef>
                <a:spcPct val="100000"/>
              </a:spcBef>
              <a:buFont typeface="Arial" panose="020B0604020202020204" pitchFamily="34" charset="0"/>
              <a:buChar char="•"/>
            </a:pPr>
            <a:endParaRPr lang="en-US" altLang="en-US" sz="2200" dirty="0">
              <a:solidFill>
                <a:schemeClr val="tx1"/>
              </a:solidFill>
            </a:endParaRPr>
          </a:p>
          <a:p>
            <a:pPr marL="285750" indent="-285750" algn="l">
              <a:spcBef>
                <a:spcPct val="100000"/>
              </a:spcBef>
              <a:buFont typeface="Arial" panose="020B0604020202020204" pitchFamily="34" charset="0"/>
              <a:buChar char="•"/>
            </a:pPr>
            <a:r>
              <a:rPr lang="en-US" altLang="en-US" sz="2400" dirty="0">
                <a:solidFill>
                  <a:schemeClr val="tx1"/>
                </a:solidFill>
              </a:rPr>
              <a:t>Loans</a:t>
            </a:r>
          </a:p>
          <a:p>
            <a:pPr marL="285750" indent="-285750" algn="l">
              <a:spcBef>
                <a:spcPct val="100000"/>
              </a:spcBef>
              <a:buFont typeface="Arial" panose="020B0604020202020204" pitchFamily="34" charset="0"/>
              <a:buChar char="•"/>
            </a:pPr>
            <a:r>
              <a:rPr lang="en-US" altLang="en-US" sz="2400" dirty="0">
                <a:solidFill>
                  <a:schemeClr val="tx1"/>
                </a:solidFill>
              </a:rPr>
              <a:t>Employment</a:t>
            </a:r>
          </a:p>
        </p:txBody>
      </p:sp>
      <p:sp>
        <p:nvSpPr>
          <p:cNvPr id="7" name="Flowchart: Extract 6"/>
          <p:cNvSpPr/>
          <p:nvPr/>
        </p:nvSpPr>
        <p:spPr>
          <a:xfrm rot="5400000">
            <a:off x="2992812" y="2418834"/>
            <a:ext cx="997317" cy="589013"/>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Extract 8"/>
          <p:cNvSpPr/>
          <p:nvPr/>
        </p:nvSpPr>
        <p:spPr>
          <a:xfrm rot="5400000">
            <a:off x="2992812" y="4596275"/>
            <a:ext cx="997317" cy="589013"/>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2"/>
          <p:cNvSpPr txBox="1">
            <a:spLocks noChangeArrowheads="1"/>
          </p:cNvSpPr>
          <p:nvPr/>
        </p:nvSpPr>
        <p:spPr bwMode="auto">
          <a:xfrm>
            <a:off x="4135078" y="242124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r>
              <a:rPr lang="en-US" altLang="en-US" sz="3200" dirty="0">
                <a:solidFill>
                  <a:schemeClr val="tx1"/>
                </a:solidFill>
                <a:latin typeface="+mj-lt"/>
              </a:rPr>
              <a:t>Gift Aid</a:t>
            </a:r>
          </a:p>
        </p:txBody>
      </p:sp>
      <p:sp>
        <p:nvSpPr>
          <p:cNvPr id="11" name="TextBox 4"/>
          <p:cNvSpPr txBox="1">
            <a:spLocks noChangeArrowheads="1"/>
          </p:cNvSpPr>
          <p:nvPr/>
        </p:nvSpPr>
        <p:spPr bwMode="auto">
          <a:xfrm>
            <a:off x="4135078" y="4598681"/>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r>
              <a:rPr lang="en-US" altLang="en-US" sz="3200" dirty="0">
                <a:solidFill>
                  <a:schemeClr val="tx1"/>
                </a:solidFill>
                <a:latin typeface="+mj-lt"/>
              </a:rPr>
              <a:t>Self-Help Aid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998" y="2775527"/>
            <a:ext cx="2494798" cy="1846799"/>
          </a:xfrm>
          <a:prstGeom prst="rect">
            <a:avLst/>
          </a:prstGeom>
        </p:spPr>
      </p:pic>
    </p:spTree>
    <p:extLst>
      <p:ext uri="{BB962C8B-B14F-4D97-AF65-F5344CB8AC3E}">
        <p14:creationId xmlns:p14="http://schemas.microsoft.com/office/powerpoint/2010/main" val="194751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81192" y="2254765"/>
            <a:ext cx="8382000"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US" altLang="en-US" sz="2400" dirty="0">
                <a:solidFill>
                  <a:schemeClr val="tx1"/>
                </a:solidFill>
              </a:rPr>
              <a:t>Gift Aid </a:t>
            </a:r>
          </a:p>
          <a:p>
            <a:pPr marL="742950" lvl="1" indent="-285750" algn="l">
              <a:spcBef>
                <a:spcPts val="0"/>
              </a:spcBef>
              <a:buFont typeface="Arial" panose="020B0604020202020204" pitchFamily="34" charset="0"/>
              <a:buChar char="•"/>
            </a:pPr>
            <a:r>
              <a:rPr lang="en-US" altLang="en-US" sz="2200" dirty="0">
                <a:solidFill>
                  <a:schemeClr val="tx1"/>
                </a:solidFill>
              </a:rPr>
              <a:t>Grants</a:t>
            </a:r>
          </a:p>
          <a:p>
            <a:pPr marL="742950" lvl="1" indent="-285750" algn="l">
              <a:spcBef>
                <a:spcPts val="0"/>
              </a:spcBef>
              <a:buFont typeface="Arial" panose="020B0604020202020204" pitchFamily="34" charset="0"/>
              <a:buChar char="•"/>
            </a:pPr>
            <a:r>
              <a:rPr lang="en-US" altLang="en-US" sz="2200" dirty="0">
                <a:solidFill>
                  <a:schemeClr val="tx1"/>
                </a:solidFill>
              </a:rPr>
              <a:t>Work-study Jobs (Federal)</a:t>
            </a:r>
          </a:p>
          <a:p>
            <a:pPr marL="285750" indent="-285750" algn="l">
              <a:spcBef>
                <a:spcPts val="0"/>
              </a:spcBef>
              <a:buFont typeface="Arial" panose="020B0604020202020204" pitchFamily="34" charset="0"/>
              <a:buChar char="•"/>
            </a:pPr>
            <a:r>
              <a:rPr lang="en-US" altLang="en-US" sz="2400" dirty="0">
                <a:solidFill>
                  <a:schemeClr val="tx1"/>
                </a:solidFill>
              </a:rPr>
              <a:t>Self-Help </a:t>
            </a:r>
            <a:r>
              <a:rPr lang="en-US" altLang="en-US" sz="2400">
                <a:solidFill>
                  <a:schemeClr val="tx1"/>
                </a:solidFill>
              </a:rPr>
              <a:t>Aid </a:t>
            </a:r>
            <a:endParaRPr lang="en-US" altLang="en-US" sz="2400" dirty="0">
              <a:solidFill>
                <a:schemeClr val="tx1"/>
              </a:solidFill>
            </a:endParaRPr>
          </a:p>
          <a:p>
            <a:pPr marL="742950" lvl="1" indent="-285750" algn="l">
              <a:spcBef>
                <a:spcPts val="0"/>
              </a:spcBef>
              <a:buFont typeface="Arial" panose="020B0604020202020204" pitchFamily="34" charset="0"/>
              <a:buChar char="•"/>
            </a:pPr>
            <a:r>
              <a:rPr lang="en-US" altLang="en-US" sz="2200" dirty="0">
                <a:solidFill>
                  <a:schemeClr val="tx1"/>
                </a:solidFill>
              </a:rPr>
              <a:t>Some require a FAFSA, some do not/always encourage to file a FAFSA</a:t>
            </a:r>
          </a:p>
          <a:p>
            <a:pPr marL="742950" lvl="1" indent="-285750" algn="l">
              <a:spcBef>
                <a:spcPts val="0"/>
              </a:spcBef>
              <a:buFont typeface="Arial" panose="020B0604020202020204" pitchFamily="34" charset="0"/>
              <a:buChar char="•"/>
            </a:pPr>
            <a:r>
              <a:rPr lang="en-US" altLang="en-US" sz="2200" dirty="0">
                <a:solidFill>
                  <a:schemeClr val="tx1"/>
                </a:solidFill>
              </a:rPr>
              <a:t>Loans </a:t>
            </a:r>
          </a:p>
          <a:p>
            <a:pPr marL="1200150" lvl="2" indent="-285750" algn="l">
              <a:spcBef>
                <a:spcPts val="0"/>
              </a:spcBef>
              <a:buFont typeface="Arial" panose="020B0604020202020204" pitchFamily="34" charset="0"/>
              <a:buChar char="•"/>
            </a:pPr>
            <a:r>
              <a:rPr lang="en-US" altLang="en-US" sz="2000" dirty="0">
                <a:solidFill>
                  <a:schemeClr val="tx1"/>
                </a:solidFill>
              </a:rPr>
              <a:t>Unsubsidized student loans</a:t>
            </a:r>
          </a:p>
          <a:p>
            <a:pPr marL="1200150" lvl="2" indent="-285750" algn="l">
              <a:spcBef>
                <a:spcPts val="0"/>
              </a:spcBef>
              <a:buFont typeface="Arial" panose="020B0604020202020204" pitchFamily="34" charset="0"/>
              <a:buChar char="•"/>
            </a:pPr>
            <a:r>
              <a:rPr lang="en-US" altLang="en-US" sz="2000" dirty="0">
                <a:solidFill>
                  <a:schemeClr val="tx1"/>
                </a:solidFill>
              </a:rPr>
              <a:t>Private student loans</a:t>
            </a:r>
          </a:p>
          <a:p>
            <a:pPr marL="742950" lvl="1" indent="-285750" algn="l">
              <a:spcBef>
                <a:spcPts val="0"/>
              </a:spcBef>
              <a:buFont typeface="Arial" panose="020B0604020202020204" pitchFamily="34" charset="0"/>
              <a:buChar char="•"/>
            </a:pPr>
            <a:r>
              <a:rPr lang="en-US" altLang="en-US" sz="2200" dirty="0">
                <a:solidFill>
                  <a:schemeClr val="tx1"/>
                </a:solidFill>
              </a:rPr>
              <a:t>VA Benefits</a:t>
            </a:r>
          </a:p>
          <a:p>
            <a:pPr marL="742950" lvl="1" indent="-285750" algn="l">
              <a:spcBef>
                <a:spcPts val="0"/>
              </a:spcBef>
              <a:buFont typeface="Arial" panose="020B0604020202020204" pitchFamily="34" charset="0"/>
              <a:buChar char="•"/>
            </a:pPr>
            <a:r>
              <a:rPr lang="en-US" altLang="en-US" sz="2200" dirty="0">
                <a:solidFill>
                  <a:schemeClr val="tx1"/>
                </a:solidFill>
              </a:rPr>
              <a:t>Work-study Jobs (Institutional)</a:t>
            </a:r>
          </a:p>
          <a:p>
            <a:pPr marL="285750" indent="-285750" algn="l">
              <a:spcBef>
                <a:spcPts val="0"/>
              </a:spcBef>
              <a:buFont typeface="Arial" panose="020B0604020202020204" pitchFamily="34" charset="0"/>
              <a:buChar char="•"/>
            </a:pPr>
            <a:r>
              <a:rPr lang="en-US" altLang="en-US" sz="2400" dirty="0">
                <a:solidFill>
                  <a:schemeClr val="tx1"/>
                </a:solidFill>
              </a:rPr>
              <a:t>Merit Based</a:t>
            </a:r>
          </a:p>
          <a:p>
            <a:pPr marL="742950" lvl="1" indent="-285750" algn="l">
              <a:spcBef>
                <a:spcPts val="0"/>
              </a:spcBef>
              <a:buFont typeface="Arial" panose="020B0604020202020204" pitchFamily="34" charset="0"/>
              <a:buChar char="•"/>
            </a:pPr>
            <a:r>
              <a:rPr lang="en-US" altLang="en-US" sz="2200" dirty="0">
                <a:solidFill>
                  <a:schemeClr val="tx1"/>
                </a:solidFill>
              </a:rPr>
              <a:t>Scholarships (performance)</a:t>
            </a:r>
          </a:p>
          <a:p>
            <a:pPr marL="285750" indent="-285750" algn="l">
              <a:spcBef>
                <a:spcPts val="0"/>
              </a:spcBef>
              <a:buFont typeface="Arial" panose="020B0604020202020204" pitchFamily="34" charset="0"/>
              <a:buChar char="•"/>
            </a:pPr>
            <a:endParaRPr lang="en-US" altLang="en-US" sz="2400" dirty="0">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441" y="2870338"/>
            <a:ext cx="2494798" cy="1846799"/>
          </a:xfrm>
          <a:prstGeom prst="rect">
            <a:avLst/>
          </a:prstGeom>
        </p:spPr>
      </p:pic>
      <p:sp>
        <p:nvSpPr>
          <p:cNvPr id="14" name="Title 1"/>
          <p:cNvSpPr>
            <a:spLocks noGrp="1"/>
          </p:cNvSpPr>
          <p:nvPr>
            <p:ph type="title"/>
          </p:nvPr>
        </p:nvSpPr>
        <p:spPr>
          <a:xfrm>
            <a:off x="-217299" y="463897"/>
            <a:ext cx="11029616" cy="1013800"/>
          </a:xfrm>
        </p:spPr>
        <p:txBody>
          <a:bodyPr>
            <a:normAutofit/>
          </a:bodyPr>
          <a:lstStyle/>
          <a:p>
            <a:pPr algn="ctr"/>
            <a:r>
              <a:rPr lang="en-US" sz="4000" dirty="0"/>
              <a:t>Categories of Financial Aid</a:t>
            </a:r>
          </a:p>
        </p:txBody>
      </p:sp>
    </p:spTree>
    <p:extLst>
      <p:ext uri="{BB962C8B-B14F-4D97-AF65-F5344CB8AC3E}">
        <p14:creationId xmlns:p14="http://schemas.microsoft.com/office/powerpoint/2010/main" val="3157247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191540" y="470158"/>
            <a:ext cx="11029616" cy="1013800"/>
          </a:xfrm>
        </p:spPr>
        <p:txBody>
          <a:bodyPr>
            <a:normAutofit fontScale="90000"/>
          </a:bodyPr>
          <a:lstStyle/>
          <a:p>
            <a:pPr algn="ctr"/>
            <a:br>
              <a:rPr lang="en-US" dirty="0"/>
            </a:br>
            <a:r>
              <a:rPr lang="en-US" sz="4000" dirty="0"/>
              <a:t>Need Comparison</a:t>
            </a:r>
            <a:endParaRPr lang="en-US" sz="4000" dirty="0">
              <a:solidFill>
                <a:schemeClr val="bg1"/>
              </a:solidFill>
            </a:endParaRPr>
          </a:p>
        </p:txBody>
      </p:sp>
      <p:sp>
        <p:nvSpPr>
          <p:cNvPr id="8" name="Rectangle 3"/>
          <p:cNvSpPr txBox="1">
            <a:spLocks noChangeAspect="1" noChangeArrowheads="1"/>
          </p:cNvSpPr>
          <p:nvPr/>
        </p:nvSpPr>
        <p:spPr>
          <a:xfrm>
            <a:off x="248696" y="1637147"/>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pic>
        <p:nvPicPr>
          <p:cNvPr id="11" name="Picture 10"/>
          <p:cNvPicPr/>
          <p:nvPr/>
        </p:nvPicPr>
        <p:blipFill rotWithShape="1">
          <a:blip r:embed="rId3"/>
          <a:srcRect l="28686" t="37674" r="13462" b="44052"/>
          <a:stretch/>
        </p:blipFill>
        <p:spPr bwMode="auto">
          <a:xfrm>
            <a:off x="3024125" y="2074396"/>
            <a:ext cx="6314171" cy="248091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842659" y="4755201"/>
            <a:ext cx="6096000" cy="646331"/>
          </a:xfrm>
          <a:prstGeom prst="rect">
            <a:avLst/>
          </a:prstGeom>
        </p:spPr>
        <p:txBody>
          <a:bodyPr>
            <a:spAutoFit/>
          </a:bodyPr>
          <a:lstStyle/>
          <a:p>
            <a:pPr algn="ctr">
              <a:buFont typeface="Monotype Sorts" pitchFamily="2" charset="2"/>
              <a:buNone/>
            </a:pPr>
            <a:r>
              <a:rPr lang="en-US" altLang="en-US" dirty="0">
                <a:latin typeface="Trebuchet MS" panose="020B0603020202020204" pitchFamily="34" charset="0"/>
              </a:rPr>
              <a:t>The Federal Expected Family Contribution (EFC) is the same at each institution.</a:t>
            </a:r>
            <a:endParaRPr lang="en-US" altLang="en-US" dirty="0">
              <a:solidFill>
                <a:srgbClr val="0000FF"/>
              </a:solidFill>
              <a:latin typeface="Trebuchet MS" panose="020B0603020202020204" pitchFamily="34" charset="0"/>
            </a:endParaRPr>
          </a:p>
        </p:txBody>
      </p:sp>
      <p:sp>
        <p:nvSpPr>
          <p:cNvPr id="13" name="Text Box 4"/>
          <p:cNvSpPr txBox="1">
            <a:spLocks noChangeArrowheads="1"/>
          </p:cNvSpPr>
          <p:nvPr/>
        </p:nvSpPr>
        <p:spPr bwMode="auto">
          <a:xfrm>
            <a:off x="2842659" y="5789372"/>
            <a:ext cx="6795247" cy="406400"/>
          </a:xfrm>
          <a:prstGeom prst="rect">
            <a:avLst/>
          </a:prstGeom>
          <a:noFill/>
          <a:ln w="25400">
            <a:solidFill>
              <a:schemeClr val="accent1"/>
            </a:solidFill>
            <a:miter lim="800000"/>
            <a:headEnd/>
            <a:tailEnd/>
          </a:ln>
        </p:spPr>
        <p:txBody>
          <a:bodyPr wrap="square">
            <a:spAutoFit/>
          </a:bodyPr>
          <a:lstStyle/>
          <a:p>
            <a:pPr algn="ctr">
              <a:spcBef>
                <a:spcPct val="50000"/>
              </a:spcBef>
              <a:defRPr/>
            </a:pPr>
            <a:r>
              <a:rPr lang="en-US" sz="2000" b="1" dirty="0"/>
              <a:t>Net Price Calculator – Great tool for students </a:t>
            </a:r>
            <a:endParaRPr lang="en-US" sz="2800" b="1" dirty="0"/>
          </a:p>
        </p:txBody>
      </p:sp>
    </p:spTree>
    <p:extLst>
      <p:ext uri="{BB962C8B-B14F-4D97-AF65-F5344CB8AC3E}">
        <p14:creationId xmlns:p14="http://schemas.microsoft.com/office/powerpoint/2010/main" val="3431329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255935" y="491547"/>
            <a:ext cx="11029616" cy="1013800"/>
          </a:xfrm>
        </p:spPr>
        <p:txBody>
          <a:bodyPr>
            <a:normAutofit fontScale="90000"/>
          </a:bodyPr>
          <a:lstStyle/>
          <a:p>
            <a:pPr algn="ctr"/>
            <a:br>
              <a:rPr lang="en-US" dirty="0"/>
            </a:br>
            <a:br>
              <a:rPr lang="en-US" dirty="0"/>
            </a:br>
            <a:br>
              <a:rPr lang="en-US" dirty="0"/>
            </a:br>
            <a:r>
              <a:rPr lang="en-US" sz="3500" dirty="0"/>
              <a:t>Scholarship Searches &amp; SCAMS</a:t>
            </a:r>
            <a:endParaRPr lang="en-US" sz="3500" dirty="0">
              <a:solidFill>
                <a:schemeClr val="bg1"/>
              </a:solidFill>
            </a:endParaRPr>
          </a:p>
        </p:txBody>
      </p:sp>
      <p:sp>
        <p:nvSpPr>
          <p:cNvPr id="8" name="Rectangle 3"/>
          <p:cNvSpPr txBox="1">
            <a:spLocks noChangeAspect="1" noChangeArrowheads="1"/>
          </p:cNvSpPr>
          <p:nvPr/>
        </p:nvSpPr>
        <p:spPr>
          <a:xfrm>
            <a:off x="228600" y="1600200"/>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2" name="Rectangle 1"/>
          <p:cNvSpPr/>
          <p:nvPr/>
        </p:nvSpPr>
        <p:spPr>
          <a:xfrm>
            <a:off x="786058" y="1718131"/>
            <a:ext cx="9781673" cy="5016758"/>
          </a:xfrm>
          <a:prstGeom prst="rect">
            <a:avLst/>
          </a:prstGeom>
        </p:spPr>
        <p:txBody>
          <a:bodyPr wrap="square">
            <a:spAutoFit/>
          </a:bodyPr>
          <a:lstStyle/>
          <a:p>
            <a:pPr marL="342900" indent="-342900">
              <a:buFont typeface="Arial" panose="020B0604020202020204" pitchFamily="34" charset="0"/>
              <a:buChar char="•"/>
              <a:defRPr/>
            </a:pPr>
            <a:r>
              <a:rPr lang="en-US" altLang="en-US" sz="2400" i="1" dirty="0">
                <a:solidFill>
                  <a:srgbClr val="002060"/>
                </a:solidFill>
              </a:rPr>
              <a:t>Scholarship Scams </a:t>
            </a:r>
            <a:r>
              <a:rPr lang="en-US" altLang="en-US" sz="2400" dirty="0"/>
              <a:t>(free vs. paying a fee)</a:t>
            </a:r>
          </a:p>
          <a:p>
            <a:pPr marL="800100" lvl="1" indent="-342900">
              <a:buFont typeface="Arial" panose="020B0604020202020204" pitchFamily="34" charset="0"/>
              <a:buChar char="•"/>
              <a:defRPr/>
            </a:pPr>
            <a:r>
              <a:rPr lang="en-US" altLang="en-US" sz="2000" dirty="0"/>
              <a:t>Buyer beware </a:t>
            </a:r>
            <a:r>
              <a:rPr lang="en-US" altLang="en-US" sz="2000" dirty="0">
                <a:sym typeface="Wingdings" panose="05000000000000000000" pitchFamily="2" charset="2"/>
              </a:rPr>
              <a:t></a:t>
            </a:r>
          </a:p>
          <a:p>
            <a:pPr marL="342900" indent="-342900">
              <a:buFont typeface="Arial" panose="020B0604020202020204" pitchFamily="34" charset="0"/>
              <a:buChar char="•"/>
              <a:defRPr/>
            </a:pPr>
            <a:endParaRPr lang="en-US" altLang="en-US" sz="2400" dirty="0">
              <a:sym typeface="Wingdings" panose="05000000000000000000" pitchFamily="2" charset="2"/>
            </a:endParaRPr>
          </a:p>
          <a:p>
            <a:pPr marL="342900" indent="-342900">
              <a:buFont typeface="Arial" panose="020B0604020202020204" pitchFamily="34" charset="0"/>
              <a:buChar char="•"/>
              <a:defRPr/>
            </a:pPr>
            <a:r>
              <a:rPr lang="en-US" altLang="en-US" sz="2400" dirty="0">
                <a:sym typeface="Wingdings" panose="05000000000000000000" pitchFamily="2" charset="2"/>
              </a:rPr>
              <a:t>Project Scholarship Scam</a:t>
            </a:r>
            <a:endParaRPr lang="en-US" sz="2400" dirty="0"/>
          </a:p>
          <a:p>
            <a:pPr lvl="1">
              <a:defRPr/>
            </a:pPr>
            <a:r>
              <a:rPr lang="en-US" sz="2400" dirty="0">
                <a:hlinkClick r:id="rId3"/>
              </a:rPr>
              <a:t> </a:t>
            </a:r>
            <a:r>
              <a:rPr lang="en-US" sz="2000" dirty="0">
                <a:hlinkClick r:id="rId3"/>
              </a:rPr>
              <a:t>www.ftc.gov/scholarshipscams</a:t>
            </a:r>
            <a:endParaRPr lang="en-US" sz="2000" dirty="0"/>
          </a:p>
          <a:p>
            <a:pPr lvl="1">
              <a:defRPr/>
            </a:pPr>
            <a:endParaRPr lang="en-US" sz="2400" dirty="0"/>
          </a:p>
          <a:p>
            <a:pPr marL="342900" indent="-342900">
              <a:buFont typeface="Arial" panose="020B0604020202020204" pitchFamily="34" charset="0"/>
              <a:buChar char="•"/>
            </a:pPr>
            <a:r>
              <a:rPr lang="en-US" altLang="en-US" sz="2400" dirty="0"/>
              <a:t>Pursue local scholarships!</a:t>
            </a:r>
          </a:p>
          <a:p>
            <a:pPr marL="800100" lvl="1" indent="-342900">
              <a:buFont typeface="Arial" panose="020B0604020202020204" pitchFamily="34" charset="0"/>
              <a:buChar char="•"/>
            </a:pPr>
            <a:r>
              <a:rPr lang="en-US" altLang="en-US" sz="2000" dirty="0"/>
              <a:t>Civic Organizations, Churches, Employers, Financial Institutions, etc.</a:t>
            </a:r>
          </a:p>
          <a:p>
            <a:pPr lvl="1"/>
            <a:endParaRPr lang="en-US" altLang="en-US" sz="2000" dirty="0"/>
          </a:p>
          <a:p>
            <a:pPr marL="342900" indent="-342900">
              <a:buFont typeface="Arial" panose="020B0604020202020204" pitchFamily="34" charset="0"/>
              <a:buChar char="•"/>
              <a:defRPr/>
            </a:pPr>
            <a:r>
              <a:rPr lang="en-US" sz="2400" dirty="0"/>
              <a:t>Check with Colleges and Universities</a:t>
            </a:r>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r>
              <a:rPr lang="en-US" sz="2400" dirty="0"/>
              <a:t>Scholarship Search Engines </a:t>
            </a:r>
          </a:p>
          <a:p>
            <a:pPr marL="800100" lvl="1" indent="-342900">
              <a:buFont typeface="Arial" panose="020B0604020202020204" pitchFamily="34" charset="0"/>
              <a:buChar char="•"/>
              <a:defRPr/>
            </a:pPr>
            <a:r>
              <a:rPr lang="en-US" sz="2000" dirty="0"/>
              <a:t>Recommended by the US Dept. of ED</a:t>
            </a:r>
          </a:p>
          <a:p>
            <a:pPr marL="1257300" lvl="2" indent="-342900">
              <a:buFont typeface="Arial" panose="020B0604020202020204" pitchFamily="34" charset="0"/>
              <a:buChar char="•"/>
              <a:defRPr/>
            </a:pPr>
            <a:r>
              <a:rPr lang="en-US" sz="2000" dirty="0"/>
              <a:t>https://www.careeronestop.org/toolkit/training/find-scholarships.aspx</a:t>
            </a:r>
          </a:p>
        </p:txBody>
      </p:sp>
    </p:spTree>
    <p:extLst>
      <p:ext uri="{BB962C8B-B14F-4D97-AF65-F5344CB8AC3E}">
        <p14:creationId xmlns:p14="http://schemas.microsoft.com/office/powerpoint/2010/main" val="171821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824267" y="-894588"/>
            <a:ext cx="5275977" cy="73106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680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C8AAF2-4C39-46D1-AD6F-16A5935E6926}" type="slidenum">
              <a:rPr lang="en-US">
                <a:solidFill>
                  <a:prstClr val="black">
                    <a:tint val="75000"/>
                  </a:prstClr>
                </a:solidFill>
              </a:rPr>
              <a:pPr fontAlgn="base">
                <a:spcBef>
                  <a:spcPct val="0"/>
                </a:spcBef>
                <a:spcAft>
                  <a:spcPct val="0"/>
                </a:spcAft>
              </a:pPr>
              <a:t>34</a:t>
            </a:fld>
            <a:endParaRPr lang="en-US" dirty="0">
              <a:solidFill>
                <a:prstClr val="black">
                  <a:tint val="75000"/>
                </a:prstClr>
              </a:solidFill>
            </a:endParaRPr>
          </a:p>
        </p:txBody>
      </p:sp>
      <p:sp>
        <p:nvSpPr>
          <p:cNvPr id="76802" name="Title 1"/>
          <p:cNvSpPr>
            <a:spLocks noGrp="1"/>
          </p:cNvSpPr>
          <p:nvPr>
            <p:ph type="title" idx="4294967295"/>
          </p:nvPr>
        </p:nvSpPr>
        <p:spPr>
          <a:xfrm>
            <a:off x="1577662" y="942023"/>
            <a:ext cx="6172200" cy="1020762"/>
          </a:xfrm>
        </p:spPr>
        <p:txBody>
          <a:bodyPr>
            <a:normAutofit/>
          </a:bodyPr>
          <a:lstStyle/>
          <a:p>
            <a:pPr algn="ctr"/>
            <a:r>
              <a:rPr lang="en-US" dirty="0">
                <a:solidFill>
                  <a:schemeClr val="tx1"/>
                </a:solidFill>
              </a:rPr>
              <a:t>Ohio Aid Programs </a:t>
            </a:r>
            <a:br>
              <a:rPr lang="en-US" dirty="0">
                <a:solidFill>
                  <a:schemeClr val="tx1"/>
                </a:solidFill>
              </a:rPr>
            </a:br>
            <a:r>
              <a:rPr lang="en-US" dirty="0">
                <a:solidFill>
                  <a:schemeClr val="tx1"/>
                </a:solidFill>
              </a:rPr>
              <a:t>2020-2021</a:t>
            </a:r>
          </a:p>
        </p:txBody>
      </p:sp>
      <p:sp>
        <p:nvSpPr>
          <p:cNvPr id="3" name="Content Placeholder 2"/>
          <p:cNvSpPr>
            <a:spLocks noGrp="1"/>
          </p:cNvSpPr>
          <p:nvPr>
            <p:ph idx="4294967295"/>
          </p:nvPr>
        </p:nvSpPr>
        <p:spPr>
          <a:xfrm>
            <a:off x="1242812" y="1626226"/>
            <a:ext cx="5970588" cy="4195763"/>
          </a:xfrm>
        </p:spPr>
        <p:txBody>
          <a:bodyPr rtlCol="0">
            <a:normAutofit/>
          </a:bodyPr>
          <a:lstStyle/>
          <a:p>
            <a:pPr algn="ctr">
              <a:buFont typeface="Arial" pitchFamily="34" charset="0"/>
              <a:buChar char="•"/>
              <a:defRPr/>
            </a:pPr>
            <a:endParaRPr lang="en-US" i="1" dirty="0"/>
          </a:p>
          <a:p>
            <a:pPr marL="0" indent="0" algn="ctr">
              <a:buNone/>
              <a:defRPr/>
            </a:pPr>
            <a:r>
              <a:rPr lang="en-US" dirty="0">
                <a:solidFill>
                  <a:schemeClr val="tx1"/>
                </a:solidFill>
              </a:rPr>
              <a:t>Ohio College Opportunity Grant (OCOG)</a:t>
            </a:r>
          </a:p>
          <a:p>
            <a:pPr marL="0" indent="0" algn="ctr">
              <a:buNone/>
              <a:defRPr/>
            </a:pPr>
            <a:r>
              <a:rPr lang="en-US" dirty="0">
                <a:solidFill>
                  <a:schemeClr val="tx1"/>
                </a:solidFill>
              </a:rPr>
              <a:t>Ohio War Orphans Scholarship</a:t>
            </a:r>
          </a:p>
          <a:p>
            <a:pPr marL="0" indent="0" algn="ctr">
              <a:buNone/>
              <a:defRPr/>
            </a:pPr>
            <a:r>
              <a:rPr lang="en-US" dirty="0">
                <a:solidFill>
                  <a:schemeClr val="tx1"/>
                </a:solidFill>
              </a:rPr>
              <a:t>Ohio Army National Guard Scholarship</a:t>
            </a:r>
          </a:p>
          <a:p>
            <a:pPr marL="0" indent="0" algn="ctr">
              <a:buNone/>
              <a:defRPr/>
            </a:pPr>
            <a:r>
              <a:rPr lang="en-US" dirty="0">
                <a:solidFill>
                  <a:schemeClr val="tx1"/>
                </a:solidFill>
              </a:rPr>
              <a:t>Safety Officers College Memorial Fund</a:t>
            </a:r>
          </a:p>
          <a:p>
            <a:pPr marL="0" indent="0" algn="ctr">
              <a:buNone/>
              <a:defRPr/>
            </a:pPr>
            <a:r>
              <a:rPr lang="en-US" dirty="0">
                <a:solidFill>
                  <a:schemeClr val="tx1"/>
                </a:solidFill>
              </a:rPr>
              <a:t>Nurse Education Assistance Loan Program (NEALP)</a:t>
            </a:r>
          </a:p>
          <a:p>
            <a:pPr marL="0" indent="0" algn="ctr">
              <a:buNone/>
              <a:defRPr/>
            </a:pPr>
            <a:r>
              <a:rPr lang="en-US" dirty="0">
                <a:solidFill>
                  <a:schemeClr val="tx1"/>
                </a:solidFill>
              </a:rPr>
              <a:t>Choose Ohio First Scholarship</a:t>
            </a:r>
          </a:p>
        </p:txBody>
      </p:sp>
    </p:spTree>
    <p:extLst>
      <p:ext uri="{BB962C8B-B14F-4D97-AF65-F5344CB8AC3E}">
        <p14:creationId xmlns:p14="http://schemas.microsoft.com/office/powerpoint/2010/main" val="3695091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2533" y="209084"/>
            <a:ext cx="10165882" cy="1320800"/>
          </a:xfrm>
        </p:spPr>
        <p:txBody>
          <a:bodyPr/>
          <a:lstStyle/>
          <a:p>
            <a:r>
              <a:rPr lang="en-US" sz="4000" b="1" dirty="0"/>
              <a:t>Ohio College Opportunity Grant (OCOG)</a:t>
            </a:r>
          </a:p>
        </p:txBody>
      </p:sp>
      <p:sp>
        <p:nvSpPr>
          <p:cNvPr id="4" name="Content Placeholder 3"/>
          <p:cNvSpPr>
            <a:spLocks noGrp="1"/>
          </p:cNvSpPr>
          <p:nvPr>
            <p:ph idx="1"/>
          </p:nvPr>
        </p:nvSpPr>
        <p:spPr>
          <a:xfrm>
            <a:off x="389238" y="1986974"/>
            <a:ext cx="11107553" cy="4724089"/>
          </a:xfrm>
        </p:spPr>
        <p:txBody>
          <a:bodyPr>
            <a:noAutofit/>
          </a:bodyPr>
          <a:lstStyle/>
          <a:p>
            <a:pPr eaLnBrk="0" hangingPunct="0">
              <a:buSzPct val="75000"/>
              <a:buFont typeface="Arial" pitchFamily="34" charset="0"/>
              <a:buChar char="•"/>
              <a:defRPr/>
            </a:pPr>
            <a:r>
              <a:rPr lang="en-US" altLang="en-US" dirty="0">
                <a:solidFill>
                  <a:schemeClr val="tx1"/>
                </a:solidFill>
              </a:rPr>
              <a:t>OHIO Department of Higher Ed (ODHE) </a:t>
            </a:r>
            <a:r>
              <a:rPr lang="en-US" dirty="0">
                <a:solidFill>
                  <a:srgbClr val="000000"/>
                </a:solidFill>
                <a:cs typeface="Helvetica" pitchFamily="34" charset="0"/>
              </a:rPr>
              <a:t>Eligibility criteria</a:t>
            </a:r>
          </a:p>
          <a:p>
            <a:pPr lvl="1" eaLnBrk="0" hangingPunct="0">
              <a:buSzPct val="75000"/>
              <a:buFont typeface="Arial" pitchFamily="34" charset="0"/>
              <a:buChar char="•"/>
              <a:defRPr/>
            </a:pPr>
            <a:r>
              <a:rPr lang="en-US" sz="2800" dirty="0">
                <a:solidFill>
                  <a:srgbClr val="000000"/>
                </a:solidFill>
                <a:cs typeface="Helvetica" pitchFamily="34" charset="0"/>
              </a:rPr>
              <a:t>FAFSA filed by indicated deadline </a:t>
            </a:r>
          </a:p>
          <a:p>
            <a:pPr lvl="1" eaLnBrk="0" hangingPunct="0">
              <a:buSzPct val="75000"/>
              <a:buFont typeface="Arial" pitchFamily="34" charset="0"/>
              <a:buChar char="•"/>
              <a:defRPr/>
            </a:pPr>
            <a:r>
              <a:rPr lang="en-US" sz="2800" dirty="0">
                <a:solidFill>
                  <a:srgbClr val="000000"/>
                </a:solidFill>
                <a:cs typeface="Helvetica" pitchFamily="34" charset="0"/>
              </a:rPr>
              <a:t>Ohio resident</a:t>
            </a:r>
          </a:p>
          <a:p>
            <a:pPr lvl="1" eaLnBrk="0" hangingPunct="0">
              <a:buSzPct val="75000"/>
              <a:buFont typeface="Arial" pitchFamily="34" charset="0"/>
              <a:buChar char="•"/>
              <a:defRPr/>
            </a:pPr>
            <a:r>
              <a:rPr lang="en-US" sz="2800" dirty="0">
                <a:solidFill>
                  <a:srgbClr val="000000"/>
                </a:solidFill>
                <a:cs typeface="Helvetica" pitchFamily="34" charset="0"/>
              </a:rPr>
              <a:t>Attend eligible OH or Pennsylvania institution</a:t>
            </a:r>
          </a:p>
          <a:p>
            <a:pPr lvl="2" eaLnBrk="0" hangingPunct="0">
              <a:buSzPct val="75000"/>
              <a:buFont typeface="Arial" pitchFamily="34" charset="0"/>
              <a:buChar char="•"/>
              <a:defRPr/>
            </a:pPr>
            <a:r>
              <a:rPr lang="en-US" sz="2800" dirty="0">
                <a:solidFill>
                  <a:srgbClr val="000000"/>
                </a:solidFill>
                <a:cs typeface="Helvetica" pitchFamily="34" charset="0"/>
              </a:rPr>
              <a:t>Public and Private Colleges participate</a:t>
            </a:r>
          </a:p>
          <a:p>
            <a:pPr lvl="1" eaLnBrk="0" hangingPunct="0">
              <a:buSzPct val="75000"/>
              <a:buFont typeface="Arial" pitchFamily="34" charset="0"/>
              <a:buChar char="•"/>
              <a:defRPr/>
            </a:pPr>
            <a:r>
              <a:rPr lang="en-US" sz="2800" dirty="0">
                <a:solidFill>
                  <a:schemeClr val="tx1"/>
                </a:solidFill>
                <a:cs typeface="Helvetica" pitchFamily="34" charset="0"/>
              </a:rPr>
              <a:t>EFC ≤ 2190</a:t>
            </a:r>
          </a:p>
          <a:p>
            <a:pPr lvl="1" eaLnBrk="0" hangingPunct="0">
              <a:buSzPct val="75000"/>
              <a:buFont typeface="Arial" pitchFamily="34" charset="0"/>
              <a:buChar char="•"/>
              <a:defRPr/>
            </a:pPr>
            <a:r>
              <a:rPr lang="en-US" sz="2800" dirty="0">
                <a:solidFill>
                  <a:srgbClr val="000000"/>
                </a:solidFill>
                <a:cs typeface="Helvetica" pitchFamily="34" charset="0"/>
              </a:rPr>
              <a:t>Maximum household income of $</a:t>
            </a:r>
            <a:r>
              <a:rPr lang="en-US" sz="2800" dirty="0">
                <a:solidFill>
                  <a:schemeClr val="tx1"/>
                </a:solidFill>
                <a:cs typeface="Helvetica" pitchFamily="34" charset="0"/>
              </a:rPr>
              <a:t>96,000</a:t>
            </a:r>
          </a:p>
          <a:p>
            <a:pPr eaLnBrk="0" hangingPunct="0">
              <a:buSzPct val="75000"/>
              <a:buFont typeface="Arial" pitchFamily="34" charset="0"/>
              <a:buChar char="•"/>
              <a:defRPr/>
            </a:pPr>
            <a:r>
              <a:rPr lang="en-US" dirty="0">
                <a:solidFill>
                  <a:srgbClr val="000000"/>
                </a:solidFill>
                <a:cs typeface="Helvetica" pitchFamily="34" charset="0"/>
              </a:rPr>
              <a:t>Can receive for maximum of 10 semesters or 15 quarters of enrollment</a:t>
            </a:r>
          </a:p>
          <a:p>
            <a:pPr>
              <a:buNone/>
            </a:pPr>
            <a:endParaRPr lang="en-US" sz="2000" dirty="0"/>
          </a:p>
        </p:txBody>
      </p:sp>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532536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45" y="839794"/>
            <a:ext cx="9086849" cy="1376796"/>
          </a:xfrm>
        </p:spPr>
        <p:txBody>
          <a:bodyPr>
            <a:normAutofit fontScale="90000"/>
          </a:bodyPr>
          <a:lstStyle/>
          <a:p>
            <a:r>
              <a:rPr lang="en-US" sz="3100" dirty="0"/>
              <a:t>Ohio College Opportunity Grant (OCOG), </a:t>
            </a:r>
            <a:r>
              <a:rPr lang="en-US" dirty="0"/>
              <a:t>2019-2020</a:t>
            </a:r>
            <a:br>
              <a:rPr lang="en-US" sz="3100" dirty="0"/>
            </a:br>
            <a:br>
              <a:rPr lang="en-US" sz="2700" dirty="0"/>
            </a:br>
            <a:r>
              <a:rPr lang="en-US" dirty="0"/>
              <a:t> </a:t>
            </a:r>
          </a:p>
        </p:txBody>
      </p:sp>
      <p:sp>
        <p:nvSpPr>
          <p:cNvPr id="3" name="Content Placeholder 2"/>
          <p:cNvSpPr>
            <a:spLocks noGrp="1"/>
          </p:cNvSpPr>
          <p:nvPr>
            <p:ph idx="1"/>
          </p:nvPr>
        </p:nvSpPr>
        <p:spPr>
          <a:xfrm>
            <a:off x="6256995" y="5437443"/>
            <a:ext cx="9452486" cy="1134479"/>
          </a:xfrm>
        </p:spPr>
        <p:txBody>
          <a:bodyPr>
            <a:normAutofit fontScale="70000" lnSpcReduction="20000"/>
          </a:bodyPr>
          <a:lstStyle/>
          <a:p>
            <a:pPr marL="0" indent="0">
              <a:buNone/>
            </a:pPr>
            <a:endParaRPr lang="en-US" dirty="0"/>
          </a:p>
          <a:p>
            <a:endParaRPr lang="en-US" dirty="0"/>
          </a:p>
          <a:p>
            <a:pPr lvl="1"/>
            <a:r>
              <a:rPr lang="en-US" sz="2400" b="1" dirty="0"/>
              <a:t>From </a:t>
            </a:r>
            <a:r>
              <a:rPr lang="en-US" sz="2400" b="1" dirty="0">
                <a:hlinkClick r:id="rId3"/>
              </a:rPr>
              <a:t>https://www.ohiohighered.org/ocog</a:t>
            </a:r>
            <a:r>
              <a:rPr lang="en-US" sz="2400" b="1" dirty="0"/>
              <a:t> </a:t>
            </a:r>
          </a:p>
        </p:txBody>
      </p:sp>
      <p:sp>
        <p:nvSpPr>
          <p:cNvPr id="4" name="Slide Number Placeholder 3"/>
          <p:cNvSpPr>
            <a:spLocks noGrp="1"/>
          </p:cNvSpPr>
          <p:nvPr>
            <p:ph type="sldNum" sz="quarter" idx="12"/>
          </p:nvPr>
        </p:nvSpPr>
        <p:spPr/>
        <p:txBody>
          <a:bodyPr/>
          <a:lstStyle/>
          <a:p>
            <a:pPr>
              <a:defRPr/>
            </a:pPr>
            <a:r>
              <a:rPr lang="en-US" dirty="0">
                <a:solidFill>
                  <a:prstClr val="black">
                    <a:tint val="75000"/>
                  </a:prstClr>
                </a:solidFill>
              </a:rPr>
              <a:t>19</a:t>
            </a:r>
          </a:p>
        </p:txBody>
      </p:sp>
      <p:sp>
        <p:nvSpPr>
          <p:cNvPr id="5" name="Rectangle 4"/>
          <p:cNvSpPr/>
          <p:nvPr/>
        </p:nvSpPr>
        <p:spPr>
          <a:xfrm>
            <a:off x="7395077" y="2279562"/>
            <a:ext cx="3870572" cy="3108543"/>
          </a:xfrm>
          <a:prstGeom prst="rect">
            <a:avLst/>
          </a:prstGeom>
        </p:spPr>
        <p:txBody>
          <a:bodyPr wrap="square">
            <a:spAutoFit/>
          </a:bodyPr>
          <a:lstStyle/>
          <a:p>
            <a:r>
              <a:rPr lang="en-US" sz="2800" dirty="0">
                <a:solidFill>
                  <a:srgbClr val="002060"/>
                </a:solidFill>
              </a:rPr>
              <a:t>Students attending community colleges and regional campuses are eligible to receive OCOG if they are eligible for ETV, as foster youth students.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12" y="1397823"/>
            <a:ext cx="67437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972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436" y="670105"/>
            <a:ext cx="9509760" cy="786629"/>
          </a:xfrm>
        </p:spPr>
        <p:txBody>
          <a:bodyPr/>
          <a:lstStyle/>
          <a:p>
            <a:pPr algn="ctr"/>
            <a:r>
              <a:rPr lang="en-US" sz="4000" b="1" dirty="0"/>
              <a:t>Federal Work-Study</a:t>
            </a:r>
          </a:p>
        </p:txBody>
      </p:sp>
      <p:sp>
        <p:nvSpPr>
          <p:cNvPr id="6" name="Rectangle 3"/>
          <p:cNvSpPr>
            <a:spLocks noGrp="1" noChangeArrowheads="1"/>
          </p:cNvSpPr>
          <p:nvPr>
            <p:ph idx="1"/>
          </p:nvPr>
        </p:nvSpPr>
        <p:spPr>
          <a:xfrm>
            <a:off x="364156" y="2208580"/>
            <a:ext cx="11107737" cy="3966709"/>
          </a:xfrm>
        </p:spPr>
        <p:txBody>
          <a:bodyPr>
            <a:normAutofit fontScale="92500" lnSpcReduction="10000"/>
          </a:bodyPr>
          <a:lstStyle/>
          <a:p>
            <a:pPr>
              <a:lnSpc>
                <a:spcPct val="95000"/>
              </a:lnSpc>
              <a:spcBef>
                <a:spcPct val="15000"/>
              </a:spcBef>
              <a:buFont typeface="Arial" panose="020B0604020202020204" pitchFamily="34" charset="0"/>
              <a:buChar char="•"/>
            </a:pPr>
            <a:r>
              <a:rPr lang="en-US" altLang="en-US" sz="2600" dirty="0">
                <a:solidFill>
                  <a:schemeClr val="tx1"/>
                </a:solidFill>
              </a:rPr>
              <a:t>Undergraduate or graduate students are eligible</a:t>
            </a:r>
          </a:p>
          <a:p>
            <a:pPr>
              <a:lnSpc>
                <a:spcPct val="95000"/>
              </a:lnSpc>
              <a:spcBef>
                <a:spcPct val="15000"/>
              </a:spcBef>
              <a:buFont typeface="Arial" panose="020B0604020202020204" pitchFamily="34" charset="0"/>
              <a:buChar char="•"/>
            </a:pPr>
            <a:r>
              <a:rPr lang="en-US" altLang="en-US" sz="2600" dirty="0">
                <a:solidFill>
                  <a:schemeClr val="tx1"/>
                </a:solidFill>
              </a:rPr>
              <a:t>Employment can be on or off campus</a:t>
            </a:r>
          </a:p>
          <a:p>
            <a:pPr>
              <a:lnSpc>
                <a:spcPct val="95000"/>
              </a:lnSpc>
              <a:spcBef>
                <a:spcPct val="15000"/>
              </a:spcBef>
              <a:buFont typeface="Arial" panose="020B0604020202020204" pitchFamily="34" charset="0"/>
              <a:buChar char="•"/>
            </a:pPr>
            <a:r>
              <a:rPr lang="en-US" altLang="en-US" sz="2600" dirty="0">
                <a:solidFill>
                  <a:schemeClr val="tx1"/>
                </a:solidFill>
              </a:rPr>
              <a:t>FWS wages excluded from EFC calculation!!!</a:t>
            </a:r>
          </a:p>
          <a:p>
            <a:pPr>
              <a:lnSpc>
                <a:spcPct val="95000"/>
              </a:lnSpc>
              <a:spcBef>
                <a:spcPct val="15000"/>
              </a:spcBef>
              <a:buFont typeface="Arial" panose="020B0604020202020204" pitchFamily="34" charset="0"/>
              <a:buChar char="•"/>
            </a:pPr>
            <a:r>
              <a:rPr lang="en-US" altLang="en-US" sz="2600" dirty="0">
                <a:solidFill>
                  <a:schemeClr val="tx1"/>
                </a:solidFill>
              </a:rPr>
              <a:t>Eligible employers</a:t>
            </a:r>
          </a:p>
          <a:p>
            <a:pPr marL="976313" lvl="1" indent="-457200">
              <a:lnSpc>
                <a:spcPct val="95000"/>
              </a:lnSpc>
              <a:spcBef>
                <a:spcPct val="10000"/>
              </a:spcBef>
              <a:buSzPct val="75000"/>
              <a:buFont typeface="Arial" panose="020B0604020202020204" pitchFamily="34" charset="0"/>
              <a:buChar char="•"/>
            </a:pPr>
            <a:r>
              <a:rPr lang="en-US" altLang="en-US" sz="2600" dirty="0">
                <a:solidFill>
                  <a:schemeClr val="tx1"/>
                </a:solidFill>
              </a:rPr>
              <a:t>School</a:t>
            </a:r>
          </a:p>
          <a:p>
            <a:pPr marL="976313" lvl="1" indent="-457200">
              <a:lnSpc>
                <a:spcPct val="95000"/>
              </a:lnSpc>
              <a:spcBef>
                <a:spcPct val="10000"/>
              </a:spcBef>
              <a:buSzPct val="75000"/>
              <a:buFont typeface="Arial" panose="020B0604020202020204" pitchFamily="34" charset="0"/>
              <a:buChar char="•"/>
            </a:pPr>
            <a:r>
              <a:rPr lang="en-US" altLang="en-US" sz="2600" dirty="0">
                <a:solidFill>
                  <a:schemeClr val="tx1"/>
                </a:solidFill>
              </a:rPr>
              <a:t>Federal, state, or local public agency</a:t>
            </a:r>
          </a:p>
          <a:p>
            <a:pPr marL="976313" lvl="1" indent="-457200">
              <a:lnSpc>
                <a:spcPct val="95000"/>
              </a:lnSpc>
              <a:spcBef>
                <a:spcPct val="10000"/>
              </a:spcBef>
              <a:buSzPct val="75000"/>
              <a:buFont typeface="Arial" panose="020B0604020202020204" pitchFamily="34" charset="0"/>
              <a:buChar char="•"/>
            </a:pPr>
            <a:r>
              <a:rPr lang="en-US" altLang="en-US" sz="2600" dirty="0">
                <a:solidFill>
                  <a:schemeClr val="tx1"/>
                </a:solidFill>
              </a:rPr>
              <a:t>Private non-profit organization in academically relevant jobs</a:t>
            </a:r>
          </a:p>
          <a:p>
            <a:pPr marL="976313" lvl="1" indent="-457200">
              <a:lnSpc>
                <a:spcPct val="95000"/>
              </a:lnSpc>
              <a:spcBef>
                <a:spcPct val="10000"/>
              </a:spcBef>
              <a:buSzPct val="75000"/>
              <a:buFont typeface="Arial" panose="020B0604020202020204" pitchFamily="34" charset="0"/>
              <a:buChar char="•"/>
            </a:pPr>
            <a:r>
              <a:rPr lang="en-US" altLang="en-US" sz="2600" dirty="0">
                <a:solidFill>
                  <a:schemeClr val="tx1"/>
                </a:solidFill>
              </a:rPr>
              <a:t>For-profit organization in academically relevant jobs</a:t>
            </a:r>
          </a:p>
          <a:p>
            <a:pPr marL="976313" lvl="1" indent="-457200">
              <a:lnSpc>
                <a:spcPct val="95000"/>
              </a:lnSpc>
              <a:spcBef>
                <a:spcPct val="10000"/>
              </a:spcBef>
              <a:buSzPct val="75000"/>
              <a:buFont typeface="Arial" panose="020B0604020202020204" pitchFamily="34" charset="0"/>
              <a:buChar char="•"/>
            </a:pPr>
            <a:r>
              <a:rPr lang="en-US" altLang="en-US" sz="2600" dirty="0">
                <a:solidFill>
                  <a:schemeClr val="tx1"/>
                </a:solidFill>
              </a:rPr>
              <a:t>Community service activities</a:t>
            </a:r>
          </a:p>
        </p:txBody>
      </p:sp>
      <p:sp>
        <p:nvSpPr>
          <p:cNvPr id="5" name="Text Box 4"/>
          <p:cNvSpPr txBox="1">
            <a:spLocks noChangeArrowheads="1"/>
          </p:cNvSpPr>
          <p:nvPr/>
        </p:nvSpPr>
        <p:spPr bwMode="auto">
          <a:xfrm rot="20638912">
            <a:off x="7644042" y="2581813"/>
            <a:ext cx="3599847" cy="646331"/>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defRPr/>
            </a:pPr>
            <a:r>
              <a:rPr lang="en-US" sz="1800" dirty="0">
                <a:solidFill>
                  <a:schemeClr val="bg1"/>
                </a:solidFill>
                <a:latin typeface="Arial" pitchFamily="34" charset="0"/>
              </a:rPr>
              <a:t>FAFSA Priority Deadline for </a:t>
            </a:r>
            <a:r>
              <a:rPr lang="en-US" sz="1800" u="sng" dirty="0">
                <a:solidFill>
                  <a:schemeClr val="bg1"/>
                </a:solidFill>
                <a:latin typeface="Arial" pitchFamily="34" charset="0"/>
              </a:rPr>
              <a:t>campus based</a:t>
            </a:r>
            <a:r>
              <a:rPr lang="en-US" sz="1800" dirty="0">
                <a:solidFill>
                  <a:schemeClr val="bg1"/>
                </a:solidFill>
                <a:latin typeface="Arial" pitchFamily="34" charset="0"/>
              </a:rPr>
              <a:t> programs</a:t>
            </a:r>
            <a:endParaRPr lang="en-US" sz="2000" dirty="0">
              <a:solidFill>
                <a:schemeClr val="bg1"/>
              </a:solidFill>
              <a:effectLst>
                <a:outerShdw blurRad="38100" dist="38100" dir="2700000" algn="tl">
                  <a:srgbClr val="C0C0C0"/>
                </a:outerShdw>
              </a:effectLst>
              <a:latin typeface="Arial" pitchFamily="34" charset="0"/>
            </a:endParaRPr>
          </a:p>
        </p:txBody>
      </p:sp>
      <p:sp>
        <p:nvSpPr>
          <p:cNvPr id="8" name="Text Box 9"/>
          <p:cNvSpPr txBox="1">
            <a:spLocks noChangeArrowheads="1"/>
          </p:cNvSpPr>
          <p:nvPr/>
        </p:nvSpPr>
        <p:spPr bwMode="auto">
          <a:xfrm>
            <a:off x="9060998" y="5215962"/>
            <a:ext cx="2362200" cy="1196975"/>
          </a:xfrm>
          <a:prstGeom prst="rect">
            <a:avLst/>
          </a:prstGeom>
          <a:solidFill>
            <a:srgbClr val="EAEAEA"/>
          </a:solidFill>
          <a:ln w="9525">
            <a:solidFill>
              <a:schemeClr val="tx1"/>
            </a:solidFill>
            <a:miter lim="800000"/>
            <a:headEnd/>
            <a:tailEnd/>
          </a:ln>
        </p:spPr>
        <p:txBody>
          <a:bodyPr>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pPr>
            <a:r>
              <a:rPr lang="en-US" altLang="en-US" dirty="0">
                <a:solidFill>
                  <a:schemeClr val="tx1"/>
                </a:solidFill>
                <a:latin typeface="+mj-lt"/>
              </a:rPr>
              <a:t>Ohio minimum wage in 2019: $8.55 per hour</a:t>
            </a:r>
            <a:endParaRPr lang="en-US" altLang="en-US" sz="2800" dirty="0">
              <a:solidFill>
                <a:schemeClr val="tx1"/>
              </a:solidFill>
              <a:latin typeface="+mj-lt"/>
            </a:endParaRPr>
          </a:p>
        </p:txBody>
      </p:sp>
    </p:spTree>
    <p:extLst>
      <p:ext uri="{BB962C8B-B14F-4D97-AF65-F5344CB8AC3E}">
        <p14:creationId xmlns:p14="http://schemas.microsoft.com/office/powerpoint/2010/main" val="624376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4156" y="224024"/>
            <a:ext cx="9509760" cy="1320800"/>
          </a:xfrm>
        </p:spPr>
        <p:txBody>
          <a:bodyPr/>
          <a:lstStyle/>
          <a:p>
            <a:pPr algn="ctr"/>
            <a:r>
              <a:rPr lang="en-US" sz="4000" dirty="0"/>
              <a:t>Federal Pell/SEOG Grants</a:t>
            </a:r>
          </a:p>
        </p:txBody>
      </p:sp>
      <p:sp>
        <p:nvSpPr>
          <p:cNvPr id="6" name="Rectangle 3"/>
          <p:cNvSpPr>
            <a:spLocks noGrp="1" noChangeArrowheads="1"/>
          </p:cNvSpPr>
          <p:nvPr>
            <p:ph idx="1"/>
          </p:nvPr>
        </p:nvSpPr>
        <p:spPr>
          <a:xfrm>
            <a:off x="437717" y="2166660"/>
            <a:ext cx="11173091" cy="4341104"/>
          </a:xfrm>
        </p:spPr>
        <p:txBody>
          <a:bodyPr/>
          <a:lstStyle/>
          <a:p>
            <a:pPr>
              <a:lnSpc>
                <a:spcPct val="90000"/>
              </a:lnSpc>
            </a:pPr>
            <a:r>
              <a:rPr lang="en-US" altLang="en-US" sz="2400" u="sng" dirty="0">
                <a:solidFill>
                  <a:schemeClr val="tx1"/>
                </a:solidFill>
              </a:rPr>
              <a:t>Pell Grant (2019-2020)</a:t>
            </a:r>
            <a:br>
              <a:rPr lang="en-US" altLang="en-US" sz="2400" dirty="0">
                <a:solidFill>
                  <a:schemeClr val="tx1"/>
                </a:solidFill>
              </a:rPr>
            </a:br>
            <a:r>
              <a:rPr lang="en-US" altLang="en-US" sz="2400" dirty="0">
                <a:solidFill>
                  <a:schemeClr val="tx1"/>
                </a:solidFill>
              </a:rPr>
              <a:t>EFC of 0000 = $6,195 maximum Pell</a:t>
            </a:r>
            <a:br>
              <a:rPr lang="en-US" altLang="en-US" sz="2400" dirty="0">
                <a:solidFill>
                  <a:schemeClr val="tx1"/>
                </a:solidFill>
              </a:rPr>
            </a:br>
            <a:r>
              <a:rPr lang="en-US" altLang="en-US" sz="2400" dirty="0">
                <a:solidFill>
                  <a:schemeClr val="tx1"/>
                </a:solidFill>
              </a:rPr>
              <a:t>EFC of 5576 = $657 minimum Pell</a:t>
            </a:r>
            <a:br>
              <a:rPr lang="en-US" altLang="en-US" sz="2400" dirty="0">
                <a:solidFill>
                  <a:schemeClr val="tx1"/>
                </a:solidFill>
              </a:rPr>
            </a:br>
            <a:r>
              <a:rPr lang="en-US" altLang="en-US" sz="2400" dirty="0">
                <a:solidFill>
                  <a:schemeClr val="tx1"/>
                </a:solidFill>
              </a:rPr>
              <a:t>*Need Based</a:t>
            </a:r>
            <a:br>
              <a:rPr lang="en-US" altLang="en-US" sz="2400" dirty="0">
                <a:solidFill>
                  <a:schemeClr val="tx1"/>
                </a:solidFill>
              </a:rPr>
            </a:br>
            <a:endParaRPr lang="en-US" altLang="en-US" sz="2400" dirty="0">
              <a:solidFill>
                <a:schemeClr val="tx1"/>
              </a:solidFill>
            </a:endParaRPr>
          </a:p>
          <a:p>
            <a:pPr>
              <a:lnSpc>
                <a:spcPct val="90000"/>
              </a:lnSpc>
            </a:pPr>
            <a:r>
              <a:rPr lang="en-US" altLang="en-US" sz="2400" u="sng" dirty="0">
                <a:solidFill>
                  <a:schemeClr val="tx1"/>
                </a:solidFill>
              </a:rPr>
              <a:t>Federal SEOG Grant:</a:t>
            </a:r>
            <a:r>
              <a:rPr lang="en-US" altLang="en-US" sz="2400" dirty="0">
                <a:solidFill>
                  <a:schemeClr val="tx1"/>
                </a:solidFill>
              </a:rPr>
              <a:t> (Campus Based)</a:t>
            </a:r>
            <a:br>
              <a:rPr lang="en-US" altLang="en-US" sz="2400" dirty="0">
                <a:solidFill>
                  <a:schemeClr val="tx1"/>
                </a:solidFill>
              </a:rPr>
            </a:br>
            <a:r>
              <a:rPr lang="en-US" altLang="en-US" sz="2400" dirty="0">
                <a:solidFill>
                  <a:schemeClr val="tx1"/>
                </a:solidFill>
              </a:rPr>
              <a:t>*Exceptional financial need</a:t>
            </a:r>
            <a:br>
              <a:rPr lang="en-US" altLang="en-US" sz="2400" dirty="0">
                <a:solidFill>
                  <a:schemeClr val="tx1"/>
                </a:solidFill>
              </a:rPr>
            </a:br>
            <a:r>
              <a:rPr lang="en-US" altLang="en-US" sz="2400" dirty="0">
                <a:solidFill>
                  <a:schemeClr val="tx1"/>
                </a:solidFill>
              </a:rPr>
              <a:t>*Lowest EFC’s (Pell Eligible students are priority)</a:t>
            </a:r>
            <a:br>
              <a:rPr lang="en-US" altLang="en-US" sz="2400" dirty="0">
                <a:solidFill>
                  <a:schemeClr val="tx1"/>
                </a:solidFill>
              </a:rPr>
            </a:br>
            <a:r>
              <a:rPr lang="en-US" altLang="en-US" sz="2400" dirty="0">
                <a:solidFill>
                  <a:schemeClr val="tx1"/>
                </a:solidFill>
              </a:rPr>
              <a:t>*Award ranges from $100 to $4,000</a:t>
            </a:r>
          </a:p>
        </p:txBody>
      </p:sp>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38</a:t>
            </a:fld>
            <a:endParaRPr lang="en-US" dirty="0">
              <a:solidFill>
                <a:prstClr val="black">
                  <a:tint val="75000"/>
                </a:prstClr>
              </a:solidFill>
            </a:endParaRPr>
          </a:p>
        </p:txBody>
      </p:sp>
      <p:sp>
        <p:nvSpPr>
          <p:cNvPr id="8" name="Text Box 4"/>
          <p:cNvSpPr txBox="1">
            <a:spLocks noChangeArrowheads="1"/>
          </p:cNvSpPr>
          <p:nvPr/>
        </p:nvSpPr>
        <p:spPr bwMode="auto">
          <a:xfrm rot="20638912">
            <a:off x="6951954" y="4895473"/>
            <a:ext cx="4417176" cy="646331"/>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defRPr/>
            </a:pPr>
            <a:r>
              <a:rPr lang="en-US" sz="1800" dirty="0">
                <a:solidFill>
                  <a:schemeClr val="bg1"/>
                </a:solidFill>
                <a:latin typeface="Arial" pitchFamily="34" charset="0"/>
              </a:rPr>
              <a:t>FAFSA Priority Deadline for </a:t>
            </a:r>
            <a:r>
              <a:rPr lang="en-US" sz="1800" u="sng" dirty="0">
                <a:solidFill>
                  <a:schemeClr val="bg1"/>
                </a:solidFill>
                <a:latin typeface="Arial" pitchFamily="34" charset="0"/>
              </a:rPr>
              <a:t>campus based</a:t>
            </a:r>
            <a:r>
              <a:rPr lang="en-US" sz="1800" dirty="0">
                <a:solidFill>
                  <a:schemeClr val="bg1"/>
                </a:solidFill>
                <a:latin typeface="Arial" pitchFamily="34" charset="0"/>
              </a:rPr>
              <a:t> programs</a:t>
            </a:r>
            <a:endParaRPr lang="en-US" sz="2000" dirty="0">
              <a:solidFill>
                <a:schemeClr val="bg1"/>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685368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375" y="619170"/>
            <a:ext cx="9509760" cy="872156"/>
          </a:xfrm>
        </p:spPr>
        <p:txBody>
          <a:bodyPr>
            <a:normAutofit/>
          </a:bodyPr>
          <a:lstStyle/>
          <a:p>
            <a:pPr algn="ctr"/>
            <a:r>
              <a:rPr lang="en-US" sz="4000" dirty="0"/>
              <a:t>Student Loans</a:t>
            </a:r>
          </a:p>
        </p:txBody>
      </p:sp>
      <p:sp>
        <p:nvSpPr>
          <p:cNvPr id="6" name="Rectangle 3"/>
          <p:cNvSpPr>
            <a:spLocks noGrp="1" noChangeArrowheads="1"/>
          </p:cNvSpPr>
          <p:nvPr>
            <p:ph idx="1"/>
          </p:nvPr>
        </p:nvSpPr>
        <p:spPr>
          <a:xfrm>
            <a:off x="500375" y="2046914"/>
            <a:ext cx="11107737" cy="3966709"/>
          </a:xfrm>
        </p:spPr>
        <p:txBody>
          <a:bodyPr>
            <a:normAutofit lnSpcReduction="10000"/>
          </a:bodyPr>
          <a:lstStyle/>
          <a:p>
            <a:pPr>
              <a:buFont typeface="Arial" panose="020B0604020202020204" pitchFamily="34" charset="0"/>
              <a:buChar char="•"/>
            </a:pPr>
            <a:r>
              <a:rPr lang="en-US" altLang="en-US" sz="3200" dirty="0">
                <a:solidFill>
                  <a:schemeClr val="tx1"/>
                </a:solidFill>
              </a:rPr>
              <a:t>Key Points:</a:t>
            </a:r>
          </a:p>
          <a:p>
            <a:pPr lvl="1">
              <a:buFont typeface="Arial" panose="020B0604020202020204" pitchFamily="34" charset="0"/>
              <a:buChar char="•"/>
            </a:pPr>
            <a:r>
              <a:rPr lang="en-US" altLang="en-US" sz="2800" dirty="0">
                <a:solidFill>
                  <a:schemeClr val="tx1"/>
                </a:solidFill>
              </a:rPr>
              <a:t>Students can borrow direct loans without any credit check or income</a:t>
            </a:r>
          </a:p>
          <a:p>
            <a:pPr lvl="1">
              <a:buFont typeface="Arial" panose="020B0604020202020204" pitchFamily="34" charset="0"/>
              <a:buChar char="•"/>
            </a:pPr>
            <a:r>
              <a:rPr lang="en-US" altLang="en-US" sz="2800" dirty="0">
                <a:solidFill>
                  <a:schemeClr val="tx1"/>
                </a:solidFill>
              </a:rPr>
              <a:t>Parents can borrow direct PLUS loans on behalf of their dependent student.</a:t>
            </a:r>
          </a:p>
          <a:p>
            <a:pPr lvl="2">
              <a:buFont typeface="Arial" panose="020B0604020202020204" pitchFamily="34" charset="0"/>
              <a:buChar char="•"/>
            </a:pPr>
            <a:r>
              <a:rPr lang="en-US" altLang="en-US" sz="2400" dirty="0">
                <a:solidFill>
                  <a:schemeClr val="tx1"/>
                </a:solidFill>
              </a:rPr>
              <a:t>Their credit record will be checked.  </a:t>
            </a:r>
          </a:p>
          <a:p>
            <a:pPr>
              <a:buFont typeface="Arial" panose="020B0604020202020204" pitchFamily="34" charset="0"/>
              <a:buChar char="•"/>
            </a:pPr>
            <a:r>
              <a:rPr lang="en-US" altLang="en-US" sz="3200" dirty="0">
                <a:solidFill>
                  <a:schemeClr val="tx1"/>
                </a:solidFill>
              </a:rPr>
              <a:t>Only borrow what is really needed</a:t>
            </a:r>
          </a:p>
          <a:p>
            <a:pPr>
              <a:buFont typeface="Arial" panose="020B0604020202020204" pitchFamily="34" charset="0"/>
              <a:buChar char="•"/>
            </a:pPr>
            <a:r>
              <a:rPr lang="en-US" altLang="en-US" sz="3200" dirty="0">
                <a:solidFill>
                  <a:schemeClr val="tx1"/>
                </a:solidFill>
              </a:rPr>
              <a:t>Look at loans as an investment in the future</a:t>
            </a:r>
          </a:p>
          <a:p>
            <a:pPr marL="324000" lvl="1" indent="0">
              <a:buNone/>
            </a:pPr>
            <a:endParaRPr lang="en-US" altLang="en-US" sz="2800" dirty="0">
              <a:solidFill>
                <a:schemeClr val="tx1"/>
              </a:solidFill>
            </a:endParaRPr>
          </a:p>
        </p:txBody>
      </p:sp>
    </p:spTree>
    <p:extLst>
      <p:ext uri="{BB962C8B-B14F-4D97-AF65-F5344CB8AC3E}">
        <p14:creationId xmlns:p14="http://schemas.microsoft.com/office/powerpoint/2010/main" val="15304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lstStyle/>
          <a:p>
            <a:r>
              <a:rPr lang="en-US" dirty="0"/>
              <a:t>What is FAFSA and Financial Aid?</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p:txBody>
          <a:bodyPr>
            <a:normAutofit fontScale="92500"/>
          </a:bodyPr>
          <a:lstStyle/>
          <a:p>
            <a:r>
              <a:rPr lang="en-US" sz="2800" b="1" u="sng" dirty="0">
                <a:latin typeface="Arial" panose="020B0604020202020204" pitchFamily="34" charset="0"/>
                <a:cs typeface="Arial" panose="020B0604020202020204" pitchFamily="34" charset="0"/>
              </a:rPr>
              <a:t>F</a:t>
            </a:r>
            <a:r>
              <a:rPr lang="en-US" sz="2800" b="1" dirty="0">
                <a:latin typeface="Arial" panose="020B0604020202020204" pitchFamily="34" charset="0"/>
                <a:cs typeface="Arial" panose="020B0604020202020204" pitchFamily="34" charset="0"/>
              </a:rPr>
              <a:t>AFSA</a:t>
            </a:r>
            <a:r>
              <a:rPr lang="en-US" sz="2800" dirty="0">
                <a:latin typeface="Arial" panose="020B0604020202020204" pitchFamily="34" charset="0"/>
                <a:cs typeface="Arial" panose="020B0604020202020204" pitchFamily="34" charset="0"/>
              </a:rPr>
              <a:t> = Standard </a:t>
            </a:r>
            <a:r>
              <a:rPr lang="en-US" sz="2800" u="sng" spc="600" dirty="0">
                <a:latin typeface="Arial" panose="020B0604020202020204" pitchFamily="34" charset="0"/>
                <a:cs typeface="Arial" panose="020B0604020202020204" pitchFamily="34" charset="0"/>
              </a:rPr>
              <a:t>FREE</a:t>
            </a:r>
            <a:r>
              <a:rPr lang="en-US" sz="2800" u="sng"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form that collects information about the student and the parent. You do not need to pay to submit the FAFSA.  </a:t>
            </a:r>
          </a:p>
          <a:p>
            <a:r>
              <a:rPr lang="en-US" sz="2800" b="1" dirty="0">
                <a:latin typeface="Arial" panose="020B0604020202020204" pitchFamily="34" charset="0"/>
                <a:cs typeface="Arial" panose="020B0604020202020204" pitchFamily="34" charset="0"/>
              </a:rPr>
              <a:t>Financial aid  = </a:t>
            </a:r>
            <a:r>
              <a:rPr lang="en-US" sz="2800" dirty="0">
                <a:latin typeface="Arial" panose="020B0604020202020204" pitchFamily="34" charset="0"/>
                <a:cs typeface="Arial" panose="020B0604020202020204" pitchFamily="34" charset="0"/>
              </a:rPr>
              <a:t>Funds provided to students and families to help pay for educational expenses. </a:t>
            </a:r>
          </a:p>
          <a:p>
            <a:endParaRPr lang="en-US" dirty="0"/>
          </a:p>
        </p:txBody>
      </p:sp>
      <p:pic>
        <p:nvPicPr>
          <p:cNvPr id="5" name="Content Placeholder 4">
            <a:extLst>
              <a:ext uri="{FF2B5EF4-FFF2-40B4-BE49-F238E27FC236}">
                <a16:creationId xmlns:a16="http://schemas.microsoft.com/office/drawing/2014/main" id="{205AB26C-9C61-4840-9109-8A6E8A7D58E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2631" y="2227263"/>
            <a:ext cx="3633787" cy="3633787"/>
          </a:xfrm>
          <a:prstGeom prst="rect">
            <a:avLst/>
          </a:prstGeom>
        </p:spPr>
      </p:pic>
    </p:spTree>
    <p:extLst>
      <p:ext uri="{BB962C8B-B14F-4D97-AF65-F5344CB8AC3E}">
        <p14:creationId xmlns:p14="http://schemas.microsoft.com/office/powerpoint/2010/main" val="1496271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96125" y="2031053"/>
            <a:ext cx="11107737" cy="3966709"/>
          </a:xfrm>
        </p:spPr>
        <p:txBody>
          <a:bodyPr>
            <a:normAutofit lnSpcReduction="10000"/>
          </a:bodyPr>
          <a:lstStyle/>
          <a:p>
            <a:pPr>
              <a:buFont typeface="Arial" panose="020B0604020202020204" pitchFamily="34" charset="0"/>
              <a:buChar char="•"/>
              <a:defRPr/>
            </a:pPr>
            <a:r>
              <a:rPr lang="en-US" altLang="en-US" sz="2400" dirty="0">
                <a:solidFill>
                  <a:schemeClr val="tx1"/>
                </a:solidFill>
              </a:rPr>
              <a:t>File the FAFSA</a:t>
            </a:r>
          </a:p>
          <a:p>
            <a:pPr>
              <a:buFont typeface="Arial" panose="020B0604020202020204" pitchFamily="34" charset="0"/>
              <a:buChar char="•"/>
              <a:defRPr/>
            </a:pPr>
            <a:r>
              <a:rPr lang="en-US" altLang="en-US" sz="2400" dirty="0">
                <a:solidFill>
                  <a:schemeClr val="tx1"/>
                </a:solidFill>
              </a:rPr>
              <a:t> Review financial aid award letters from schools to learn about eligibility</a:t>
            </a:r>
          </a:p>
          <a:p>
            <a:pPr>
              <a:buFont typeface="Arial" panose="020B0604020202020204" pitchFamily="34" charset="0"/>
              <a:buChar char="•"/>
              <a:defRPr/>
            </a:pPr>
            <a:r>
              <a:rPr lang="en-US" altLang="en-US" sz="2400" dirty="0">
                <a:solidFill>
                  <a:schemeClr val="tx1"/>
                </a:solidFill>
              </a:rPr>
              <a:t> Go to </a:t>
            </a:r>
            <a:r>
              <a:rPr lang="en-US" altLang="en-US" sz="2400" dirty="0">
                <a:solidFill>
                  <a:schemeClr val="tx1"/>
                </a:solidFill>
                <a:hlinkClick r:id="rId3"/>
              </a:rPr>
              <a:t>www.studentloans.gov</a:t>
            </a:r>
            <a:endParaRPr lang="en-US" altLang="en-US" sz="2400" dirty="0">
              <a:solidFill>
                <a:schemeClr val="tx1"/>
              </a:solidFill>
            </a:endParaRPr>
          </a:p>
          <a:p>
            <a:pPr lvl="1">
              <a:buFont typeface="Arial" panose="020B0604020202020204" pitchFamily="34" charset="0"/>
              <a:buChar char="•"/>
              <a:defRPr/>
            </a:pPr>
            <a:r>
              <a:rPr lang="en-US" altLang="en-US" sz="2400" dirty="0">
                <a:solidFill>
                  <a:schemeClr val="tx1"/>
                </a:solidFill>
              </a:rPr>
              <a:t>Sign in using your Federal Student Aid ID (FSA ID)</a:t>
            </a:r>
          </a:p>
          <a:p>
            <a:pPr lvl="1">
              <a:buFont typeface="Arial" panose="020B0604020202020204" pitchFamily="34" charset="0"/>
              <a:buChar char="•"/>
              <a:defRPr/>
            </a:pPr>
            <a:r>
              <a:rPr lang="en-US" altLang="en-US" sz="2400" dirty="0">
                <a:solidFill>
                  <a:schemeClr val="tx1"/>
                </a:solidFill>
              </a:rPr>
              <a:t>Student: </a:t>
            </a:r>
          </a:p>
          <a:p>
            <a:pPr lvl="2">
              <a:buFont typeface="Arial" panose="020B0604020202020204" pitchFamily="34" charset="0"/>
              <a:buChar char="•"/>
              <a:defRPr/>
            </a:pPr>
            <a:r>
              <a:rPr lang="en-US" altLang="en-US" sz="2400" dirty="0">
                <a:solidFill>
                  <a:schemeClr val="tx1"/>
                </a:solidFill>
              </a:rPr>
              <a:t>Complete Entrance Counseling </a:t>
            </a:r>
            <a:r>
              <a:rPr lang="en-US" altLang="en-US" sz="2400" u="sng" dirty="0">
                <a:solidFill>
                  <a:schemeClr val="tx1"/>
                </a:solidFill>
              </a:rPr>
              <a:t>AND</a:t>
            </a:r>
            <a:r>
              <a:rPr lang="en-US" altLang="en-US" sz="2400" dirty="0">
                <a:solidFill>
                  <a:schemeClr val="tx1"/>
                </a:solidFill>
              </a:rPr>
              <a:t> MPN (Master Promissory Note)</a:t>
            </a:r>
          </a:p>
          <a:p>
            <a:pPr lvl="1">
              <a:buFont typeface="Arial" panose="020B0604020202020204" pitchFamily="34" charset="0"/>
              <a:buChar char="•"/>
              <a:defRPr/>
            </a:pPr>
            <a:r>
              <a:rPr lang="en-US" altLang="en-US" sz="2400" dirty="0">
                <a:solidFill>
                  <a:schemeClr val="tx1"/>
                </a:solidFill>
              </a:rPr>
              <a:t>Parent (for Parent PLUS loan only): </a:t>
            </a:r>
          </a:p>
          <a:p>
            <a:pPr lvl="2">
              <a:buFont typeface="Arial" panose="020B0604020202020204" pitchFamily="34" charset="0"/>
              <a:buChar char="•"/>
              <a:defRPr/>
            </a:pPr>
            <a:r>
              <a:rPr lang="en-US" altLang="en-US" sz="2400" dirty="0">
                <a:solidFill>
                  <a:schemeClr val="tx1"/>
                </a:solidFill>
              </a:rPr>
              <a:t>Complete PLUS application </a:t>
            </a:r>
            <a:r>
              <a:rPr lang="en-US" altLang="en-US" sz="2400" u="sng" dirty="0">
                <a:solidFill>
                  <a:schemeClr val="tx1"/>
                </a:solidFill>
              </a:rPr>
              <a:t>AND</a:t>
            </a:r>
            <a:r>
              <a:rPr lang="en-US" altLang="en-US" sz="2400" dirty="0">
                <a:solidFill>
                  <a:schemeClr val="tx1"/>
                </a:solidFill>
              </a:rPr>
              <a:t> MPN</a:t>
            </a:r>
          </a:p>
          <a:p>
            <a:pPr marL="0" indent="0">
              <a:lnSpc>
                <a:spcPct val="95000"/>
              </a:lnSpc>
              <a:spcBef>
                <a:spcPct val="10000"/>
              </a:spcBef>
              <a:buNone/>
              <a:defRPr/>
            </a:pPr>
            <a:endParaRPr lang="en-US" altLang="en-US" sz="2200" dirty="0">
              <a:solidFill>
                <a:schemeClr val="tx1"/>
              </a:solidFill>
            </a:endParaRPr>
          </a:p>
        </p:txBody>
      </p:sp>
      <p:sp>
        <p:nvSpPr>
          <p:cNvPr id="4" name="Title 2"/>
          <p:cNvSpPr txBox="1">
            <a:spLocks/>
          </p:cNvSpPr>
          <p:nvPr/>
        </p:nvSpPr>
        <p:spPr>
          <a:xfrm>
            <a:off x="500375" y="619170"/>
            <a:ext cx="9509760" cy="872156"/>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Student Loans PROCESS</a:t>
            </a:r>
          </a:p>
        </p:txBody>
      </p:sp>
    </p:spTree>
    <p:extLst>
      <p:ext uri="{BB962C8B-B14F-4D97-AF65-F5344CB8AC3E}">
        <p14:creationId xmlns:p14="http://schemas.microsoft.com/office/powerpoint/2010/main" val="3143575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56505" y="440067"/>
            <a:ext cx="11029616" cy="1013800"/>
          </a:xfrm>
        </p:spPr>
        <p:txBody>
          <a:bodyPr>
            <a:normAutofit/>
          </a:bodyPr>
          <a:lstStyle/>
          <a:p>
            <a:pPr algn="ctr"/>
            <a:r>
              <a:rPr lang="en-US" b="1" dirty="0">
                <a:latin typeface="Helvetica" panose="020B0604020202020204" pitchFamily="34" charset="0"/>
              </a:rPr>
              <a:t>Need More Help?</a:t>
            </a:r>
            <a:endParaRPr lang="en-US" b="1" dirty="0"/>
          </a:p>
        </p:txBody>
      </p:sp>
      <p:sp>
        <p:nvSpPr>
          <p:cNvPr id="6" name="Rectangle 3"/>
          <p:cNvSpPr>
            <a:spLocks noGrp="1" noChangeArrowheads="1"/>
          </p:cNvSpPr>
          <p:nvPr>
            <p:ph idx="1"/>
          </p:nvPr>
        </p:nvSpPr>
        <p:spPr>
          <a:xfrm>
            <a:off x="963477" y="1874836"/>
            <a:ext cx="8761436" cy="4983164"/>
          </a:xfrm>
        </p:spPr>
        <p:txBody>
          <a:bodyPr>
            <a:normAutofit fontScale="40000" lnSpcReduction="20000"/>
          </a:bodyPr>
          <a:lstStyle/>
          <a:p>
            <a:pPr marL="0" indent="0">
              <a:lnSpc>
                <a:spcPct val="80000"/>
              </a:lnSpc>
              <a:buNone/>
              <a:defRPr/>
            </a:pPr>
            <a:r>
              <a:rPr lang="en-US" altLang="en-US" sz="6000" b="1" dirty="0"/>
              <a:t>Federal Student Aid Information Center:</a:t>
            </a:r>
          </a:p>
          <a:p>
            <a:pPr marL="0" indent="0">
              <a:lnSpc>
                <a:spcPct val="80000"/>
              </a:lnSpc>
              <a:buNone/>
              <a:defRPr/>
            </a:pPr>
            <a:endParaRPr lang="en-US" altLang="en-US" sz="6000" b="1" dirty="0"/>
          </a:p>
          <a:p>
            <a:pPr>
              <a:lnSpc>
                <a:spcPct val="80000"/>
              </a:lnSpc>
              <a:defRPr/>
            </a:pPr>
            <a:r>
              <a:rPr lang="en-US" altLang="en-US" sz="6200" dirty="0"/>
              <a:t>1-800-433-3243 (1-800-4fedaid)</a:t>
            </a:r>
          </a:p>
          <a:p>
            <a:pPr lvl="1">
              <a:lnSpc>
                <a:spcPct val="80000"/>
              </a:lnSpc>
              <a:defRPr/>
            </a:pPr>
            <a:r>
              <a:rPr lang="en-US" altLang="en-US" sz="6200" dirty="0"/>
              <a:t>Phone system available 24/7 </a:t>
            </a:r>
          </a:p>
          <a:p>
            <a:pPr lvl="1">
              <a:lnSpc>
                <a:spcPct val="80000"/>
              </a:lnSpc>
              <a:defRPr/>
            </a:pPr>
            <a:r>
              <a:rPr lang="en-US" altLang="en-US" sz="6200" dirty="0"/>
              <a:t>Agents available 8 a.m. – 10pm EST (M-F) </a:t>
            </a:r>
          </a:p>
          <a:p>
            <a:pPr marL="0" indent="0">
              <a:lnSpc>
                <a:spcPct val="80000"/>
              </a:lnSpc>
              <a:buNone/>
              <a:defRPr/>
            </a:pPr>
            <a:endParaRPr lang="en-US" altLang="en-US" sz="6000" b="1" dirty="0"/>
          </a:p>
          <a:p>
            <a:pPr marL="0" indent="0">
              <a:lnSpc>
                <a:spcPct val="80000"/>
              </a:lnSpc>
              <a:buNone/>
              <a:defRPr/>
            </a:pPr>
            <a:r>
              <a:rPr lang="en-US" altLang="en-US" sz="6000" b="1" dirty="0"/>
              <a:t>FSA ID Help:</a:t>
            </a:r>
          </a:p>
          <a:p>
            <a:pPr marL="0" indent="0">
              <a:lnSpc>
                <a:spcPct val="80000"/>
              </a:lnSpc>
              <a:buNone/>
              <a:defRPr/>
            </a:pPr>
            <a:endParaRPr lang="en-US" altLang="en-US" sz="6000" b="1" dirty="0"/>
          </a:p>
          <a:p>
            <a:pPr>
              <a:lnSpc>
                <a:spcPct val="80000"/>
              </a:lnSpc>
              <a:defRPr/>
            </a:pPr>
            <a:r>
              <a:rPr lang="en-US" altLang="en-US" sz="6200" dirty="0">
                <a:solidFill>
                  <a:schemeClr val="tx1"/>
                </a:solidFill>
              </a:rPr>
              <a:t>FSA ID FAQs - </a:t>
            </a:r>
            <a:r>
              <a:rPr lang="en-US" altLang="en-US" sz="6200" dirty="0">
                <a:solidFill>
                  <a:schemeClr val="tx1"/>
                </a:solidFill>
                <a:hlinkClick r:id="rId3"/>
              </a:rPr>
              <a:t>https://fsaid.ed.gov/npas/pub/faq.htm</a:t>
            </a:r>
            <a:r>
              <a:rPr lang="en-US" altLang="en-US" sz="6200" dirty="0">
                <a:solidFill>
                  <a:schemeClr val="tx1"/>
                </a:solidFill>
              </a:rPr>
              <a:t> </a:t>
            </a:r>
          </a:p>
          <a:p>
            <a:pPr>
              <a:lnSpc>
                <a:spcPct val="80000"/>
              </a:lnSpc>
              <a:defRPr/>
            </a:pPr>
            <a:r>
              <a:rPr lang="en-US" altLang="en-US" sz="6200" dirty="0">
                <a:solidFill>
                  <a:schemeClr val="tx1"/>
                </a:solidFill>
              </a:rPr>
              <a:t>1-800-433-3243 (1-800-4fedaid)</a:t>
            </a:r>
          </a:p>
          <a:p>
            <a:pPr marL="0" indent="0">
              <a:lnSpc>
                <a:spcPct val="80000"/>
              </a:lnSpc>
              <a:buNone/>
              <a:defRPr/>
            </a:pPr>
            <a:br>
              <a:rPr lang="en-US" altLang="en-US" sz="6000" b="1" dirty="0"/>
            </a:br>
            <a:br>
              <a:rPr lang="en-US" altLang="en-US" sz="6000" b="1" dirty="0"/>
            </a:br>
            <a:endParaRPr lang="en-US" altLang="en-US" sz="6000" b="1" dirty="0"/>
          </a:p>
        </p:txBody>
      </p:sp>
    </p:spTree>
    <p:extLst>
      <p:ext uri="{BB962C8B-B14F-4D97-AF65-F5344CB8AC3E}">
        <p14:creationId xmlns:p14="http://schemas.microsoft.com/office/powerpoint/2010/main" val="3245638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85413-060A-48BE-8037-3A79582673EC}"/>
              </a:ext>
            </a:extLst>
          </p:cNvPr>
          <p:cNvSpPr txBox="1"/>
          <p:nvPr/>
        </p:nvSpPr>
        <p:spPr>
          <a:xfrm>
            <a:off x="480298" y="1933702"/>
            <a:ext cx="3095450" cy="4493538"/>
          </a:xfrm>
          <a:prstGeom prst="rect">
            <a:avLst/>
          </a:prstGeom>
          <a:noFill/>
        </p:spPr>
        <p:txBody>
          <a:bodyPr wrap="square" rtlCol="0">
            <a:spAutoFit/>
          </a:bodyPr>
          <a:lstStyle/>
          <a:p>
            <a:r>
              <a:rPr lang="en-US" sz="2600" dirty="0">
                <a:solidFill>
                  <a:schemeClr val="tx2"/>
                </a:solidFill>
              </a:rPr>
              <a:t>The OASFAA Outreach Committee can help facilitate your school's Financial Aid Night by helping to connect you with local financial aid professionals willing to present at your school.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818" y="1581150"/>
            <a:ext cx="71532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750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69" y="480836"/>
            <a:ext cx="11029616" cy="1013800"/>
          </a:xfrm>
        </p:spPr>
        <p:txBody>
          <a:bodyPr/>
          <a:lstStyle/>
          <a:p>
            <a:r>
              <a:rPr lang="en-US" dirty="0"/>
              <a:t>Questions?</a:t>
            </a:r>
          </a:p>
        </p:txBody>
      </p:sp>
      <p:sp>
        <p:nvSpPr>
          <p:cNvPr id="3" name="Content Placeholder 2"/>
          <p:cNvSpPr>
            <a:spLocks noGrp="1"/>
          </p:cNvSpPr>
          <p:nvPr>
            <p:ph idx="1"/>
          </p:nvPr>
        </p:nvSpPr>
        <p:spPr>
          <a:xfrm>
            <a:off x="677334" y="1930400"/>
            <a:ext cx="8596668" cy="3880773"/>
          </a:xfrm>
        </p:spPr>
        <p:txBody>
          <a:bodyPr>
            <a:normAutofit fontScale="70000" lnSpcReduction="20000"/>
          </a:bodyPr>
          <a:lstStyle/>
          <a:p>
            <a:r>
              <a:rPr lang="en-US" sz="3100" u="sng" dirty="0">
                <a:solidFill>
                  <a:schemeClr val="accent6">
                    <a:lumMod val="75000"/>
                  </a:schemeClr>
                </a:solidFill>
              </a:rPr>
              <a:t>outreach@oasfaa.org</a:t>
            </a:r>
          </a:p>
          <a:p>
            <a:pPr marL="0" indent="0">
              <a:buNone/>
            </a:pPr>
            <a:endParaRPr lang="en-US" sz="1600" dirty="0"/>
          </a:p>
          <a:p>
            <a:r>
              <a:rPr lang="en-US" sz="3100" dirty="0"/>
              <a:t>Make sure you put your name and email address into our College Access and School Counselors Contact Database</a:t>
            </a:r>
          </a:p>
          <a:p>
            <a:endParaRPr lang="en-US" dirty="0"/>
          </a:p>
          <a:p>
            <a:r>
              <a:rPr lang="en-US" sz="2800" dirty="0"/>
              <a:t>Web:  </a:t>
            </a:r>
            <a:r>
              <a:rPr lang="en-US" sz="2800" dirty="0">
                <a:hlinkClick r:id="rId3"/>
              </a:rPr>
              <a:t>http://www.oasfaa.org/</a:t>
            </a:r>
            <a:r>
              <a:rPr lang="en-US" sz="2800" dirty="0"/>
              <a:t> (page for counselors)</a:t>
            </a:r>
          </a:p>
          <a:p>
            <a:pPr lvl="1"/>
            <a:r>
              <a:rPr lang="en-US" sz="2800" dirty="0"/>
              <a:t>Request an OASFAA volunteer High School Financial Aid Night presenter.</a:t>
            </a:r>
          </a:p>
          <a:p>
            <a:pPr lvl="1"/>
            <a:r>
              <a:rPr lang="en-US" sz="2800" dirty="0"/>
              <a:t>Register for October/December Counselor Workshops (Registration is live).</a:t>
            </a:r>
          </a:p>
          <a:p>
            <a:pPr lvl="1"/>
            <a:r>
              <a:rPr lang="en-US" sz="2800" b="1" dirty="0">
                <a:solidFill>
                  <a:schemeClr val="accent1"/>
                </a:solidFill>
              </a:rPr>
              <a:t>Sign up for our email database to be sure you are notified for all events.</a:t>
            </a:r>
          </a:p>
          <a:p>
            <a:endParaRPr lang="en-US" dirty="0"/>
          </a:p>
          <a:p>
            <a:pPr marL="0" indent="0">
              <a:buNone/>
            </a:pPr>
            <a:endParaRPr lang="en-US" sz="1600" dirty="0"/>
          </a:p>
        </p:txBody>
      </p:sp>
    </p:spTree>
    <p:extLst>
      <p:ext uri="{BB962C8B-B14F-4D97-AF65-F5344CB8AC3E}">
        <p14:creationId xmlns:p14="http://schemas.microsoft.com/office/powerpoint/2010/main" val="403789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D417-C9FD-4DEE-BAAD-CD9DE1AE1498}"/>
              </a:ext>
            </a:extLst>
          </p:cNvPr>
          <p:cNvSpPr>
            <a:spLocks noGrp="1"/>
          </p:cNvSpPr>
          <p:nvPr>
            <p:ph type="title"/>
          </p:nvPr>
        </p:nvSpPr>
        <p:spPr/>
        <p:txBody>
          <a:bodyPr>
            <a:noAutofit/>
          </a:bodyPr>
          <a:lstStyle/>
          <a:p>
            <a:r>
              <a:rPr lang="en-US" sz="7200" dirty="0"/>
              <a:t>FAFSA</a:t>
            </a:r>
          </a:p>
        </p:txBody>
      </p:sp>
      <p:sp>
        <p:nvSpPr>
          <p:cNvPr id="5" name="Content Placeholder 4">
            <a:extLst>
              <a:ext uri="{FF2B5EF4-FFF2-40B4-BE49-F238E27FC236}">
                <a16:creationId xmlns:a16="http://schemas.microsoft.com/office/drawing/2014/main" id="{F78187EA-0444-43F9-AF10-2FA76DA18E10}"/>
              </a:ext>
            </a:extLst>
          </p:cNvPr>
          <p:cNvSpPr>
            <a:spLocks noGrp="1"/>
          </p:cNvSpPr>
          <p:nvPr>
            <p:ph idx="1"/>
          </p:nvPr>
        </p:nvSpPr>
        <p:spPr>
          <a:xfrm>
            <a:off x="374363" y="1989505"/>
            <a:ext cx="11029615" cy="4639895"/>
          </a:xfrm>
        </p:spPr>
        <p:txBody>
          <a:bodyPr>
            <a:normAutofit fontScale="77500" lnSpcReduction="20000"/>
          </a:bodyPr>
          <a:lstStyle/>
          <a:p>
            <a:pPr marL="342900" lvl="0" indent="-342900" defTabSz="914400">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Information used to calculate the </a:t>
            </a:r>
            <a:r>
              <a:rPr lang="en-US" sz="2100" b="1" u="sng" dirty="0">
                <a:solidFill>
                  <a:prstClr val="black"/>
                </a:solidFill>
                <a:latin typeface="Arial" panose="020B0604020202020204" pitchFamily="34" charset="0"/>
                <a:cs typeface="Arial" panose="020B0604020202020204" pitchFamily="34" charset="0"/>
              </a:rPr>
              <a:t>E</a:t>
            </a:r>
            <a:r>
              <a:rPr lang="en-US" sz="2100" b="1" dirty="0">
                <a:solidFill>
                  <a:prstClr val="black"/>
                </a:solidFill>
                <a:latin typeface="Arial" panose="020B0604020202020204" pitchFamily="34" charset="0"/>
                <a:cs typeface="Arial" panose="020B0604020202020204" pitchFamily="34" charset="0"/>
              </a:rPr>
              <a:t>xpected </a:t>
            </a:r>
            <a:r>
              <a:rPr lang="en-US" sz="2100" b="1" u="sng" dirty="0">
                <a:solidFill>
                  <a:prstClr val="black"/>
                </a:solidFill>
                <a:latin typeface="Arial" panose="020B0604020202020204" pitchFamily="34" charset="0"/>
                <a:cs typeface="Arial" panose="020B0604020202020204" pitchFamily="34" charset="0"/>
              </a:rPr>
              <a:t>F</a:t>
            </a:r>
            <a:r>
              <a:rPr lang="en-US" sz="2100" b="1" dirty="0">
                <a:solidFill>
                  <a:prstClr val="black"/>
                </a:solidFill>
                <a:latin typeface="Arial" panose="020B0604020202020204" pitchFamily="34" charset="0"/>
                <a:cs typeface="Arial" panose="020B0604020202020204" pitchFamily="34" charset="0"/>
              </a:rPr>
              <a:t>amily </a:t>
            </a:r>
            <a:r>
              <a:rPr lang="en-US" sz="2100" b="1" u="sng" dirty="0">
                <a:solidFill>
                  <a:prstClr val="black"/>
                </a:solidFill>
                <a:latin typeface="Arial" panose="020B0604020202020204" pitchFamily="34" charset="0"/>
                <a:cs typeface="Arial" panose="020B0604020202020204" pitchFamily="34" charset="0"/>
              </a:rPr>
              <a:t>C</a:t>
            </a:r>
            <a:r>
              <a:rPr lang="en-US" sz="2100" b="1" dirty="0">
                <a:solidFill>
                  <a:prstClr val="black"/>
                </a:solidFill>
                <a:latin typeface="Arial" panose="020B0604020202020204" pitchFamily="34" charset="0"/>
                <a:cs typeface="Arial" panose="020B0604020202020204" pitchFamily="34" charset="0"/>
              </a:rPr>
              <a:t>ontribution (EFC)</a:t>
            </a:r>
          </a:p>
          <a:p>
            <a:pPr marL="0" lvl="0" indent="0" defTabSz="914400">
              <a:spcAft>
                <a:spcPts val="0"/>
              </a:spcAft>
              <a:buClr>
                <a:srgbClr val="005B99"/>
              </a:buClr>
              <a:buSzTx/>
              <a:buNone/>
            </a:pPr>
            <a:endParaRPr lang="en-US" sz="2100" b="1" dirty="0">
              <a:solidFill>
                <a:prstClr val="black"/>
              </a:solidFill>
              <a:latin typeface="Arial" panose="020B0604020202020204" pitchFamily="34" charset="0"/>
              <a:cs typeface="Arial" panose="020B0604020202020204" pitchFamily="34" charset="0"/>
            </a:endParaRPr>
          </a:p>
          <a:p>
            <a:pPr marL="804863" lvl="1" indent="-347663" defTabSz="914400">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Measure of </a:t>
            </a:r>
            <a:r>
              <a:rPr lang="en-US" sz="2100" u="sng" dirty="0">
                <a:solidFill>
                  <a:prstClr val="black"/>
                </a:solidFill>
                <a:latin typeface="Arial" panose="020B0604020202020204" pitchFamily="34" charset="0"/>
                <a:cs typeface="Arial" panose="020B0604020202020204" pitchFamily="34" charset="0"/>
              </a:rPr>
              <a:t>taxable and untaxable </a:t>
            </a:r>
            <a:r>
              <a:rPr lang="en-US" sz="2100" dirty="0">
                <a:solidFill>
                  <a:prstClr val="black"/>
                </a:solidFill>
                <a:latin typeface="Arial" panose="020B0604020202020204" pitchFamily="34" charset="0"/>
                <a:cs typeface="Arial" panose="020B0604020202020204" pitchFamily="34" charset="0"/>
              </a:rPr>
              <a:t>income </a:t>
            </a:r>
            <a:r>
              <a:rPr lang="en-US" sz="2100" b="1" u="sng" dirty="0">
                <a:solidFill>
                  <a:srgbClr val="FF0000"/>
                </a:solidFill>
                <a:latin typeface="Arial" panose="020B0604020202020204" pitchFamily="34" charset="0"/>
                <a:cs typeface="Arial" panose="020B0604020202020204" pitchFamily="34" charset="0"/>
              </a:rPr>
              <a:t>(2018)</a:t>
            </a:r>
            <a:r>
              <a:rPr lang="en-US" sz="2100" b="1" dirty="0">
                <a:solidFill>
                  <a:srgbClr val="FF0000"/>
                </a:solidFill>
                <a:latin typeface="Arial" panose="020B0604020202020204" pitchFamily="34" charset="0"/>
                <a:cs typeface="Arial" panose="020B0604020202020204" pitchFamily="34" charset="0"/>
              </a:rPr>
              <a:t> </a:t>
            </a:r>
            <a:r>
              <a:rPr lang="en-US" sz="2100" dirty="0">
                <a:solidFill>
                  <a:prstClr val="black"/>
                </a:solidFill>
                <a:latin typeface="Arial" panose="020B0604020202020204" pitchFamily="34" charset="0"/>
                <a:cs typeface="Arial" panose="020B0604020202020204" pitchFamily="34" charset="0"/>
              </a:rPr>
              <a:t>and </a:t>
            </a:r>
            <a:r>
              <a:rPr lang="en-US" sz="2100" b="1" u="sng" dirty="0">
                <a:solidFill>
                  <a:srgbClr val="FF0000"/>
                </a:solidFill>
                <a:latin typeface="Arial" panose="020B0604020202020204" pitchFamily="34" charset="0"/>
                <a:cs typeface="Arial" panose="020B0604020202020204" pitchFamily="34" charset="0"/>
              </a:rPr>
              <a:t>current</a:t>
            </a:r>
            <a:r>
              <a:rPr lang="en-US" sz="2100" dirty="0">
                <a:solidFill>
                  <a:prstClr val="black"/>
                </a:solidFill>
                <a:latin typeface="Arial" panose="020B0604020202020204" pitchFamily="34" charset="0"/>
                <a:cs typeface="Arial" panose="020B0604020202020204" pitchFamily="34" charset="0"/>
              </a:rPr>
              <a:t> assets of student and parent</a:t>
            </a:r>
          </a:p>
          <a:p>
            <a:pPr marL="457200" lvl="1" indent="0" defTabSz="914400">
              <a:spcAft>
                <a:spcPts val="0"/>
              </a:spcAft>
              <a:buClr>
                <a:srgbClr val="005B99"/>
              </a:buClr>
              <a:buSzTx/>
              <a:buNone/>
            </a:pPr>
            <a:endParaRPr lang="en-US" sz="2100" dirty="0">
              <a:solidFill>
                <a:prstClr val="black"/>
              </a:solidFill>
              <a:latin typeface="Arial" panose="020B0604020202020204" pitchFamily="34" charset="0"/>
              <a:cs typeface="Arial" panose="020B0604020202020204" pitchFamily="34" charset="0"/>
            </a:endParaRPr>
          </a:p>
          <a:p>
            <a:pPr marL="804863" lvl="1" indent="-347663" defTabSz="914400">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Also based on family size, number in college and other demographic info such as marital status</a:t>
            </a:r>
          </a:p>
          <a:p>
            <a:pPr marL="342900" lvl="0" indent="-342900" defTabSz="914400">
              <a:spcBef>
                <a:spcPct val="75000"/>
              </a:spcBef>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Colleges use the </a:t>
            </a:r>
            <a:r>
              <a:rPr lang="en-US" sz="2100" b="1" u="sng" dirty="0">
                <a:solidFill>
                  <a:prstClr val="black"/>
                </a:solidFill>
                <a:latin typeface="Arial" panose="020B0604020202020204" pitchFamily="34" charset="0"/>
                <a:cs typeface="Arial" panose="020B0604020202020204" pitchFamily="34" charset="0"/>
              </a:rPr>
              <a:t>EFC</a:t>
            </a:r>
            <a:r>
              <a:rPr lang="en-US" sz="2100" dirty="0">
                <a:solidFill>
                  <a:prstClr val="black"/>
                </a:solidFill>
                <a:latin typeface="Arial" panose="020B0604020202020204" pitchFamily="34" charset="0"/>
                <a:cs typeface="Arial" panose="020B0604020202020204" pitchFamily="34" charset="0"/>
              </a:rPr>
              <a:t> to award financial aid</a:t>
            </a:r>
          </a:p>
          <a:p>
            <a:pPr marL="342900" lvl="0" indent="-342900" defTabSz="914400">
              <a:spcBef>
                <a:spcPct val="75000"/>
              </a:spcBef>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EFC stays the same regardless of where the student goes to college</a:t>
            </a:r>
          </a:p>
          <a:p>
            <a:pPr marL="342900" lvl="0" indent="-342900" algn="ctr" defTabSz="914400">
              <a:spcBef>
                <a:spcPct val="75000"/>
              </a:spcBef>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For the </a:t>
            </a:r>
            <a:r>
              <a:rPr lang="en-US" sz="2100" b="1" dirty="0">
                <a:solidFill>
                  <a:prstClr val="black"/>
                </a:solidFill>
                <a:latin typeface="Arial" panose="020B0604020202020204" pitchFamily="34" charset="0"/>
                <a:cs typeface="Arial" panose="020B0604020202020204" pitchFamily="34" charset="0"/>
              </a:rPr>
              <a:t>20</a:t>
            </a:r>
            <a:r>
              <a:rPr lang="en-US" sz="2100" b="1" u="sng" dirty="0">
                <a:solidFill>
                  <a:prstClr val="black"/>
                </a:solidFill>
                <a:latin typeface="Arial" panose="020B0604020202020204" pitchFamily="34" charset="0"/>
                <a:cs typeface="Arial" panose="020B0604020202020204" pitchFamily="34" charset="0"/>
              </a:rPr>
              <a:t>20</a:t>
            </a:r>
            <a:r>
              <a:rPr lang="en-US" sz="2100" b="1" dirty="0">
                <a:solidFill>
                  <a:prstClr val="black"/>
                </a:solidFill>
                <a:latin typeface="Arial" panose="020B0604020202020204" pitchFamily="34" charset="0"/>
                <a:cs typeface="Arial" panose="020B0604020202020204" pitchFamily="34" charset="0"/>
              </a:rPr>
              <a:t>-20</a:t>
            </a:r>
            <a:r>
              <a:rPr lang="en-US" sz="2100" b="1" u="sng" dirty="0">
                <a:solidFill>
                  <a:prstClr val="black"/>
                </a:solidFill>
                <a:latin typeface="Arial" panose="020B0604020202020204" pitchFamily="34" charset="0"/>
                <a:cs typeface="Arial" panose="020B0604020202020204" pitchFamily="34" charset="0"/>
              </a:rPr>
              <a:t>21</a:t>
            </a:r>
            <a:r>
              <a:rPr lang="en-US" sz="2100" dirty="0">
                <a:solidFill>
                  <a:prstClr val="black"/>
                </a:solidFill>
                <a:latin typeface="Arial" panose="020B0604020202020204" pitchFamily="34" charset="0"/>
                <a:cs typeface="Arial" panose="020B0604020202020204" pitchFamily="34" charset="0"/>
              </a:rPr>
              <a:t> academic year, the FAFSA may be filed beginning</a:t>
            </a:r>
          </a:p>
          <a:p>
            <a:pPr marL="0" lvl="0" indent="0" algn="ctr" defTabSz="914400">
              <a:spcBef>
                <a:spcPct val="75000"/>
              </a:spcBef>
              <a:spcAft>
                <a:spcPts val="0"/>
              </a:spcAft>
              <a:buClr>
                <a:srgbClr val="005B99"/>
              </a:buClr>
              <a:buSzTx/>
              <a:buNone/>
            </a:pPr>
            <a:r>
              <a:rPr lang="en-US" sz="2100" dirty="0">
                <a:solidFill>
                  <a:prstClr val="black"/>
                </a:solidFill>
                <a:latin typeface="Arial" panose="020B0604020202020204" pitchFamily="34" charset="0"/>
                <a:cs typeface="Arial" panose="020B0604020202020204" pitchFamily="34" charset="0"/>
              </a:rPr>
              <a:t>  </a:t>
            </a:r>
            <a:r>
              <a:rPr lang="en-US" sz="2100" b="1" u="sng" dirty="0">
                <a:solidFill>
                  <a:srgbClr val="FF0000"/>
                </a:solidFill>
                <a:latin typeface="Arial" panose="020B0604020202020204" pitchFamily="34" charset="0"/>
                <a:cs typeface="Arial" panose="020B0604020202020204" pitchFamily="34" charset="0"/>
              </a:rPr>
              <a:t>October 1, 2019</a:t>
            </a:r>
          </a:p>
          <a:p>
            <a:pPr marL="342900" lvl="0" indent="-342900" defTabSz="914400">
              <a:spcBef>
                <a:spcPct val="75000"/>
              </a:spcBef>
              <a:spcAft>
                <a:spcPts val="0"/>
              </a:spcAft>
              <a:buClr>
                <a:srgbClr val="005B99"/>
              </a:buClr>
              <a:buSzTx/>
              <a:buFont typeface="Arial" panose="020B0604020202020204" pitchFamily="34" charset="0"/>
              <a:buChar char="•"/>
            </a:pPr>
            <a:r>
              <a:rPr lang="en-US" sz="2100" b="1" u="sng" dirty="0">
                <a:solidFill>
                  <a:prstClr val="black"/>
                </a:solidFill>
                <a:latin typeface="Arial" panose="020B0604020202020204" pitchFamily="34" charset="0"/>
                <a:cs typeface="Arial" panose="020B0604020202020204" pitchFamily="34" charset="0"/>
              </a:rPr>
              <a:t>Re-apply</a:t>
            </a:r>
            <a:r>
              <a:rPr lang="en-US" sz="2100" dirty="0">
                <a:solidFill>
                  <a:prstClr val="black"/>
                </a:solidFill>
                <a:latin typeface="Arial" panose="020B0604020202020204" pitchFamily="34" charset="0"/>
                <a:cs typeface="Arial" panose="020B0604020202020204" pitchFamily="34" charset="0"/>
              </a:rPr>
              <a:t> every year </a:t>
            </a:r>
          </a:p>
          <a:p>
            <a:pPr marL="342900" lvl="0" indent="-342900" defTabSz="914400">
              <a:spcBef>
                <a:spcPct val="75000"/>
              </a:spcBef>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The earlier you file, the earlier you may receive your aid package and the more aid you may be eligible for</a:t>
            </a:r>
          </a:p>
          <a:p>
            <a:pPr marL="342900" lvl="0" indent="-342900" defTabSz="914400">
              <a:spcBef>
                <a:spcPct val="75000"/>
              </a:spcBef>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Most colleges set </a:t>
            </a:r>
            <a:r>
              <a:rPr lang="en-US" sz="2100" b="1" u="sng" dirty="0">
                <a:solidFill>
                  <a:prstClr val="black"/>
                </a:solidFill>
                <a:latin typeface="Arial" panose="020B0604020202020204" pitchFamily="34" charset="0"/>
                <a:cs typeface="Arial" panose="020B0604020202020204" pitchFamily="34" charset="0"/>
              </a:rPr>
              <a:t>FAFSA filing priority dates</a:t>
            </a:r>
          </a:p>
          <a:p>
            <a:pPr marL="342900" lvl="0" indent="-342900" defTabSz="914400">
              <a:spcBef>
                <a:spcPct val="75000"/>
              </a:spcBef>
              <a:spcAft>
                <a:spcPts val="0"/>
              </a:spcAft>
              <a:buClr>
                <a:srgbClr val="005B99"/>
              </a:buClr>
              <a:buSzTx/>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Admissions process vs. Financial Aid process</a:t>
            </a:r>
          </a:p>
          <a:p>
            <a:endParaRPr lang="en-US" dirty="0"/>
          </a:p>
        </p:txBody>
      </p:sp>
      <p:pic>
        <p:nvPicPr>
          <p:cNvPr id="6" name="Picture 5">
            <a:extLst>
              <a:ext uri="{FF2B5EF4-FFF2-40B4-BE49-F238E27FC236}">
                <a16:creationId xmlns:a16="http://schemas.microsoft.com/office/drawing/2014/main" id="{2791DEBB-82D9-4D5C-AB13-152C77150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7314">
            <a:off x="10046526" y="5014190"/>
            <a:ext cx="1249170" cy="995960"/>
          </a:xfrm>
          <a:prstGeom prst="rect">
            <a:avLst/>
          </a:prstGeom>
        </p:spPr>
      </p:pic>
    </p:spTree>
    <p:extLst>
      <p:ext uri="{BB962C8B-B14F-4D97-AF65-F5344CB8AC3E}">
        <p14:creationId xmlns:p14="http://schemas.microsoft.com/office/powerpoint/2010/main" val="377073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127146" y="504160"/>
            <a:ext cx="11029616" cy="1013800"/>
          </a:xfrm>
        </p:spPr>
        <p:txBody>
          <a:bodyPr>
            <a:normAutofit fontScale="90000"/>
          </a:bodyPr>
          <a:lstStyle/>
          <a:p>
            <a:pPr algn="ctr"/>
            <a:br>
              <a:rPr lang="en-US" dirty="0"/>
            </a:br>
            <a:r>
              <a:rPr lang="en-US" sz="4000" dirty="0"/>
              <a:t>A Word about DEADLINES</a:t>
            </a:r>
            <a:endParaRPr lang="en-US" sz="4000" dirty="0">
              <a:solidFill>
                <a:schemeClr val="bg1"/>
              </a:solidFill>
            </a:endParaRPr>
          </a:p>
        </p:txBody>
      </p:sp>
      <p:sp>
        <p:nvSpPr>
          <p:cNvPr id="8" name="Rectangle 3"/>
          <p:cNvSpPr txBox="1">
            <a:spLocks noChangeAspect="1" noChangeArrowheads="1"/>
          </p:cNvSpPr>
          <p:nvPr/>
        </p:nvSpPr>
        <p:spPr>
          <a:xfrm>
            <a:off x="228600" y="1600200"/>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13" name="Text Box 4"/>
          <p:cNvSpPr txBox="1">
            <a:spLocks noChangeArrowheads="1"/>
          </p:cNvSpPr>
          <p:nvPr/>
        </p:nvSpPr>
        <p:spPr bwMode="auto">
          <a:xfrm rot="20683449">
            <a:off x="74316" y="1971861"/>
            <a:ext cx="2192514" cy="707886"/>
          </a:xfrm>
          <a:prstGeom prst="rect">
            <a:avLst/>
          </a:prstGeom>
          <a:noFill/>
          <a:ln w="25400">
            <a:solidFill>
              <a:schemeClr val="accent1"/>
            </a:solidFill>
            <a:miter lim="800000"/>
            <a:headEnd/>
            <a:tailEnd/>
          </a:ln>
        </p:spPr>
        <p:txBody>
          <a:bodyPr wrap="square">
            <a:spAutoFit/>
          </a:bodyPr>
          <a:lstStyle/>
          <a:p>
            <a:pPr algn="ctr">
              <a:spcBef>
                <a:spcPct val="50000"/>
              </a:spcBef>
              <a:defRPr/>
            </a:pPr>
            <a:r>
              <a:rPr lang="en-US" sz="2000" b="1" dirty="0"/>
              <a:t>FAFSA Priority Deadlines</a:t>
            </a:r>
            <a:endParaRPr lang="en-US" sz="2800" b="1" dirty="0"/>
          </a:p>
        </p:txBody>
      </p:sp>
      <p:sp>
        <p:nvSpPr>
          <p:cNvPr id="2" name="Rectangle 1"/>
          <p:cNvSpPr/>
          <p:nvPr/>
        </p:nvSpPr>
        <p:spPr>
          <a:xfrm>
            <a:off x="506998" y="2134371"/>
            <a:ext cx="11306894" cy="4358116"/>
          </a:xfrm>
          <a:prstGeom prst="rect">
            <a:avLst/>
          </a:prstGeom>
        </p:spPr>
        <p:txBody>
          <a:bodyPr wrap="square">
            <a:spAutoFit/>
          </a:bodyPr>
          <a:lstStyle/>
          <a:p>
            <a:pPr algn="ctr">
              <a:lnSpc>
                <a:spcPct val="90000"/>
              </a:lnSpc>
              <a:buFont typeface="Monotype Sorts" pitchFamily="2" charset="2"/>
              <a:buNone/>
            </a:pPr>
            <a:r>
              <a:rPr lang="en-US" altLang="en-US" sz="2800" b="1" dirty="0"/>
              <a:t>How/When to file if dealing with early deadlines:</a:t>
            </a:r>
            <a:br>
              <a:rPr lang="en-US" altLang="en-US" sz="2200" b="1" dirty="0"/>
            </a:br>
            <a:endParaRPr lang="en-US" altLang="en-US" sz="2200" b="1" dirty="0"/>
          </a:p>
          <a:p>
            <a:pPr marL="342900" indent="-342900">
              <a:lnSpc>
                <a:spcPct val="90000"/>
              </a:lnSpc>
              <a:buFont typeface="Arial" panose="020B0604020202020204" pitchFamily="34" charset="0"/>
              <a:buChar char="•"/>
            </a:pPr>
            <a:r>
              <a:rPr lang="en-US" altLang="en-US" sz="2400" b="1" i="1" dirty="0"/>
              <a:t>Follow FAFSA directions per College or University</a:t>
            </a:r>
            <a:endParaRPr lang="en-US" altLang="en-US" sz="2400" dirty="0"/>
          </a:p>
          <a:p>
            <a:pPr marL="342900" indent="-342900">
              <a:lnSpc>
                <a:spcPct val="90000"/>
              </a:lnSpc>
              <a:buFont typeface="Arial" panose="020B0604020202020204" pitchFamily="34" charset="0"/>
              <a:buChar char="•"/>
            </a:pPr>
            <a:endParaRPr lang="en-US" altLang="en-US" sz="2400" dirty="0"/>
          </a:p>
          <a:p>
            <a:pPr marL="342900" indent="-342900">
              <a:lnSpc>
                <a:spcPct val="90000"/>
              </a:lnSpc>
              <a:buFont typeface="Arial" panose="020B0604020202020204" pitchFamily="34" charset="0"/>
              <a:buChar char="•"/>
            </a:pPr>
            <a:r>
              <a:rPr lang="en-US" altLang="en-US" sz="2400" dirty="0"/>
              <a:t>Use IRS Data Retrieval Tool (IRS DRT)</a:t>
            </a:r>
          </a:p>
          <a:p>
            <a:pPr marL="800100" lvl="1" indent="-342900">
              <a:lnSpc>
                <a:spcPct val="90000"/>
              </a:lnSpc>
              <a:buFont typeface="Arial" panose="020B0604020202020204" pitchFamily="34" charset="0"/>
              <a:buChar char="•"/>
            </a:pPr>
            <a:r>
              <a:rPr lang="en-US" altLang="en-US" sz="2200" dirty="0"/>
              <a:t>2018 income tax returns should be complete</a:t>
            </a:r>
          </a:p>
          <a:p>
            <a:pPr marL="800100" lvl="1" indent="-342900">
              <a:lnSpc>
                <a:spcPct val="90000"/>
              </a:lnSpc>
              <a:buFont typeface="Arial" panose="020B0604020202020204" pitchFamily="34" charset="0"/>
              <a:buChar char="•"/>
            </a:pPr>
            <a:r>
              <a:rPr lang="en-US" altLang="en-US" sz="2200" dirty="0"/>
              <a:t>Ability to meet early deadlines without estimating data</a:t>
            </a:r>
          </a:p>
          <a:p>
            <a:pPr marL="342900" indent="-342900">
              <a:lnSpc>
                <a:spcPct val="90000"/>
              </a:lnSpc>
              <a:buFont typeface="Arial" panose="020B0604020202020204" pitchFamily="34" charset="0"/>
              <a:buChar char="•"/>
            </a:pPr>
            <a:endParaRPr lang="en-US" altLang="en-US" sz="2200" dirty="0"/>
          </a:p>
          <a:p>
            <a:pPr marL="342900" indent="-342900">
              <a:lnSpc>
                <a:spcPct val="90000"/>
              </a:lnSpc>
              <a:buFont typeface="Arial" panose="020B0604020202020204" pitchFamily="34" charset="0"/>
              <a:buChar char="•"/>
            </a:pPr>
            <a:r>
              <a:rPr lang="en-US" altLang="en-US" sz="2400" dirty="0"/>
              <a:t>What are Ohio colleges and universities doing about deadlines?</a:t>
            </a:r>
          </a:p>
          <a:p>
            <a:pPr marL="342900" indent="-342900">
              <a:lnSpc>
                <a:spcPct val="90000"/>
              </a:lnSpc>
              <a:buFont typeface="Arial" panose="020B0604020202020204" pitchFamily="34" charset="0"/>
              <a:buChar char="•"/>
            </a:pPr>
            <a:endParaRPr lang="en-US" altLang="en-US" sz="2400" dirty="0"/>
          </a:p>
          <a:p>
            <a:pPr marL="342900" indent="-342900">
              <a:lnSpc>
                <a:spcPct val="90000"/>
              </a:lnSpc>
              <a:buFont typeface="Arial" panose="020B0604020202020204" pitchFamily="34" charset="0"/>
              <a:buChar char="•"/>
            </a:pPr>
            <a:r>
              <a:rPr lang="en-US" altLang="en-US" sz="2400" dirty="0"/>
              <a:t>Note: There may be other deadlines…</a:t>
            </a:r>
          </a:p>
          <a:p>
            <a:pPr marL="342900" indent="-342900">
              <a:lnSpc>
                <a:spcPct val="90000"/>
              </a:lnSpc>
              <a:buFont typeface="Arial" panose="020B0604020202020204" pitchFamily="34" charset="0"/>
              <a:buChar char="•"/>
            </a:pPr>
            <a:endParaRPr lang="en-US" altLang="en-US" sz="2400" dirty="0"/>
          </a:p>
          <a:p>
            <a:pPr marL="342900" indent="-342900">
              <a:lnSpc>
                <a:spcPct val="90000"/>
              </a:lnSpc>
              <a:buFont typeface="Arial" panose="020B0604020202020204" pitchFamily="34" charset="0"/>
              <a:buChar char="•"/>
            </a:pPr>
            <a:r>
              <a:rPr lang="en-US" altLang="en-US" sz="2400" dirty="0">
                <a:hlinkClick r:id="rId3"/>
              </a:rPr>
              <a:t>https://www.oasfaa.org/assets/FAFSA_PriorityDeadline_OASFAA_20-21%20v.3.pdf</a:t>
            </a:r>
            <a:r>
              <a:rPr lang="en-US" altLang="en-US" sz="2400" dirty="0"/>
              <a:t> </a:t>
            </a:r>
          </a:p>
        </p:txBody>
      </p:sp>
      <p:pic>
        <p:nvPicPr>
          <p:cNvPr id="3" name="Picture 2">
            <a:extLst>
              <a:ext uri="{FF2B5EF4-FFF2-40B4-BE49-F238E27FC236}">
                <a16:creationId xmlns:a16="http://schemas.microsoft.com/office/drawing/2014/main" id="{63E72CE7-C907-46C0-8563-82E083D23262}"/>
              </a:ext>
            </a:extLst>
          </p:cNvPr>
          <p:cNvPicPr>
            <a:picLocks noChangeAspect="1"/>
          </p:cNvPicPr>
          <p:nvPr/>
        </p:nvPicPr>
        <p:blipFill>
          <a:blip r:embed="rId4"/>
          <a:stretch>
            <a:fillRect/>
          </a:stretch>
        </p:blipFill>
        <p:spPr>
          <a:xfrm rot="1597790">
            <a:off x="7023069" y="3498937"/>
            <a:ext cx="5057288" cy="1328738"/>
          </a:xfrm>
          <a:prstGeom prst="rect">
            <a:avLst/>
          </a:prstGeom>
        </p:spPr>
      </p:pic>
    </p:spTree>
    <p:extLst>
      <p:ext uri="{BB962C8B-B14F-4D97-AF65-F5344CB8AC3E}">
        <p14:creationId xmlns:p14="http://schemas.microsoft.com/office/powerpoint/2010/main" val="90603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22360" y="2023400"/>
            <a:ext cx="11278096" cy="4525962"/>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lnSpc>
                <a:spcPct val="95000"/>
              </a:lnSpc>
              <a:spcBef>
                <a:spcPct val="65000"/>
              </a:spcBef>
              <a:buFont typeface="Arial" panose="020B0604020202020204" pitchFamily="34" charset="0"/>
              <a:buChar char="•"/>
            </a:pPr>
            <a:r>
              <a:rPr lang="en-US" altLang="en-US" sz="2400" b="1" u="sng" dirty="0">
                <a:solidFill>
                  <a:schemeClr val="tx1"/>
                </a:solidFill>
              </a:rPr>
              <a:t>Parents</a:t>
            </a:r>
            <a:r>
              <a:rPr lang="en-US" altLang="en-US" sz="2400" dirty="0">
                <a:solidFill>
                  <a:schemeClr val="tx1"/>
                </a:solidFill>
              </a:rPr>
              <a:t> have the primary responsibility in paying for dependent child’s education (to extent they are able)</a:t>
            </a:r>
          </a:p>
          <a:p>
            <a:pPr marL="800100" lvl="1" indent="-342900" algn="l">
              <a:lnSpc>
                <a:spcPct val="95000"/>
              </a:lnSpc>
              <a:spcBef>
                <a:spcPct val="65000"/>
              </a:spcBef>
              <a:buFont typeface="Arial" panose="020B0604020202020204" pitchFamily="34" charset="0"/>
              <a:buChar char="•"/>
            </a:pPr>
            <a:r>
              <a:rPr lang="en-US" altLang="en-US" sz="2000" b="1" u="sng" dirty="0">
                <a:solidFill>
                  <a:schemeClr val="tx1"/>
                </a:solidFill>
              </a:rPr>
              <a:t>Students</a:t>
            </a:r>
            <a:r>
              <a:rPr lang="en-US" altLang="en-US" sz="2000" dirty="0">
                <a:solidFill>
                  <a:schemeClr val="tx1"/>
                </a:solidFill>
              </a:rPr>
              <a:t> also have a responsibility to contribute to their educational costs</a:t>
            </a:r>
          </a:p>
          <a:p>
            <a:pPr marL="342900" indent="-342900" algn="l">
              <a:lnSpc>
                <a:spcPct val="95000"/>
              </a:lnSpc>
              <a:spcBef>
                <a:spcPct val="65000"/>
              </a:spcBef>
              <a:buFont typeface="Arial" panose="020B0604020202020204" pitchFamily="34" charset="0"/>
              <a:buChar char="•"/>
            </a:pPr>
            <a:r>
              <a:rPr lang="en-US" altLang="en-US" sz="2400" dirty="0">
                <a:solidFill>
                  <a:schemeClr val="tx1"/>
                </a:solidFill>
              </a:rPr>
              <a:t>Families should be evaluated in their </a:t>
            </a:r>
            <a:r>
              <a:rPr lang="en-US" altLang="en-US" sz="2400" u="sng" dirty="0">
                <a:solidFill>
                  <a:schemeClr val="tx1"/>
                </a:solidFill>
              </a:rPr>
              <a:t>present</a:t>
            </a:r>
            <a:r>
              <a:rPr lang="en-US" altLang="en-US" sz="2400" dirty="0">
                <a:solidFill>
                  <a:schemeClr val="tx1"/>
                </a:solidFill>
              </a:rPr>
              <a:t> financial condition</a:t>
            </a:r>
          </a:p>
          <a:p>
            <a:pPr marL="800100" lvl="1" indent="-342900" algn="l">
              <a:lnSpc>
                <a:spcPct val="95000"/>
              </a:lnSpc>
              <a:spcBef>
                <a:spcPct val="65000"/>
              </a:spcBef>
              <a:buFont typeface="Arial" panose="020B0604020202020204" pitchFamily="34" charset="0"/>
              <a:buChar char="•"/>
            </a:pPr>
            <a:r>
              <a:rPr lang="en-US" altLang="en-US" sz="2000" dirty="0">
                <a:solidFill>
                  <a:schemeClr val="tx1"/>
                </a:solidFill>
              </a:rPr>
              <a:t>For the 2020-2021 FAFSA, families will report their </a:t>
            </a:r>
            <a:r>
              <a:rPr lang="en-US" altLang="en-US" sz="2000" b="1" u="sng" dirty="0">
                <a:solidFill>
                  <a:schemeClr val="tx1"/>
                </a:solidFill>
              </a:rPr>
              <a:t>2018</a:t>
            </a:r>
            <a:r>
              <a:rPr lang="en-US" altLang="en-US" sz="2000" dirty="0">
                <a:solidFill>
                  <a:schemeClr val="tx1"/>
                </a:solidFill>
              </a:rPr>
              <a:t>  taxable and untaxable income</a:t>
            </a:r>
          </a:p>
          <a:p>
            <a:pPr marL="800100" lvl="1" indent="-342900" algn="l">
              <a:lnSpc>
                <a:spcPct val="95000"/>
              </a:lnSpc>
              <a:spcBef>
                <a:spcPct val="65000"/>
              </a:spcBef>
              <a:buFont typeface="Arial" panose="020B0604020202020204" pitchFamily="34" charset="0"/>
              <a:buChar char="•"/>
            </a:pPr>
            <a:r>
              <a:rPr lang="en-US" altLang="en-US" sz="2000" dirty="0">
                <a:solidFill>
                  <a:schemeClr val="tx1"/>
                </a:solidFill>
              </a:rPr>
              <a:t>Recent FAFSA changes (move to prior prior year income) may necessitate more professional judgements by the institutions</a:t>
            </a:r>
          </a:p>
          <a:p>
            <a:pPr marL="342900" indent="-342900" algn="l">
              <a:lnSpc>
                <a:spcPct val="95000"/>
              </a:lnSpc>
              <a:spcBef>
                <a:spcPct val="65000"/>
              </a:spcBef>
              <a:buFont typeface="Arial" panose="020B0604020202020204" pitchFamily="34" charset="0"/>
              <a:buChar char="•"/>
            </a:pPr>
            <a:r>
              <a:rPr lang="en-US" altLang="en-US" sz="2400" dirty="0">
                <a:solidFill>
                  <a:schemeClr val="tx1"/>
                </a:solidFill>
              </a:rPr>
              <a:t>A family’s ability to pay for educational costs must be evaluated equitably and consistently</a:t>
            </a:r>
          </a:p>
          <a:p>
            <a:pPr marL="800100" lvl="1" indent="-342900" algn="l">
              <a:lnSpc>
                <a:spcPct val="95000"/>
              </a:lnSpc>
              <a:spcBef>
                <a:spcPct val="65000"/>
              </a:spcBef>
              <a:buFont typeface="Arial" panose="020B0604020202020204" pitchFamily="34" charset="0"/>
              <a:buChar char="•"/>
            </a:pPr>
            <a:r>
              <a:rPr lang="en-US" altLang="en-US" sz="2000" dirty="0">
                <a:solidFill>
                  <a:schemeClr val="tx1"/>
                </a:solidFill>
              </a:rPr>
              <a:t>Recognizing that special circumstances can and do affect a family’s ability to pay</a:t>
            </a:r>
          </a:p>
        </p:txBody>
      </p:sp>
      <p:sp>
        <p:nvSpPr>
          <p:cNvPr id="14" name="Title 1"/>
          <p:cNvSpPr>
            <a:spLocks noGrp="1"/>
          </p:cNvSpPr>
          <p:nvPr>
            <p:ph type="title"/>
          </p:nvPr>
        </p:nvSpPr>
        <p:spPr>
          <a:xfrm>
            <a:off x="0" y="438139"/>
            <a:ext cx="11029616" cy="1013800"/>
          </a:xfrm>
        </p:spPr>
        <p:txBody>
          <a:bodyPr>
            <a:normAutofit fontScale="90000"/>
          </a:bodyPr>
          <a:lstStyle/>
          <a:p>
            <a:pPr algn="ctr"/>
            <a:br>
              <a:rPr lang="en-US" dirty="0"/>
            </a:br>
            <a:r>
              <a:rPr lang="en-US" sz="4000" dirty="0"/>
              <a:t>Principles of Need Analysis</a:t>
            </a:r>
          </a:p>
        </p:txBody>
      </p:sp>
    </p:spTree>
    <p:extLst>
      <p:ext uri="{BB962C8B-B14F-4D97-AF65-F5344CB8AC3E}">
        <p14:creationId xmlns:p14="http://schemas.microsoft.com/office/powerpoint/2010/main" val="231728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81192" y="474332"/>
            <a:ext cx="11029616" cy="1013800"/>
          </a:xfrm>
        </p:spPr>
        <p:txBody>
          <a:bodyPr>
            <a:normAutofit/>
          </a:bodyPr>
          <a:lstStyle/>
          <a:p>
            <a:pPr eaLnBrk="1" hangingPunct="1"/>
            <a:r>
              <a:rPr lang="en-US" dirty="0"/>
              <a:t>What is Expected Family Contribution (EFC)?</a:t>
            </a:r>
          </a:p>
        </p:txBody>
      </p:sp>
      <p:sp>
        <p:nvSpPr>
          <p:cNvPr id="25602" name="Rectangle 3"/>
          <p:cNvSpPr>
            <a:spLocks noGrp="1" noChangeArrowheads="1"/>
          </p:cNvSpPr>
          <p:nvPr>
            <p:ph idx="1"/>
          </p:nvPr>
        </p:nvSpPr>
        <p:spPr>
          <a:xfrm>
            <a:off x="532723" y="4455789"/>
            <a:ext cx="11421918" cy="4525963"/>
          </a:xfrm>
        </p:spPr>
        <p:txBody>
          <a:bodyPr>
            <a:normAutofit/>
          </a:bodyPr>
          <a:lstStyle/>
          <a:p>
            <a:pPr eaLnBrk="1" hangingPunct="1">
              <a:lnSpc>
                <a:spcPct val="95000"/>
              </a:lnSpc>
            </a:pPr>
            <a:r>
              <a:rPr lang="en-US" sz="2600" dirty="0"/>
              <a:t>Amount family can reasonably be expected to contribute?</a:t>
            </a:r>
          </a:p>
          <a:p>
            <a:pPr marL="736600" lvl="2" indent="-342900">
              <a:lnSpc>
                <a:spcPct val="95000"/>
              </a:lnSpc>
              <a:buFont typeface="Arial" panose="020B0604020202020204" pitchFamily="34" charset="0"/>
              <a:buChar char="•"/>
            </a:pPr>
            <a:r>
              <a:rPr lang="en-US" sz="2200" dirty="0">
                <a:solidFill>
                  <a:srgbClr val="FF0000"/>
                </a:solidFill>
              </a:rPr>
              <a:t>Index:  “This is the number that is used to determine your eligibility for federal student financial aid.” </a:t>
            </a:r>
            <a:r>
              <a:rPr lang="en-US" sz="2200" i="1" dirty="0">
                <a:solidFill>
                  <a:srgbClr val="FF0000"/>
                </a:solidFill>
              </a:rPr>
              <a:t>The formula does not measure </a:t>
            </a:r>
            <a:r>
              <a:rPr lang="en-US" sz="2200" b="1" i="1" u="sng" dirty="0">
                <a:solidFill>
                  <a:srgbClr val="FF0000"/>
                </a:solidFill>
              </a:rPr>
              <a:t>willingness</a:t>
            </a:r>
            <a:r>
              <a:rPr lang="en-US" sz="2200" i="1" dirty="0">
                <a:solidFill>
                  <a:srgbClr val="FF0000"/>
                </a:solidFill>
              </a:rPr>
              <a:t> to pay</a:t>
            </a:r>
          </a:p>
          <a:p>
            <a:pPr eaLnBrk="1" hangingPunct="1">
              <a:lnSpc>
                <a:spcPct val="95000"/>
              </a:lnSpc>
            </a:pPr>
            <a:r>
              <a:rPr lang="en-US" sz="2600" dirty="0"/>
              <a:t>Stays the same regardless of college</a:t>
            </a:r>
          </a:p>
          <a:p>
            <a:pPr>
              <a:lnSpc>
                <a:spcPct val="95000"/>
              </a:lnSpc>
            </a:pPr>
            <a:r>
              <a:rPr lang="en-US" sz="2600" dirty="0"/>
              <a:t>Calculated using data from federal application form (FAFSA) and a federal formula</a:t>
            </a:r>
          </a:p>
        </p:txBody>
      </p:sp>
      <p:sp>
        <p:nvSpPr>
          <p:cNvPr id="4" name="Freeform 12"/>
          <p:cNvSpPr/>
          <p:nvPr/>
        </p:nvSpPr>
        <p:spPr>
          <a:xfrm>
            <a:off x="2321741" y="2590800"/>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1774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Student contribution</a:t>
            </a:r>
          </a:p>
          <a:p>
            <a:pPr algn="ctr" defTabSz="1022350">
              <a:lnSpc>
                <a:spcPct val="90000"/>
              </a:lnSpc>
              <a:spcBef>
                <a:spcPct val="0"/>
              </a:spcBef>
              <a:spcAft>
                <a:spcPct val="35000"/>
              </a:spcAft>
            </a:pPr>
            <a:r>
              <a:rPr lang="en-US" sz="2400" b="1" dirty="0">
                <a:latin typeface="Arial" charset="0"/>
                <a:ea typeface="Arial" charset="0"/>
                <a:cs typeface="Arial" charset="0"/>
              </a:rPr>
              <a:t>(Income + Assets)</a:t>
            </a:r>
          </a:p>
        </p:txBody>
      </p:sp>
      <p:sp>
        <p:nvSpPr>
          <p:cNvPr id="5" name="Freeform 13"/>
          <p:cNvSpPr/>
          <p:nvPr/>
        </p:nvSpPr>
        <p:spPr>
          <a:xfrm>
            <a:off x="6436541" y="2590800"/>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1774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Parent contribution</a:t>
            </a:r>
          </a:p>
          <a:p>
            <a:pPr algn="ctr" defTabSz="1022350">
              <a:lnSpc>
                <a:spcPct val="90000"/>
              </a:lnSpc>
              <a:spcBef>
                <a:spcPct val="0"/>
              </a:spcBef>
              <a:spcAft>
                <a:spcPct val="35000"/>
              </a:spcAft>
            </a:pPr>
            <a:r>
              <a:rPr lang="en-US" sz="2400" b="1" dirty="0">
                <a:latin typeface="Arial" charset="0"/>
                <a:ea typeface="Arial" charset="0"/>
                <a:cs typeface="Arial" charset="0"/>
              </a:rPr>
              <a:t>(Income + Assets)</a:t>
            </a:r>
          </a:p>
          <a:p>
            <a:pPr algn="ctr" defTabSz="1022350">
              <a:lnSpc>
                <a:spcPct val="90000"/>
              </a:lnSpc>
              <a:spcBef>
                <a:spcPct val="0"/>
              </a:spcBef>
              <a:spcAft>
                <a:spcPct val="35000"/>
              </a:spcAft>
            </a:pPr>
            <a:r>
              <a:rPr lang="en-US" sz="2400" dirty="0">
                <a:latin typeface="Arial" charset="0"/>
                <a:ea typeface="Arial" charset="0"/>
                <a:cs typeface="Arial" charset="0"/>
              </a:rPr>
              <a:t> </a:t>
            </a:r>
            <a:r>
              <a:rPr lang="en-US" sz="2000" i="1" dirty="0">
                <a:latin typeface="Arial" charset="0"/>
                <a:ea typeface="Arial" charset="0"/>
                <a:cs typeface="Arial" charset="0"/>
              </a:rPr>
              <a:t>(for dependent students)</a:t>
            </a:r>
            <a:endParaRPr lang="en-US" sz="2400" i="1" dirty="0">
              <a:latin typeface="Arial" charset="0"/>
              <a:ea typeface="Arial" charset="0"/>
              <a:cs typeface="Arial" charset="0"/>
            </a:endParaRPr>
          </a:p>
        </p:txBody>
      </p:sp>
      <p:sp>
        <p:nvSpPr>
          <p:cNvPr id="2" name="TextBox 1"/>
          <p:cNvSpPr txBox="1"/>
          <p:nvPr/>
        </p:nvSpPr>
        <p:spPr>
          <a:xfrm>
            <a:off x="5715000" y="3043535"/>
            <a:ext cx="528682" cy="923330"/>
          </a:xfrm>
          <a:prstGeom prst="rect">
            <a:avLst/>
          </a:prstGeom>
          <a:noFill/>
        </p:spPr>
        <p:txBody>
          <a:bodyPr wrap="square" rtlCol="0">
            <a:spAutoFit/>
          </a:bodyPr>
          <a:lstStyle/>
          <a:p>
            <a:r>
              <a:rPr lang="en-US" sz="5400" dirty="0"/>
              <a:t>+</a:t>
            </a:r>
          </a:p>
        </p:txBody>
      </p:sp>
      <p:sp>
        <p:nvSpPr>
          <p:cNvPr id="3" name="Rectangle 2"/>
          <p:cNvSpPr/>
          <p:nvPr/>
        </p:nvSpPr>
        <p:spPr>
          <a:xfrm>
            <a:off x="4545470" y="1977056"/>
            <a:ext cx="2738955" cy="501676"/>
          </a:xfrm>
          <a:prstGeom prst="rect">
            <a:avLst/>
          </a:prstGeom>
        </p:spPr>
        <p:txBody>
          <a:bodyPr wrap="none">
            <a:spAutoFit/>
          </a:bodyPr>
          <a:lstStyle/>
          <a:p>
            <a:pPr>
              <a:lnSpc>
                <a:spcPct val="95000"/>
              </a:lnSpc>
            </a:pPr>
            <a:r>
              <a:rPr lang="en-US" sz="2800" b="1" dirty="0">
                <a:solidFill>
                  <a:srgbClr val="0070C0"/>
                </a:solidFill>
              </a:rPr>
              <a:t>Two components</a:t>
            </a:r>
          </a:p>
        </p:txBody>
      </p:sp>
    </p:spTree>
    <p:extLst>
      <p:ext uri="{BB962C8B-B14F-4D97-AF65-F5344CB8AC3E}">
        <p14:creationId xmlns:p14="http://schemas.microsoft.com/office/powerpoint/2010/main" val="223779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normAutofit fontScale="90000"/>
          </a:bodyPr>
          <a:lstStyle/>
          <a:p>
            <a:pPr algn="ctr"/>
            <a:br>
              <a:rPr lang="en-US" dirty="0"/>
            </a:br>
            <a:r>
              <a:rPr lang="en-US" sz="4000" dirty="0"/>
              <a:t>Definition of Need</a:t>
            </a:r>
          </a:p>
        </p:txBody>
      </p:sp>
      <p:sp>
        <p:nvSpPr>
          <p:cNvPr id="8" name="TextBox 7"/>
          <p:cNvSpPr txBox="1"/>
          <p:nvPr/>
        </p:nvSpPr>
        <p:spPr>
          <a:xfrm>
            <a:off x="532890" y="2456500"/>
            <a:ext cx="6156668" cy="2400657"/>
          </a:xfrm>
          <a:prstGeom prst="rect">
            <a:avLst/>
          </a:prstGeom>
          <a:noFill/>
        </p:spPr>
        <p:txBody>
          <a:bodyPr wrap="square" rtlCol="0">
            <a:spAutoFit/>
          </a:bodyPr>
          <a:lstStyle/>
          <a:p>
            <a:r>
              <a:rPr lang="en-US" sz="2500" dirty="0"/>
              <a:t>    </a:t>
            </a:r>
            <a:r>
              <a:rPr lang="en-US" sz="2500" dirty="0">
                <a:latin typeface="Trebuchet MS (Body)"/>
              </a:rPr>
              <a:t>Cost of Attendance</a:t>
            </a:r>
          </a:p>
          <a:p>
            <a:endParaRPr lang="en-US" sz="2500" dirty="0">
              <a:latin typeface="Trebuchet MS (Body)"/>
            </a:endParaRPr>
          </a:p>
          <a:p>
            <a:r>
              <a:rPr lang="en-US" sz="2500" dirty="0">
                <a:latin typeface="Trebuchet MS (Body)"/>
              </a:rPr>
              <a:t> -  </a:t>
            </a:r>
            <a:r>
              <a:rPr lang="en-US" sz="2500" dirty="0">
                <a:solidFill>
                  <a:schemeClr val="accent1"/>
                </a:solidFill>
                <a:effectLst>
                  <a:outerShdw blurRad="38100" dist="38100" dir="2700000" algn="tl">
                    <a:srgbClr val="000000">
                      <a:alpha val="43137"/>
                    </a:srgbClr>
                  </a:outerShdw>
                </a:effectLst>
                <a:latin typeface="Trebuchet MS (Body)"/>
              </a:rPr>
              <a:t>E</a:t>
            </a:r>
            <a:r>
              <a:rPr lang="en-US" sz="2500" dirty="0">
                <a:latin typeface="Trebuchet MS (Body)"/>
              </a:rPr>
              <a:t>xpected </a:t>
            </a:r>
            <a:r>
              <a:rPr lang="en-US" sz="2500" dirty="0">
                <a:solidFill>
                  <a:schemeClr val="accent1"/>
                </a:solidFill>
                <a:effectLst>
                  <a:outerShdw blurRad="38100" dist="38100" dir="2700000" algn="tl">
                    <a:srgbClr val="000000">
                      <a:alpha val="43137"/>
                    </a:srgbClr>
                  </a:outerShdw>
                </a:effectLst>
                <a:latin typeface="Trebuchet MS (Body)"/>
              </a:rPr>
              <a:t>F</a:t>
            </a:r>
            <a:r>
              <a:rPr lang="en-US" sz="2500" dirty="0">
                <a:latin typeface="Trebuchet MS (Body)"/>
              </a:rPr>
              <a:t>amily </a:t>
            </a:r>
            <a:r>
              <a:rPr lang="en-US" sz="2500" dirty="0">
                <a:solidFill>
                  <a:schemeClr val="accent1"/>
                </a:solidFill>
                <a:effectLst>
                  <a:outerShdw blurRad="38100" dist="38100" dir="2700000" algn="tl">
                    <a:srgbClr val="000000">
                      <a:alpha val="43137"/>
                    </a:srgbClr>
                  </a:outerShdw>
                </a:effectLst>
                <a:latin typeface="Trebuchet MS (Body)"/>
              </a:rPr>
              <a:t>C</a:t>
            </a:r>
            <a:r>
              <a:rPr lang="en-US" sz="2500" dirty="0">
                <a:latin typeface="Trebuchet MS (Body)"/>
              </a:rPr>
              <a:t>ontribution (</a:t>
            </a:r>
            <a:r>
              <a:rPr lang="en-US" sz="2500" dirty="0">
                <a:solidFill>
                  <a:schemeClr val="accent1"/>
                </a:solidFill>
                <a:effectLst>
                  <a:outerShdw blurRad="38100" dist="38100" dir="2700000" algn="tl">
                    <a:srgbClr val="000000">
                      <a:alpha val="43137"/>
                    </a:srgbClr>
                  </a:outerShdw>
                </a:effectLst>
                <a:latin typeface="Trebuchet MS (Body)"/>
              </a:rPr>
              <a:t>EFC</a:t>
            </a:r>
            <a:r>
              <a:rPr lang="en-US" sz="2500" dirty="0">
                <a:latin typeface="Trebuchet MS (Body)"/>
              </a:rPr>
              <a:t>)</a:t>
            </a:r>
          </a:p>
          <a:p>
            <a:endParaRPr lang="en-US" sz="2500" dirty="0">
              <a:latin typeface="Trebuchet MS (Body)"/>
            </a:endParaRPr>
          </a:p>
          <a:p>
            <a:r>
              <a:rPr lang="en-US" sz="2500" dirty="0">
                <a:latin typeface="Trebuchet MS (Body)"/>
              </a:rPr>
              <a:t>   </a:t>
            </a:r>
          </a:p>
          <a:p>
            <a:r>
              <a:rPr lang="en-US" sz="2500" dirty="0">
                <a:latin typeface="Trebuchet MS (Body)"/>
              </a:rPr>
              <a:t>= Eligibility (Need-Based Aid)</a:t>
            </a:r>
          </a:p>
        </p:txBody>
      </p:sp>
      <p:cxnSp>
        <p:nvCxnSpPr>
          <p:cNvPr id="11" name="Straight Connector 10"/>
          <p:cNvCxnSpPr/>
          <p:nvPr/>
        </p:nvCxnSpPr>
        <p:spPr>
          <a:xfrm>
            <a:off x="746073" y="4182628"/>
            <a:ext cx="4877821" cy="104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 Box 4"/>
          <p:cNvSpPr txBox="1">
            <a:spLocks noChangeArrowheads="1"/>
          </p:cNvSpPr>
          <p:nvPr/>
        </p:nvSpPr>
        <p:spPr bwMode="auto">
          <a:xfrm>
            <a:off x="1287033" y="6083801"/>
            <a:ext cx="5257800" cy="461963"/>
          </a:xfrm>
          <a:prstGeom prst="rect">
            <a:avLst/>
          </a:prstGeom>
          <a:solidFill>
            <a:schemeClr val="accent1"/>
          </a:solidFill>
          <a:ln w="9525">
            <a:solidFill>
              <a:schemeClr val="bg1"/>
            </a:solidFill>
            <a:miter lim="800000"/>
            <a:headEnd/>
            <a:tailEnd/>
          </a:ln>
        </p:spPr>
        <p:txBody>
          <a:bodyPr>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pPr>
            <a:r>
              <a:rPr lang="en-US" altLang="en-US" b="1" dirty="0">
                <a:solidFill>
                  <a:schemeClr val="bg1"/>
                </a:solidFill>
              </a:rPr>
              <a:t>www.StudentAid.gov/how-calculated</a:t>
            </a:r>
            <a:endParaRPr lang="en-US" altLang="en-US" sz="2800" dirty="0">
              <a:solidFill>
                <a:schemeClr val="bg1"/>
              </a:solidFill>
            </a:endParaRPr>
          </a:p>
        </p:txBody>
      </p:sp>
    </p:spTree>
    <p:extLst>
      <p:ext uri="{BB962C8B-B14F-4D97-AF65-F5344CB8AC3E}">
        <p14:creationId xmlns:p14="http://schemas.microsoft.com/office/powerpoint/2010/main" val="1563855684"/>
      </p:ext>
    </p:extLst>
  </p:cSld>
  <p:clrMapOvr>
    <a:masterClrMapping/>
  </p:clrMapOvr>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35B74"/>
      </a:dk2>
      <a:lt2>
        <a:srgbClr val="DFE3E5"/>
      </a:lt2>
      <a:accent1>
        <a:srgbClr val="1CADE4"/>
      </a:accent1>
      <a:accent2>
        <a:srgbClr val="2683C6"/>
      </a:accent2>
      <a:accent3>
        <a:srgbClr val="27CED7"/>
      </a:accent3>
      <a:accent4>
        <a:srgbClr val="1C6294"/>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4CB84429E6A343BC6578E59173071D" ma:contentTypeVersion="0" ma:contentTypeDescription="Create a new document." ma:contentTypeScope="" ma:versionID="2762b4924e2feda16bc1d6bbcaece68c">
  <xsd:schema xmlns:xsd="http://www.w3.org/2001/XMLSchema" xmlns:xs="http://www.w3.org/2001/XMLSchema" xmlns:p="http://schemas.microsoft.com/office/2006/metadata/properties" targetNamespace="http://schemas.microsoft.com/office/2006/metadata/properties" ma:root="true" ma:fieldsID="7143326dd86858c8cf955aaeaa56f6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34BC8A-5CA6-4927-B5F8-BE1EAE2A1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C66D1D8-9CCB-4993-B2E7-45E01E6475C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463F5A4-BB94-4C5C-992B-05B66AAA1F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18017</TotalTime>
  <Words>2421</Words>
  <Application>Microsoft Macintosh PowerPoint</Application>
  <PresentationFormat>Widescreen</PresentationFormat>
  <Paragraphs>397</Paragraphs>
  <Slides>43</Slides>
  <Notes>38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vt:lpstr>
      <vt:lpstr>Calibri</vt:lpstr>
      <vt:lpstr>Calibri Light</vt:lpstr>
      <vt:lpstr>Helvetica</vt:lpstr>
      <vt:lpstr>Monotype Sorts</vt:lpstr>
      <vt:lpstr>Times New Roman</vt:lpstr>
      <vt:lpstr>Trebuchet MS</vt:lpstr>
      <vt:lpstr>Trebuchet MS (Body)</vt:lpstr>
      <vt:lpstr>Verdana</vt:lpstr>
      <vt:lpstr>Wingdings</vt:lpstr>
      <vt:lpstr>Wingdings 2</vt:lpstr>
      <vt:lpstr>Wingdings 3</vt:lpstr>
      <vt:lpstr>Dividend</vt:lpstr>
      <vt:lpstr>Financial Aid 101  2020-2021 For New Counselors</vt:lpstr>
      <vt:lpstr>About OASFAA &amp; This Presentation</vt:lpstr>
      <vt:lpstr>Financial Aid 101 Financial Aid Information for 2020-2021</vt:lpstr>
      <vt:lpstr>What is FAFSA and Financial Aid?</vt:lpstr>
      <vt:lpstr>FAFSA</vt:lpstr>
      <vt:lpstr> A Word about DEADLINES</vt:lpstr>
      <vt:lpstr> Principles of Need Analysis</vt:lpstr>
      <vt:lpstr>What is Expected Family Contribution (EFC)?</vt:lpstr>
      <vt:lpstr> Definition of Need</vt:lpstr>
      <vt:lpstr>What is Cost of Attendance (COA)?</vt:lpstr>
      <vt:lpstr>Multiple Ways to Complete FAFSA </vt:lpstr>
      <vt:lpstr>PowerPoint Presentation</vt:lpstr>
      <vt:lpstr>FAFSA ON THE WEB (FOTW)</vt:lpstr>
      <vt:lpstr>First Step - Request an FSA ID</vt:lpstr>
      <vt:lpstr>Parents and students Must create their own FSA ID </vt:lpstr>
      <vt:lpstr>FOTW – Homepage www.fafsa.gov</vt:lpstr>
      <vt:lpstr>FOTW  FAFSA On The Web</vt:lpstr>
      <vt:lpstr>Frequent FAFSA Errors</vt:lpstr>
      <vt:lpstr>College and Housing Information</vt:lpstr>
      <vt:lpstr>Submit the FAFSA</vt:lpstr>
      <vt:lpstr> Making FAFSA Corrections</vt:lpstr>
      <vt:lpstr>Need Help?</vt:lpstr>
      <vt:lpstr>PowerPoint Presentation</vt:lpstr>
      <vt:lpstr> </vt:lpstr>
      <vt:lpstr>Special Circumstances</vt:lpstr>
      <vt:lpstr> Verification </vt:lpstr>
      <vt:lpstr> Verification and the IRS Data Retrieval Tool</vt:lpstr>
      <vt:lpstr>Financial Aid Office reviews FAFSA</vt:lpstr>
      <vt:lpstr>Sources of Financial Aid</vt:lpstr>
      <vt:lpstr> Types of FINANCIAL Aid </vt:lpstr>
      <vt:lpstr>Categories of Financial Aid</vt:lpstr>
      <vt:lpstr> Need Comparison</vt:lpstr>
      <vt:lpstr>   Scholarship Searches &amp; SCAMS</vt:lpstr>
      <vt:lpstr>Ohio Aid Programs  2020-2021</vt:lpstr>
      <vt:lpstr>Ohio College Opportunity Grant (OCOG)</vt:lpstr>
      <vt:lpstr>Ohio College Opportunity Grant (OCOG), 2019-2020   </vt:lpstr>
      <vt:lpstr>Federal Work-Study</vt:lpstr>
      <vt:lpstr>Federal Pell/SEOG Grants</vt:lpstr>
      <vt:lpstr>Student Loans</vt:lpstr>
      <vt:lpstr>PowerPoint Presentation</vt:lpstr>
      <vt:lpstr>Need More Help?</vt:lpstr>
      <vt:lpstr>PowerPoint Presentation</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Paying For College  Strategies for Ohio Students</dc:title>
  <dc:creator>Johnston, Jeff</dc:creator>
  <cp:lastModifiedBy>Cody McMillen</cp:lastModifiedBy>
  <cp:revision>550</cp:revision>
  <cp:lastPrinted>2019-09-24T17:04:43Z</cp:lastPrinted>
  <dcterms:created xsi:type="dcterms:W3CDTF">2014-08-27T22:50:38Z</dcterms:created>
  <dcterms:modified xsi:type="dcterms:W3CDTF">2019-09-24T20:20:49Z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0x010100FF4CB84429E6A343BC6578E59173071D</vt:lpwstr>
  </property>
</Properties>
</file>